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1-4: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5-12: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13-18: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Close: C and 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2692f1a0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2692f1a0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2692f1a0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2692f1a0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2692f1a0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2692f1a0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SLIDES_API22878727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SLIDES_API22878727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b877d9d8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b877d9d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2692f1a0a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2692f1a0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reactive to proactive, participatory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 is uncertainty for everyone, and SaP gives another way of engaging that is less top-down / one-directional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dbffa08af_1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dbffa08af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2692f1a0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2692f1a0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Authenticity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identify roles, strengths, and shared goals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 prep session to share goals and ideas on engaging in pedagogical discussion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Inclusivity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leverage knowledge of all partners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Paired partners from different departments to share areas of expertise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Empowerment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constructive critique and challenge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Multiple modes for dialogic engagement: in-person discussion, online discussion posts, private pre- and post-surveys, small group feedback sessions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Shared responsibility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all partners learn </a:t>
            </a:r>
            <a:r>
              <a:rPr i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teach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Explored Algorithmic Literacy Pedagogy Framework in series of discussion-based sessions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Partners co-developed curricular plan using worksheet that guided them through implementing facets of the Framework</a:t>
            </a:r>
            <a:r>
              <a:rPr lang="en">
                <a:solidFill>
                  <a:schemeClr val="dk1"/>
                </a:solidFill>
              </a:rPr>
              <a:t>Overwhelmingly, response to AI in education has been instructor-centered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Recognized a need to create practical guidance for students to be integrated meaningfully in discussion and decision-making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Response: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Algorithmic Literacy Pedagogy Framework to guide implementation of AI-integrated teaching/learning practices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SaP program model (PAL) to encourage pedagogical co-design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2692f1a0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2692f1a0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co-developed curricular plans - starting point to encourage dialogue and shared exploration of AI across campus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Valuable participant reflections and feedback will inform future programs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partner pairs featured as exemplars of SaP and algorithmic literacy on university-wide instructor professional development material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student participant collaborating on future publication</a:t>
            </a:r>
            <a:r>
              <a:rPr lang="en"/>
              <a:t>4-week pilot program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12 participants - 6 students, 6 faculty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Discussion and engagement around a partnership-oriented Algorithmic Literacy Pedagogy Framework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Well received - participants communicated that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they wished they had more time to work together,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 get to know one another,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that there were more partnership programs on campus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2692f1a0a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2692f1a0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2692f1a0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2692f1a0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dbffa08af_1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dbffa08af_1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SLIDES_API76203834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SLIDES_API76203834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2692f1a0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2692f1a0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b877d9d8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6b877d9d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21bd730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21bd730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2692f1a0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2692f1a0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dbffa08af_1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dbffa08af_1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1adba36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1adba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1adba36a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1adba36a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SLIDES_API149557260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SLIDES_API149557260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2692f1a0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2692f1a0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li.do/features-google-slides?payload=eyJwb2xsVXVpZCI6ImVmNGJiNmQ3LTEyNzQtNGY4Ni1iMTkyLTU3NjM5N2Q2MTczNiIsInByZXNlbnRhdGlvbklkIjoiMVRqd2ZBMGl6LUVrS3JtN1JYVDF1ZmxBUTQzRzBMNGhMSHl2QXNCTy1qdEUiLCJzbGlkZUlkIjoiU0xJREVTX0FQSTIyODc4NzI3MF8wIiwidGltZWxpbmUiOlt7InNob3dSZXN1bHRzIjp0cnVlLCJwb2xsUXVlc3Rpb25VdWlkIjoiNWYzN2MyMWEtOGU5NS00MzcxLWJhZjQtODVlYmZkZDA5OGZjIn1dLCJ0eXBlIjoiU2xpZG9Qb2xsIn0%3D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chrome.google.com/webstore/detail/slido/dhhclfjehmpacimcdknijodpjpmppkii" TargetMode="External"/><Relationship Id="rId6" Type="http://schemas.openxmlformats.org/officeDocument/2006/relationships/hyperlink" Target="https://www.sli.do/features-google-slides?interaction-type=UmFua2luZw%3D%3D" TargetMode="External"/><Relationship Id="rId7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unsplash.com/photos/a-man-and-a-woman-sitting-at-a-table-pL0835-dILw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exels.com/photo/man-and-woman-sitting-on-black-wooden-chairs-2379944/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li.do/features-google-slides?payload=eyJwb2xsVXVpZCI6ImRlMjk4YjMzLWRlYjktNGRmOS1iZDU1LTdmNmM5YmZiY2MxZiIsInByZXNlbnRhdGlvbklkIjoiMVRqd2ZBMGl6LUVrS3JtN1JYVDF1ZmxBUTQzRzBMNGhMSHl2QXNCTy1qdEUiLCJzbGlkZUlkIjoiU0xJREVTX0FQSTc2MjAzODM0M18wIiwidGltZWxpbmUiOlt7InNob3dSZXN1bHRzIjp0cnVlLCJwb2xsUXVlc3Rpb25VdWlkIjoiYmU3OTkzODAtYTI0NS00NzJhLThlZDYtY2I2MWE2N2Q5OTY1In1dLCJ0eXBlIjoiU2xpZG9Qb2xsIn0%3D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chrome.google.com/webstore/detail/slido/dhhclfjehmpacimcdknijodpjpmppkii" TargetMode="External"/><Relationship Id="rId6" Type="http://schemas.openxmlformats.org/officeDocument/2006/relationships/hyperlink" Target="https://www.sli.do/features-google-slides?interaction-type=V29yZENsb3Vk" TargetMode="External"/><Relationship Id="rId7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i.org/10.1080/13614533.2020.1780275" TargetMode="External"/><Relationship Id="rId4" Type="http://schemas.openxmlformats.org/officeDocument/2006/relationships/hyperlink" Target="https://doi.org/10.1080/13614533.2020.178027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b.purdue.edu/IILP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li.do/features-google-slides?payload=eyJwb2xsVXVpZCI6IjRiNDgzYTk5LWI5YjItNGYxOC1hMTI1LWU3ZTY0MDdmMDBmZiIsInByZXNlbnRhdGlvbklkIjoiMVRqd2ZBMGl6LUVrS3JtN1JYVDF1ZmxBUTQzRzBMNGhMSHl2QXNCTy1qdEUiLCJzbGlkZUlkIjoiU0xJREVTX0FQSTE0OTU1NzI2MDBfMCIsInRpbWVsaW5lIjpbeyJzaG93UmVzdWx0cyI6dHJ1ZSwicG9sbFF1ZXN0aW9uVXVpZCI6ImE0M2EwOTJlLWExY2YtNDA5NC1hMWJlLTc0MDQyNGM3MzEwYiJ9XSwidHlwZSI6IlNsaWRvUG9sbCJ9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chrome.google.com/webstore/detail/slido/dhhclfjehmpacimcdknijodpjpmppkii" TargetMode="External"/><Relationship Id="rId6" Type="http://schemas.openxmlformats.org/officeDocument/2006/relationships/hyperlink" Target="https://www.sli.do/features-google-slides?interaction-type=V29yZENsb3Vk" TargetMode="External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Cultivating Information Literacy Pedagogy with Student-Instructor Partnership</a:t>
            </a:r>
            <a:endParaRPr sz="30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1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66"/>
              <a:t>Rachel Fundator</a:t>
            </a:r>
            <a:endParaRPr sz="33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66"/>
              <a:t>Clarence Maybee</a:t>
            </a:r>
            <a:endParaRPr sz="33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66"/>
              <a:t>Samantha LeGrand</a:t>
            </a:r>
            <a:endParaRPr sz="33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30550" y="476025"/>
            <a:ext cx="41151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SPIRaL</a:t>
            </a:r>
            <a:r>
              <a:rPr lang="en"/>
              <a:t> </a:t>
            </a:r>
            <a:r>
              <a:rPr lang="en" sz="3466"/>
              <a:t>Development Team</a:t>
            </a:r>
            <a:endParaRPr sz="3466"/>
          </a:p>
        </p:txBody>
      </p:sp>
      <p:sp>
        <p:nvSpPr>
          <p:cNvPr id="127" name="Google Shape;127;p22"/>
          <p:cNvSpPr txBox="1"/>
          <p:nvPr>
            <p:ph idx="1" type="subTitle"/>
          </p:nvPr>
        </p:nvSpPr>
        <p:spPr>
          <a:xfrm>
            <a:off x="265500" y="210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Librarian-faculty: f</a:t>
            </a:r>
            <a:r>
              <a:rPr i="1" lang="en" sz="1800">
                <a:solidFill>
                  <a:schemeClr val="dk1"/>
                </a:solidFill>
              </a:rPr>
              <a:t>aculty development, student-centered pedagogy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Graduate assistant: history and disability studies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Undergraduate assistant: mechanical engineering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descr="the SPIRaL development team delivering a presentation. From left to right: Samantha LeGrand (she/her) in a white shirt and pants, Rachel Fundator (she/her) in a black and white dress, Ben Weiss (he/him) in a dark collared shirt, and Secret Permenter (she/her) speaking at the podium in a black and white shirt." id="128" name="Google Shape;128;p22"/>
          <p:cNvPicPr preferRelativeResize="0"/>
          <p:nvPr/>
        </p:nvPicPr>
        <p:blipFill rotWithShape="1">
          <a:blip r:embed="rId3">
            <a:alphaModFix/>
          </a:blip>
          <a:srcRect b="32400" l="20946" r="32056" t="20000"/>
          <a:stretch/>
        </p:blipFill>
        <p:spPr>
          <a:xfrm>
            <a:off x="4607375" y="1053400"/>
            <a:ext cx="4498699" cy="3036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460000" dist="38100">
              <a:srgbClr val="000000">
                <a:alpha val="50000"/>
              </a:srgbClr>
            </a:outerShdw>
          </a:effectLst>
        </p:spPr>
      </p:pic>
      <p:sp>
        <p:nvSpPr>
          <p:cNvPr id="129" name="Google Shape;129;p22"/>
          <p:cNvSpPr txBox="1"/>
          <p:nvPr/>
        </p:nvSpPr>
        <p:spPr>
          <a:xfrm>
            <a:off x="4534525" y="4065475"/>
            <a:ext cx="449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left to right: Samantha LeGrand, Rachel Fundator, Ben Weiss, Secret Permenter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SaP Practices Used to Develop SPIRaL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/>
              <a:t>(</a:t>
            </a:r>
            <a:r>
              <a:rPr lang="en" sz="1750">
                <a:latin typeface="Roboto"/>
                <a:ea typeface="Roboto"/>
                <a:cs typeface="Roboto"/>
                <a:sym typeface="Roboto"/>
              </a:rPr>
              <a:t>Fundator et al. (in-press))</a:t>
            </a:r>
            <a:endParaRPr sz="1750"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Celebrate and leverage expertise of all partners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Students have experiences with libraries and research that can better inform a program for other students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reflection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Engaged in structured </a:t>
            </a:r>
            <a:r>
              <a:rPr lang="en" sz="1600"/>
              <a:t>individual</a:t>
            </a:r>
            <a:r>
              <a:rPr lang="en" sz="1600"/>
              <a:t> and group reflections to document our work, deepen learning, and help us discover insights and paths forward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Pursue transparency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Modeled the messiness of design and research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Benefits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intrigued by the co-created program and the research topic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 and Secret continue to shape SPIRaL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SaP philosophy has seeped into the program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Current SPIRaL researchers assumed a sense of responsibility for improving the program for future researchers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id" id="146" name="Google Shape;146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147" name="Google Shape;147;p25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Where do you think a SaP approach may be most meaningful or impactful in your context?</a:t>
            </a:r>
            <a:endParaRPr b="1" sz="29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48" name="Google Shape;148;p25"/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b="1" sz="13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49" name="Google Shape;149;p25"/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b="1"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Chrome extension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oll-type-id" id="150" name="Google Shape;150;p2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782" y="1660911"/>
            <a:ext cx="1825235" cy="182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1610950" y="1152450"/>
            <a:ext cx="5822400" cy="27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Expanding</a:t>
            </a:r>
            <a:r>
              <a:rPr lang="en" sz="4000"/>
              <a:t> SaP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at Purdue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43700" y="865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Partners for Algorithmic Literacy (PAL)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22"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87900" y="1634575"/>
            <a:ext cx="8368200" cy="3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2">
                <a:latin typeface="Roboto Slab"/>
                <a:ea typeface="Roboto Slab"/>
                <a:cs typeface="Roboto Slab"/>
                <a:sym typeface="Roboto Slab"/>
              </a:rPr>
              <a:t>A Student-Faculty Learning Community</a:t>
            </a:r>
            <a:endParaRPr sz="2222"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Context: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Navigating AI in education </a:t>
            </a:r>
            <a:br>
              <a:rPr lang="en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 </a:t>
            </a:r>
            <a:r>
              <a:rPr lang="en"/>
              <a:t>Goals (ground in SAP):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Bridge barriers</a:t>
            </a:r>
            <a:r>
              <a:rPr lang="en" sz="1600"/>
              <a:t> between teachers and learners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Transform response to AI</a:t>
            </a:r>
            <a:r>
              <a:rPr lang="en" sz="1600"/>
              <a:t> in education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S</a:t>
            </a:r>
            <a:r>
              <a:rPr b="1" lang="en" sz="1600"/>
              <a:t>hared decision-making </a:t>
            </a:r>
            <a:r>
              <a:rPr lang="en" sz="1600"/>
              <a:t>(faculty and students) about AI in the classroom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265500" y="88600"/>
            <a:ext cx="4045200" cy="113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 Pilot Cohort</a:t>
            </a:r>
            <a:endParaRPr/>
          </a:p>
        </p:txBody>
      </p:sp>
      <p:sp>
        <p:nvSpPr>
          <p:cNvPr id="167" name="Google Shape;167;p28"/>
          <p:cNvSpPr txBox="1"/>
          <p:nvPr>
            <p:ph idx="1" type="subTitle"/>
          </p:nvPr>
        </p:nvSpPr>
        <p:spPr>
          <a:xfrm>
            <a:off x="265500" y="1327700"/>
            <a:ext cx="4191600" cy="16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Co-Facilitators: </a:t>
            </a:r>
            <a:endParaRPr sz="2300"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Purdue Libraries </a:t>
            </a:r>
            <a:endParaRPr sz="1800"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Center for Instructional Excellence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25">
                <a:solidFill>
                  <a:schemeClr val="dk1"/>
                </a:solidFill>
              </a:rPr>
              <a:t>Co-Design Student and Faculty Partners:</a:t>
            </a:r>
            <a:endParaRPr sz="2125">
              <a:solidFill>
                <a:schemeClr val="dk1"/>
              </a:solidFill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265500" y="2938050"/>
            <a:ext cx="38757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Faculty and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from 11 departments across campus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2nd, 3rd, and 4th year students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Lecturers, clinical faculty, and tenure-track faculty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>
            <p:ph idx="1" type="subTitle"/>
          </p:nvPr>
        </p:nvSpPr>
        <p:spPr>
          <a:xfrm>
            <a:off x="6378450" y="4285050"/>
            <a:ext cx="2653800" cy="3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Photo by Jopwell Collection,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unsplash.com</a:t>
            </a:r>
            <a:endParaRPr i="1" sz="1000">
              <a:solidFill>
                <a:schemeClr val="dk1"/>
              </a:solidFill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4">
            <a:alphaModFix/>
          </a:blip>
          <a:srcRect b="0" l="4341" r="11688" t="0"/>
          <a:stretch/>
        </p:blipFill>
        <p:spPr>
          <a:xfrm>
            <a:off x="4728900" y="845600"/>
            <a:ext cx="4303350" cy="341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87900" y="140800"/>
            <a:ext cx="8368200" cy="10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SaP Practices Applied to PAL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0" y="1549250"/>
            <a:ext cx="8895600" cy="3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Inclusivity - </a:t>
            </a:r>
            <a:r>
              <a:rPr lang="en" sz="1800"/>
              <a:t>Paired partners from different departments to share areas of expertise</a:t>
            </a:r>
            <a:br>
              <a:rPr b="1" lang="en"/>
            </a:br>
            <a:endParaRPr sz="15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Empowerment - 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/>
              <a:t>Multiple modes for engagement: in-person discussion, online discussion posts, private pre- and post-surveys, small group feedback sessions</a:t>
            </a:r>
            <a:br>
              <a:rPr lang="en" sz="1800"/>
            </a:b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Shared responsibility - </a:t>
            </a:r>
            <a:r>
              <a:rPr lang="en" sz="1800"/>
              <a:t>Explored Algorithmic Literacy Pedagogy Framework </a:t>
            </a:r>
            <a:r>
              <a:rPr lang="en"/>
              <a:t>together</a:t>
            </a:r>
            <a:r>
              <a:rPr lang="en" sz="1800"/>
              <a:t> in series of discussion-based sessions</a:t>
            </a:r>
            <a:endParaRPr sz="18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7326925" y="4716000"/>
            <a:ext cx="17340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Healey et al., 2014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Benefits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co-developed curricular plans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Valuable participant reflections and feedback will inform future programs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and student partners featured as exemplars on university-wide faculty development website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2000"/>
              </a:spcAft>
              <a:buSzPts val="1800"/>
              <a:buChar char="●"/>
            </a:pPr>
            <a:r>
              <a:rPr lang="en"/>
              <a:t>1 student participant collaborating on future publication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with SaP 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87900" y="1489825"/>
            <a:ext cx="4240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Challenges 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Fostering trust 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Addressing instructor misconceptions about partnership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Gaining institutional support</a:t>
            </a:r>
            <a:endParaRPr sz="1800"/>
          </a:p>
        </p:txBody>
      </p:sp>
      <p:sp>
        <p:nvSpPr>
          <p:cNvPr id="190" name="Google Shape;190;p3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Opportunities </a:t>
            </a:r>
            <a:endParaRPr b="1"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Collaboration with colleagues and students across campus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Scholarship of teaching and learning projects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265500" y="379550"/>
            <a:ext cx="40452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265500" y="1373575"/>
            <a:ext cx="42468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Describe elements of students as partners (SaP) and how it may be applied to library contexts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Explain how SaP supports inclusive teaching and learning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Identify opportunities for integrating SaP practices into initiatives </a:t>
            </a:r>
            <a:r>
              <a:rPr i="1" lang="en" sz="1600">
                <a:solidFill>
                  <a:schemeClr val="dk1"/>
                </a:solidFill>
              </a:rPr>
              <a:t>in your context</a:t>
            </a:r>
            <a:endParaRPr i="1" sz="1600">
              <a:solidFill>
                <a:schemeClr val="dk1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6806775" y="4208850"/>
            <a:ext cx="2225400" cy="3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Photo by </a:t>
            </a:r>
            <a:r>
              <a:rPr lang="en" sz="1000">
                <a:solidFill>
                  <a:schemeClr val="dk1"/>
                </a:solidFill>
              </a:rPr>
              <a:t>Marcelo Dias,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pexels.com</a:t>
            </a:r>
            <a:endParaRPr i="1" sz="1000">
              <a:solidFill>
                <a:schemeClr val="dk1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325" y="1324950"/>
            <a:ext cx="4326902" cy="288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SaP Across Contexts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Flexibility of SaP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Refine existing library </a:t>
            </a:r>
            <a:r>
              <a:rPr lang="en" sz="1600"/>
              <a:t>structures or practices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Build something new with student partners (SPIRaL)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Explore innovative teaching approaches with student partners (PAL)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Student growth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</a:t>
            </a:r>
            <a:r>
              <a:rPr lang="en" sz="1600"/>
              <a:t>ense of creativity, choicefulness, and agency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SaP as an opportunity to participate in change and progress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id" id="201" name="Google Shape;201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202" name="Google Shape;202;p33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What is one thing you could do to incorporate SaP into your current practice or context?</a:t>
            </a:r>
            <a:endParaRPr b="1" sz="28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203" name="Google Shape;203;p33"/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b="1" sz="13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204" name="Google Shape;204;p33"/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b="1"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Chrome extension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oll-type-id" id="205" name="Google Shape;205;p3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605150" y="1136150"/>
            <a:ext cx="3823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11" name="Google Shape;211;p34"/>
          <p:cNvSpPr txBox="1"/>
          <p:nvPr>
            <p:ph type="title"/>
          </p:nvPr>
        </p:nvSpPr>
        <p:spPr>
          <a:xfrm>
            <a:off x="4911250" y="-521400"/>
            <a:ext cx="3823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/>
              <a:t>Cook-Sather, A., Bahti, M., &amp; Ntem, A. (2019). </a:t>
            </a:r>
            <a:r>
              <a:rPr i="1" lang="en" sz="1200"/>
              <a:t>Pedagogical partnerships: A how-to guide for faculty, students, and academic developers in higher education</a:t>
            </a:r>
            <a:r>
              <a:rPr lang="en" sz="1200"/>
              <a:t>. Elon University Center for Engaged Learning.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/>
              <a:t>Fundator, R., LeGrand, S., Permenter, S., &amp; Weiss, B. (in-press). Students as partners in the library: Perspectives of partnering to develop a new information literacy undergraduate research program. </a:t>
            </a:r>
            <a:r>
              <a:rPr i="1" lang="en" sz="1200"/>
              <a:t>International Journal for Students as Partners.</a:t>
            </a:r>
            <a:endParaRPr i="1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/>
              <a:t>Healey, M., Flint, A., &amp; Harrington, K. (2014). Engagement through partnership: Students as partners in learning and teaching in higher education. </a:t>
            </a:r>
            <a:r>
              <a:rPr i="1" lang="en" sz="1200"/>
              <a:t>The Higher Education Academy Report</a:t>
            </a:r>
            <a:r>
              <a:rPr lang="en" sz="1200"/>
              <a:t>, (July), 1-76. http://dx.doi.org/10.1080/1360144X.2016.1124966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/>
              <a:t>Salisbury, F., Dollinger, M., &amp; Vanderlelie, J. (2020). Students as partners in the academic library: co-designing for transformation. </a:t>
            </a:r>
            <a:r>
              <a:rPr i="1" lang="en" sz="1200"/>
              <a:t>New Review of Academic Librarianship</a:t>
            </a:r>
            <a:r>
              <a:rPr lang="en" sz="1200"/>
              <a:t>, </a:t>
            </a:r>
            <a:r>
              <a:rPr i="1" lang="en" sz="1200"/>
              <a:t>26</a:t>
            </a:r>
            <a:r>
              <a:rPr lang="en" sz="1200"/>
              <a:t>(2–4), 304–321.</a:t>
            </a:r>
            <a:r>
              <a:rPr lang="en" sz="1200">
                <a:uFill>
                  <a:noFill/>
                </a:uFill>
                <a:hlinkClick r:id="rId3"/>
              </a:rPr>
              <a:t> </a:t>
            </a:r>
            <a:r>
              <a:rPr lang="en" sz="1200" u="sng">
                <a:hlinkClick r:id="rId4"/>
              </a:rPr>
              <a:t>https://doi.org/10.1080/13614533.2020.1780275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Overview to Students as Partners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 spotlights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Concluding thoughts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Context: Initiatives &amp; Needs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50"/>
            <a:ext cx="441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Variety of teaching and learning initiatives</a:t>
            </a:r>
            <a:endParaRPr/>
          </a:p>
          <a:p>
            <a:pPr indent="-330200" lvl="1" marL="914400" rtl="0" algn="l"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Teaching with AI</a:t>
            </a:r>
            <a:endParaRPr sz="1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Institute for Information Literacy</a:t>
            </a:r>
            <a:endParaRPr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600"/>
              <a:t>Cultivating a research community focused on exploring the role of information </a:t>
            </a:r>
            <a:r>
              <a:rPr lang="en" sz="1600"/>
              <a:t>literacy</a:t>
            </a:r>
            <a:r>
              <a:rPr lang="en" sz="1600"/>
              <a:t> in addressing information challenges</a:t>
            </a:r>
            <a:r>
              <a:rPr lang="en" sz="1500"/>
              <a:t> </a:t>
            </a:r>
            <a:endParaRPr sz="1500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0" l="26110" r="26362" t="0"/>
          <a:stretch/>
        </p:blipFill>
        <p:spPr>
          <a:xfrm>
            <a:off x="5371450" y="1296525"/>
            <a:ext cx="3140773" cy="327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for Student Voices and Involvement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Hearing from student voices supports building inclusive programs</a:t>
            </a:r>
            <a:br>
              <a:rPr lang="en" sz="1600"/>
            </a:br>
            <a:endParaRPr sz="16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Foster meaningful learning experiences by collaborating with students </a:t>
            </a:r>
            <a:br>
              <a:rPr lang="en"/>
            </a:b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SPIRaL - </a:t>
            </a:r>
            <a:r>
              <a:rPr lang="en" sz="1600"/>
              <a:t>Undergraduate research program focused on information topics that are personally meaningful and relevant</a:t>
            </a:r>
            <a:br>
              <a:rPr lang="en" sz="1600"/>
            </a:b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PAL - Teaching and learning </a:t>
            </a:r>
            <a:r>
              <a:rPr lang="en" sz="1600"/>
              <a:t>community</a:t>
            </a:r>
            <a:r>
              <a:rPr lang="en" sz="1600"/>
              <a:t> on AI in the classroom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as Partners (SaP) Approach 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5"/>
            <a:ext cx="4333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/>
              <a:t>Pedagogical approach applied to classroom teaching, curricular design, program development, etc.</a:t>
            </a:r>
            <a:endParaRPr sz="18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/>
              <a:t>Flexible and contextual: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</a:pPr>
            <a:r>
              <a:rPr lang="en" sz="1400"/>
              <a:t>Nature of the task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</a:pPr>
            <a:r>
              <a:rPr lang="en" sz="1400"/>
              <a:t>Partners’ interests, goals, expertise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</a:pPr>
            <a:r>
              <a:rPr lang="en" sz="1400"/>
              <a:t>Degrees of participation</a:t>
            </a:r>
            <a:endParaRPr sz="1600"/>
          </a:p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21400" y="1489825"/>
            <a:ext cx="4034700" cy="3078900"/>
          </a:xfrm>
          <a:prstGeom prst="rect">
            <a:avLst/>
          </a:prstGeom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/>
              <a:t>Benefits (Cook-Sather et al., 2019)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/>
              <a:t>New perspectives foster more inclusive teaching environments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/>
              <a:t>Deeper appreciation for learning efforts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/>
              <a:t>Mutual responsibility and agency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Partnering and Engagement</a:t>
            </a:r>
            <a:endParaRPr sz="2122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5"/>
            <a:ext cx="85251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SaP extends </a:t>
            </a:r>
            <a:r>
              <a:rPr i="1" lang="en" sz="1800"/>
              <a:t>beyond</a:t>
            </a:r>
            <a:r>
              <a:rPr lang="en" sz="1800"/>
              <a:t> engagement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Engagement: student input; instructor-initiated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SaP: reciprocity and ongoing involvement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“Ideation, creation, and decision making” (Salisbury et al., 2020, pg 305)</a:t>
            </a:r>
            <a:endParaRPr sz="1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Example: redesigning library spaces</a:t>
            </a:r>
            <a:endParaRPr sz="1800"/>
          </a:p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387900" y="3293950"/>
            <a:ext cx="3999900" cy="1647000"/>
          </a:xfrm>
          <a:prstGeom prst="rect">
            <a:avLst/>
          </a:prstGeom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35"/>
              <a:t>Engagement: </a:t>
            </a:r>
            <a:endParaRPr b="1" sz="2135"/>
          </a:p>
          <a:p>
            <a:pPr indent="-32035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students complete a survey to </a:t>
            </a:r>
            <a:r>
              <a:rPr b="1" lang="en" sz="1700"/>
              <a:t>provide feedback</a:t>
            </a:r>
            <a:r>
              <a:rPr lang="en" sz="1700"/>
              <a:t> about using library spaces to librarian committee charged with developing a renovation plan</a:t>
            </a:r>
            <a:endParaRPr sz="1700"/>
          </a:p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688575" y="3293950"/>
            <a:ext cx="3999900" cy="1647000"/>
          </a:xfrm>
          <a:prstGeom prst="rect">
            <a:avLst/>
          </a:prstGeom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85"/>
              <a:t>Partnering:</a:t>
            </a:r>
            <a:endParaRPr b="1" sz="2585"/>
          </a:p>
          <a:p>
            <a:pPr indent="-31972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50"/>
              <a:t>workshops to </a:t>
            </a:r>
            <a:r>
              <a:rPr b="1" lang="en" sz="2050"/>
              <a:t>co-design</a:t>
            </a:r>
            <a:r>
              <a:rPr lang="en" sz="2050"/>
              <a:t> library spaces</a:t>
            </a:r>
            <a:endParaRPr sz="2050"/>
          </a:p>
          <a:p>
            <a:pPr indent="-3197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50"/>
              <a:t>renovation plan committee </a:t>
            </a:r>
            <a:r>
              <a:rPr b="1" lang="en" sz="2050"/>
              <a:t>establishes priorities</a:t>
            </a:r>
            <a:r>
              <a:rPr lang="en" sz="2050"/>
              <a:t> and </a:t>
            </a:r>
            <a:r>
              <a:rPr b="1" lang="en" sz="2050"/>
              <a:t>makes recommendations</a:t>
            </a:r>
            <a:endParaRPr b="1" sz="2050"/>
          </a:p>
          <a:p>
            <a:pPr indent="-3197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050"/>
              <a:t>students are partners</a:t>
            </a:r>
            <a:r>
              <a:rPr lang="en" sz="2050"/>
              <a:t> in the work</a:t>
            </a:r>
            <a:endParaRPr sz="2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id" id="111" name="Google Shape;111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112" name="Google Shape;112;p20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How do you currently engage students in your context?</a:t>
            </a:r>
            <a:endParaRPr b="1" sz="36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13" name="Google Shape;113;p20"/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b="1" sz="13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114" name="Google Shape;114;p20"/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b="1"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Chrome extension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oll-type-id" id="115" name="Google Shape;115;p2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SPIRaL: </a:t>
            </a:r>
            <a:r>
              <a:rPr lang="en" sz="2022">
                <a:latin typeface="Roboto"/>
                <a:ea typeface="Roboto"/>
                <a:cs typeface="Roboto"/>
                <a:sym typeface="Roboto"/>
              </a:rPr>
              <a:t>Student Partners for Information Research and Literacy Undergraduate Research Program</a:t>
            </a:r>
            <a:endParaRPr sz="3222"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87900" y="1368350"/>
            <a:ext cx="8592000" cy="3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Welcome undergraduates into the researcher community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 p</a:t>
            </a:r>
            <a:r>
              <a:rPr lang="en"/>
              <a:t>roject goals: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Partner with students with varied disciplinary perspectives to </a:t>
            </a:r>
            <a:r>
              <a:rPr b="1" lang="en" sz="1600"/>
              <a:t>conceptualize and develop </a:t>
            </a:r>
            <a:r>
              <a:rPr lang="en" sz="1600"/>
              <a:t>a personally meaningful undergraduate research experience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