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6" r:id="rId2"/>
    <p:sldId id="295" r:id="rId3"/>
    <p:sldId id="298" r:id="rId4"/>
    <p:sldId id="270" r:id="rId5"/>
    <p:sldId id="257" r:id="rId6"/>
    <p:sldId id="271" r:id="rId7"/>
    <p:sldId id="278" r:id="rId8"/>
    <p:sldId id="276" r:id="rId9"/>
    <p:sldId id="277" r:id="rId10"/>
    <p:sldId id="280" r:id="rId11"/>
    <p:sldId id="279" r:id="rId12"/>
    <p:sldId id="281" r:id="rId13"/>
    <p:sldId id="282" r:id="rId14"/>
    <p:sldId id="283" r:id="rId15"/>
    <p:sldId id="284" r:id="rId16"/>
    <p:sldId id="274" r:id="rId17"/>
    <p:sldId id="288" r:id="rId18"/>
    <p:sldId id="285" r:id="rId19"/>
    <p:sldId id="287" r:id="rId20"/>
    <p:sldId id="273" r:id="rId21"/>
    <p:sldId id="292" r:id="rId22"/>
    <p:sldId id="289" r:id="rId23"/>
    <p:sldId id="291" r:id="rId24"/>
    <p:sldId id="290" r:id="rId25"/>
    <p:sldId id="275" r:id="rId26"/>
    <p:sldId id="296" r:id="rId27"/>
    <p:sldId id="297" r:id="rId28"/>
    <p:sldId id="293" r:id="rId29"/>
    <p:sldId id="294"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D40"/>
    <a:srgbClr val="483436"/>
    <a:srgbClr val="745350"/>
    <a:srgbClr val="E4CFCE"/>
    <a:srgbClr val="FFB7E5"/>
    <a:srgbClr val="FF9BDB"/>
    <a:srgbClr val="FF9BC1"/>
    <a:srgbClr val="F0DACA"/>
    <a:srgbClr val="946B67"/>
    <a:srgbClr val="FFB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7"/>
    <p:restoredTop sz="94570"/>
  </p:normalViewPr>
  <p:slideViewPr>
    <p:cSldViewPr>
      <p:cViewPr varScale="1">
        <p:scale>
          <a:sx n="139" d="100"/>
          <a:sy n="139" d="100"/>
        </p:scale>
        <p:origin x="688" y="160"/>
      </p:cViewPr>
      <p:guideLst>
        <p:guide orient="horz" pos="1620"/>
        <p:guide pos="2880"/>
      </p:guideLst>
    </p:cSldViewPr>
  </p:slideViewPr>
  <p:outlineViewPr>
    <p:cViewPr>
      <p:scale>
        <a:sx n="33" d="100"/>
        <a:sy n="33" d="100"/>
      </p:scale>
      <p:origin x="0" y="-14304"/>
    </p:cViewPr>
  </p:outlin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6538" indent="-236538" fontAlgn="base"/>
            <a:r>
              <a:rPr lang="en-US" sz="1800" kern="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What are OERs and Open Pedagogy?</a:t>
            </a:r>
          </a:p>
          <a:p>
            <a:pPr marL="636588" lvl="1" indent="-236538" fontAlgn="base"/>
            <a:r>
              <a:rPr lang="en-US"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What are OERs</a:t>
            </a:r>
          </a:p>
          <a:p>
            <a:pPr marL="636588" lvl="1" indent="-236538" fontAlgn="base"/>
            <a:r>
              <a:rPr lang="en-US" sz="1800" kern="0"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How do you find OERs</a:t>
            </a:r>
          </a:p>
          <a:p>
            <a:pPr marL="636588" lvl="1" indent="-236538" fontAlgn="base"/>
            <a:r>
              <a:rPr lang="en-US"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What are the opportunities and challenges of OERs</a:t>
            </a:r>
          </a:p>
          <a:p>
            <a:pPr marL="236538" indent="-236538" fontAlgn="base"/>
            <a:r>
              <a:rPr lang="en-US" sz="1800" kern="0" dirty="0">
                <a:solidFill>
                  <a:srgbClr val="000000"/>
                </a:solidFill>
                <a:latin typeface="Aptos" panose="020B0004020202020204" pitchFamily="34" charset="0"/>
                <a:cs typeface="Times New Roman" panose="02020603050405020304" pitchFamily="18" charset="0"/>
              </a:rPr>
              <a:t>Why OERs and Open Pedagogy? </a:t>
            </a:r>
          </a:p>
          <a:p>
            <a:pPr marL="636588" lvl="1" indent="-236538" fontAlgn="base"/>
            <a:r>
              <a:rPr lang="en-US" sz="1800" kern="0" dirty="0">
                <a:solidFill>
                  <a:srgbClr val="000000"/>
                </a:solidFill>
                <a:latin typeface="Aptos" panose="020B0004020202020204" pitchFamily="34" charset="0"/>
                <a:cs typeface="Times New Roman" panose="02020603050405020304" pitchFamily="18" charset="0"/>
              </a:rPr>
              <a:t>Reflect on their own institutional instructional context for OERs and open pedagogy</a:t>
            </a:r>
          </a:p>
          <a:p>
            <a:pPr marL="636588" lvl="1" indent="-236538" fontAlgn="base"/>
            <a:r>
              <a:rPr lang="en-US" sz="1800" kern="0" dirty="0">
                <a:solidFill>
                  <a:srgbClr val="000000"/>
                </a:solidFill>
                <a:latin typeface="Aptos" panose="020B0004020202020204" pitchFamily="34" charset="0"/>
                <a:cs typeface="Times New Roman" panose="02020603050405020304" pitchFamily="18" charset="0"/>
              </a:rPr>
              <a:t>Identify areas of open learning that they would like to explore and align to their broader campus initiatives. </a:t>
            </a:r>
          </a:p>
          <a:p>
            <a:pPr marL="236538" indent="-236538" fontAlgn="base"/>
            <a:r>
              <a:rPr lang="en-US" sz="1800" kern="0" dirty="0">
                <a:solidFill>
                  <a:srgbClr val="000000"/>
                </a:solidFill>
                <a:latin typeface="Aptos" panose="020B0004020202020204" pitchFamily="34" charset="0"/>
                <a:cs typeface="Times New Roman" panose="02020603050405020304" pitchFamily="18" charset="0"/>
              </a:rPr>
              <a:t>How to Find and Use OERs</a:t>
            </a:r>
          </a:p>
          <a:p>
            <a:pPr marL="636588" lvl="1" indent="-236538" fontAlgn="base"/>
            <a:r>
              <a:rPr lang="en-US" sz="1800" kern="0" dirty="0">
                <a:solidFill>
                  <a:srgbClr val="000000"/>
                </a:solidFill>
                <a:latin typeface="Aptos" panose="020B0004020202020204" pitchFamily="34" charset="0"/>
                <a:cs typeface="Times New Roman" panose="02020603050405020304" pitchFamily="18" charset="0"/>
              </a:rPr>
              <a:t>Find the open resources </a:t>
            </a:r>
            <a:r>
              <a:rPr lang="en-US" sz="1800" kern="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provided that they can take and use for themselves or share with other faculty on their campus</a:t>
            </a:r>
          </a:p>
          <a:p>
            <a:pPr marL="636588" lvl="1" indent="-236538" fontAlgn="base"/>
            <a:r>
              <a:rPr lang="en-US" sz="1800" kern="0" dirty="0">
                <a:solidFill>
                  <a:srgbClr val="000000"/>
                </a:solidFill>
                <a:latin typeface="Aptos" panose="020B0004020202020204" pitchFamily="34" charset="0"/>
                <a:cs typeface="Times New Roman" panose="02020603050405020304" pitchFamily="18" charset="0"/>
              </a:rPr>
              <a:t>Using an Environmental Scan methodology</a:t>
            </a:r>
            <a:r>
              <a:rPr lang="en-US" sz="1100" dirty="0">
                <a:effectLst/>
              </a:rPr>
              <a:t> </a:t>
            </a:r>
            <a:endParaRPr lang="en-US" sz="2400" dirty="0"/>
          </a:p>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1293503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1901052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33E96-F078-4B3D-A8F4-F1AF21EBC357}" type="slidenum">
              <a:rPr lang="en-US" smtClean="0"/>
              <a:t>9</a:t>
            </a:fld>
            <a:endParaRPr lang="en-US"/>
          </a:p>
        </p:txBody>
      </p:sp>
    </p:spTree>
    <p:extLst>
      <p:ext uri="{BB962C8B-B14F-4D97-AF65-F5344CB8AC3E}">
        <p14:creationId xmlns:p14="http://schemas.microsoft.com/office/powerpoint/2010/main" val="3247002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33E96-F078-4B3D-A8F4-F1AF21EBC357}" type="slidenum">
              <a:rPr lang="en-US" smtClean="0"/>
              <a:t>11</a:t>
            </a:fld>
            <a:endParaRPr lang="en-US"/>
          </a:p>
        </p:txBody>
      </p:sp>
    </p:spTree>
    <p:extLst>
      <p:ext uri="{BB962C8B-B14F-4D97-AF65-F5344CB8AC3E}">
        <p14:creationId xmlns:p14="http://schemas.microsoft.com/office/powerpoint/2010/main" val="41712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33E96-F078-4B3D-A8F4-F1AF21EBC357}" type="slidenum">
              <a:rPr lang="en-US" smtClean="0"/>
              <a:t>13</a:t>
            </a:fld>
            <a:endParaRPr lang="en-US"/>
          </a:p>
        </p:txBody>
      </p:sp>
    </p:spTree>
    <p:extLst>
      <p:ext uri="{BB962C8B-B14F-4D97-AF65-F5344CB8AC3E}">
        <p14:creationId xmlns:p14="http://schemas.microsoft.com/office/powerpoint/2010/main" val="220269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33E96-F078-4B3D-A8F4-F1AF21EBC357}" type="slidenum">
              <a:rPr lang="en-US" smtClean="0"/>
              <a:t>14</a:t>
            </a:fld>
            <a:endParaRPr lang="en-US"/>
          </a:p>
        </p:txBody>
      </p:sp>
    </p:spTree>
    <p:extLst>
      <p:ext uri="{BB962C8B-B14F-4D97-AF65-F5344CB8AC3E}">
        <p14:creationId xmlns:p14="http://schemas.microsoft.com/office/powerpoint/2010/main" val="3027284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4324" y="433880"/>
            <a:ext cx="3754328" cy="1374345"/>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064324" y="1960930"/>
            <a:ext cx="3754328" cy="805385"/>
          </a:xfrm>
        </p:spPr>
        <p:txBody>
          <a:bodyPr>
            <a:normAutofit/>
          </a:bodyPr>
          <a:lstStyle>
            <a:lvl1pPr marL="0" indent="0" algn="r">
              <a:buNone/>
              <a:defRPr sz="2800" b="0" i="0">
                <a:solidFill>
                  <a:schemeClr val="accent4">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07" y="141882"/>
            <a:ext cx="8354094" cy="763524"/>
          </a:xfrm>
        </p:spPr>
        <p:txBody>
          <a:bodyPr>
            <a:normAutofit/>
          </a:bodyPr>
          <a:lstStyle>
            <a:lvl1pPr algn="l">
              <a:defRPr sz="3600" baseline="0">
                <a:solidFill>
                  <a:schemeClr val="accent4">
                    <a:lumMod val="20000"/>
                    <a:lumOff val="8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00182" y="1350110"/>
            <a:ext cx="8343635" cy="3375291"/>
          </a:xfrm>
        </p:spPr>
        <p:txBody>
          <a:bodyPr/>
          <a:lstStyle>
            <a:lvl1pPr algn="l">
              <a:defRPr sz="2800">
                <a:solidFill>
                  <a:schemeClr val="accent4">
                    <a:lumMod val="20000"/>
                    <a:lumOff val="80000"/>
                  </a:schemeClr>
                </a:solidFill>
              </a:defRPr>
            </a:lvl1pPr>
            <a:lvl2pPr algn="l">
              <a:defRPr>
                <a:solidFill>
                  <a:schemeClr val="accent4">
                    <a:lumMod val="20000"/>
                    <a:lumOff val="80000"/>
                  </a:schemeClr>
                </a:solidFill>
              </a:defRPr>
            </a:lvl2pPr>
            <a:lvl3pPr algn="l">
              <a:defRPr>
                <a:solidFill>
                  <a:schemeClr val="accent4">
                    <a:lumMod val="20000"/>
                    <a:lumOff val="80000"/>
                  </a:schemeClr>
                </a:solidFill>
              </a:defRPr>
            </a:lvl3pPr>
            <a:lvl4pPr algn="l">
              <a:defRPr>
                <a:solidFill>
                  <a:schemeClr val="accent4">
                    <a:lumMod val="20000"/>
                    <a:lumOff val="80000"/>
                  </a:schemeClr>
                </a:solidFill>
              </a:defRPr>
            </a:lvl4pPr>
            <a:lvl5pPr algn="l">
              <a:defRPr>
                <a:solidFill>
                  <a:schemeClr val="accent4">
                    <a:lumMod val="20000"/>
                    <a:lumOff val="8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2684"/>
            <a:ext cx="6252670" cy="763525"/>
          </a:xfrm>
        </p:spPr>
        <p:txBody>
          <a:bodyPr>
            <a:normAutofit/>
          </a:bodyPr>
          <a:lstStyle>
            <a:lvl1pPr algn="l">
              <a:defRPr sz="3600">
                <a:solidFill>
                  <a:schemeClr val="accent4">
                    <a:lumMod val="5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57200" y="1237124"/>
            <a:ext cx="6252670" cy="3562895"/>
          </a:xfrm>
        </p:spPr>
        <p:txBody>
          <a:bodyPr/>
          <a:lstStyle>
            <a:lvl1pPr algn="l">
              <a:defRPr sz="2800">
                <a:solidFill>
                  <a:schemeClr val="accent4">
                    <a:lumMod val="75000"/>
                  </a:schemeClr>
                </a:solidFill>
              </a:defRPr>
            </a:lvl1pPr>
            <a:lvl2pPr algn="l">
              <a:defRPr>
                <a:solidFill>
                  <a:schemeClr val="accent4">
                    <a:lumMod val="75000"/>
                  </a:schemeClr>
                </a:solidFill>
              </a:defRPr>
            </a:lvl2pPr>
            <a:lvl3pPr algn="l">
              <a:defRPr>
                <a:solidFill>
                  <a:schemeClr val="accent4">
                    <a:lumMod val="75000"/>
                  </a:schemeClr>
                </a:solidFill>
              </a:defRPr>
            </a:lvl3pPr>
            <a:lvl4pPr algn="l">
              <a:defRPr>
                <a:solidFill>
                  <a:schemeClr val="accent4">
                    <a:lumMod val="75000"/>
                  </a:schemeClr>
                </a:solidFill>
              </a:defRPr>
            </a:lvl4pPr>
            <a:lvl5pPr algn="l">
              <a:defRPr>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9771" y="127846"/>
            <a:ext cx="8268795" cy="763525"/>
          </a:xfrm>
        </p:spPr>
        <p:txBody>
          <a:bodyPr>
            <a:normAutofit/>
          </a:bodyPr>
          <a:lstStyle>
            <a:lvl1pPr algn="l">
              <a:defRPr sz="3600" u="none" baseline="0">
                <a:solidFill>
                  <a:schemeClr val="accent4">
                    <a:lumMod val="20000"/>
                    <a:lumOff val="8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09771" y="1655520"/>
            <a:ext cx="4040188" cy="479822"/>
          </a:xfrm>
        </p:spPr>
        <p:txBody>
          <a:bodyPr anchor="b"/>
          <a:lstStyle>
            <a:lvl1pPr marL="0" indent="0" algn="ctr">
              <a:buNone/>
              <a:defRPr sz="2400" b="1">
                <a:solidFill>
                  <a:schemeClr val="accent4">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9771" y="2127917"/>
            <a:ext cx="4040188" cy="2276294"/>
          </a:xfrm>
        </p:spPr>
        <p:txBody>
          <a:bodyPr/>
          <a:lstStyle>
            <a:lvl1pPr algn="ctr">
              <a:defRPr sz="2400">
                <a:solidFill>
                  <a:schemeClr val="accent4">
                    <a:lumMod val="20000"/>
                    <a:lumOff val="80000"/>
                  </a:schemeClr>
                </a:solidFill>
              </a:defRPr>
            </a:lvl1pPr>
            <a:lvl2pPr algn="ctr">
              <a:defRPr sz="2000">
                <a:solidFill>
                  <a:schemeClr val="accent4">
                    <a:lumMod val="20000"/>
                    <a:lumOff val="80000"/>
                  </a:schemeClr>
                </a:solidFill>
              </a:defRPr>
            </a:lvl2pPr>
            <a:lvl3pPr algn="ctr">
              <a:defRPr sz="1800">
                <a:solidFill>
                  <a:schemeClr val="accent4">
                    <a:lumMod val="20000"/>
                    <a:lumOff val="80000"/>
                  </a:schemeClr>
                </a:solidFill>
              </a:defRPr>
            </a:lvl3pPr>
            <a:lvl4pPr algn="ctr">
              <a:defRPr sz="1600">
                <a:solidFill>
                  <a:schemeClr val="accent4">
                    <a:lumMod val="20000"/>
                    <a:lumOff val="80000"/>
                  </a:schemeClr>
                </a:solidFill>
              </a:defRPr>
            </a:lvl4pPr>
            <a:lvl5pPr algn="ctr">
              <a:defRPr sz="1600">
                <a:solidFill>
                  <a:schemeClr val="accent4">
                    <a:lumMod val="20000"/>
                    <a:lumOff val="8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44892" y="1655520"/>
            <a:ext cx="4041775" cy="479822"/>
          </a:xfrm>
        </p:spPr>
        <p:txBody>
          <a:bodyPr anchor="b"/>
          <a:lstStyle>
            <a:lvl1pPr marL="0" indent="0" algn="ctr">
              <a:buNone/>
              <a:defRPr sz="2400" b="1">
                <a:solidFill>
                  <a:schemeClr val="accent4">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44892" y="2127917"/>
            <a:ext cx="4041775" cy="2276294"/>
          </a:xfrm>
        </p:spPr>
        <p:txBody>
          <a:bodyPr/>
          <a:lstStyle>
            <a:lvl1pPr algn="ctr">
              <a:defRPr sz="2400">
                <a:solidFill>
                  <a:schemeClr val="accent4">
                    <a:lumMod val="20000"/>
                    <a:lumOff val="80000"/>
                  </a:schemeClr>
                </a:solidFill>
              </a:defRPr>
            </a:lvl1pPr>
            <a:lvl2pPr algn="ctr">
              <a:defRPr sz="2000">
                <a:solidFill>
                  <a:schemeClr val="accent4">
                    <a:lumMod val="20000"/>
                    <a:lumOff val="80000"/>
                  </a:schemeClr>
                </a:solidFill>
              </a:defRPr>
            </a:lvl2pPr>
            <a:lvl3pPr algn="ctr">
              <a:defRPr sz="1800">
                <a:solidFill>
                  <a:schemeClr val="accent4">
                    <a:lumMod val="20000"/>
                    <a:lumOff val="80000"/>
                  </a:schemeClr>
                </a:solidFill>
              </a:defRPr>
            </a:lvl3pPr>
            <a:lvl4pPr algn="ctr">
              <a:defRPr sz="1600">
                <a:solidFill>
                  <a:schemeClr val="accent4">
                    <a:lumMod val="20000"/>
                    <a:lumOff val="80000"/>
                  </a:schemeClr>
                </a:solidFill>
              </a:defRPr>
            </a:lvl4pPr>
            <a:lvl5pPr algn="ctr">
              <a:defRPr sz="1600">
                <a:solidFill>
                  <a:schemeClr val="accent4">
                    <a:lumMod val="20000"/>
                    <a:lumOff val="8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5/13/24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x3CY6RR4un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creativecommons.org/about/cclicenses/" TargetMode="Externa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hyperlink" Target="https://www.openwa.org/attrib-builder/" TargetMode="External"/><Relationship Id="rId10" Type="http://schemas.openxmlformats.org/officeDocument/2006/relationships/image" Target="../media/image15.png"/><Relationship Id="rId4" Type="http://schemas.openxmlformats.org/officeDocument/2006/relationships/hyperlink" Target="https://chooser-beta.creativecommons.org/" TargetMode="Externa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194893994@N02/51846934432"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search.creativecommons.org/" TargetMode="External"/><Relationship Id="rId3" Type="http://schemas.openxmlformats.org/officeDocument/2006/relationships/hyperlink" Target="https://www.merlot.org/merlot/index.htm" TargetMode="External"/><Relationship Id="rId7" Type="http://schemas.openxmlformats.org/officeDocument/2006/relationships/hyperlink" Target="https://open.umn.edu/otn/" TargetMode="External"/><Relationship Id="rId12" Type="http://schemas.openxmlformats.org/officeDocument/2006/relationships/hyperlink" Target="https://projectcora.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er.deepwebaccess.com/oer/desktop/en/search.html" TargetMode="External"/><Relationship Id="rId11" Type="http://schemas.openxmlformats.org/officeDocument/2006/relationships/hyperlink" Target="https://ocw.mit.edu/?utm_source=openlearning&amp;utm_medium=ocwpage" TargetMode="External"/><Relationship Id="rId5" Type="http://schemas.openxmlformats.org/officeDocument/2006/relationships/hyperlink" Target="https://oasis.geneseo.edu/index.php" TargetMode="External"/><Relationship Id="rId10" Type="http://schemas.openxmlformats.org/officeDocument/2006/relationships/hyperlink" Target="https://teachingcommons.us/" TargetMode="External"/><Relationship Id="rId4" Type="http://schemas.openxmlformats.org/officeDocument/2006/relationships/hyperlink" Target="https://www.oercommons.org/" TargetMode="External"/><Relationship Id="rId9" Type="http://schemas.openxmlformats.org/officeDocument/2006/relationships/hyperlink" Target="https://nsdl.oercommons.or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uclpress.co.uk/" TargetMode="External"/><Relationship Id="rId3" Type="http://schemas.openxmlformats.org/officeDocument/2006/relationships/hyperlink" Target="https://pressbooks.directory/" TargetMode="External"/><Relationship Id="rId7" Type="http://schemas.openxmlformats.org/officeDocument/2006/relationships/hyperlink" Target="https://collection.bccampus.c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openstax.org/" TargetMode="External"/><Relationship Id="rId11" Type="http://schemas.openxmlformats.org/officeDocument/2006/relationships/hyperlink" Target="https://openoregon.org/resources/" TargetMode="External"/><Relationship Id="rId5" Type="http://schemas.openxmlformats.org/officeDocument/2006/relationships/hyperlink" Target="https://libretexts.org/" TargetMode="External"/><Relationship Id="rId10" Type="http://schemas.openxmlformats.org/officeDocument/2006/relationships/hyperlink" Target="https://opentextbc.ca/oerdiscipline/" TargetMode="External"/><Relationship Id="rId4" Type="http://schemas.openxmlformats.org/officeDocument/2006/relationships/hyperlink" Target="https://open.umn.edu/opentextbooks" TargetMode="External"/><Relationship Id="rId9" Type="http://schemas.openxmlformats.org/officeDocument/2006/relationships/hyperlink" Target="https://edtechbooks.org/browse/collection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J0oT1xZCciyXtk1I7MB_r9saVDHlpQD7Ml5Ep9uCLfM/edit" TargetMode="External"/><Relationship Id="rId2" Type="http://schemas.openxmlformats.org/officeDocument/2006/relationships/hyperlink" Target="https://www.affordablelearninggeorgia.org/assets/documents/R4_criteria.pdf" TargetMode="External"/><Relationship Id="rId1" Type="http://schemas.openxmlformats.org/officeDocument/2006/relationships/slideLayout" Target="../slideLayouts/slideLayout3.xml"/><Relationship Id="rId5" Type="http://schemas.openxmlformats.org/officeDocument/2006/relationships/hyperlink" Target="https://info.merlot.org/merlothelp/assets/docs/Peer_Review_form_CC_0519.pdf" TargetMode="External"/><Relationship Id="rId4" Type="http://schemas.openxmlformats.org/officeDocument/2006/relationships/hyperlink" Target="https://bcoel.ca/wp-content/uploads/2018/11/oerr-rubric-2018.pdf"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rebus.community/" TargetMode="External"/><Relationship Id="rId3" Type="http://schemas.openxmlformats.org/officeDocument/2006/relationships/hyperlink" Target="https://pressbooks.pub/openpedstudenttoolkit/" TargetMode="External"/><Relationship Id="rId7" Type="http://schemas.openxmlformats.org/officeDocument/2006/relationships/hyperlink" Target="https://www.ncoer.org/" TargetMode="External"/><Relationship Id="rId2" Type="http://schemas.openxmlformats.org/officeDocument/2006/relationships/hyperlink" Target="https://milnepublishing.geneseo.edu/openpedagogyapproaches/" TargetMode="External"/><Relationship Id="rId1" Type="http://schemas.openxmlformats.org/officeDocument/2006/relationships/slideLayout" Target="../slideLayouts/slideLayout3.xml"/><Relationship Id="rId6" Type="http://schemas.openxmlformats.org/officeDocument/2006/relationships/hyperlink" Target="https://www.cccoer.org/" TargetMode="External"/><Relationship Id="rId5" Type="http://schemas.openxmlformats.org/officeDocument/2006/relationships/hyperlink" Target="https://www.doers3.org/equity-through-oer-rubric.html" TargetMode="External"/><Relationship Id="rId4" Type="http://schemas.openxmlformats.org/officeDocument/2006/relationships/hyperlink" Target="https://pressbooks.cuny.edu/tenureandpromotioncasestudie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ressbooks.com/news/maturity-model-for-open-education/" TargetMode="External"/><Relationship Id="rId2" Type="http://schemas.openxmlformats.org/officeDocument/2006/relationships/hyperlink" Target="https://pressbooks.com/news/oer-and-open-education-guide/" TargetMode="Externa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s://pressbooks.com/app/uploads/2024/01/OpenEducationMaturityModel-jpg.web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engagedscholarship.csuohio.edu/oa/opencon2024/" TargetMode="External"/><Relationship Id="rId13" Type="http://schemas.openxmlformats.org/officeDocument/2006/relationships/hyperlink" Target="https://www.cast.org/products-services/events/2024/06/postsecondary-instructor-led-introduction-copy" TargetMode="External"/><Relationship Id="rId18" Type="http://schemas.openxmlformats.org/officeDocument/2006/relationships/hyperlink" Target="https://ijoer.scholasticahq.com/" TargetMode="External"/><Relationship Id="rId3" Type="http://schemas.openxmlformats.org/officeDocument/2006/relationships/hyperlink" Target="https://www.oeglobal.org/" TargetMode="External"/><Relationship Id="rId21" Type="http://schemas.openxmlformats.org/officeDocument/2006/relationships/hyperlink" Target="https://openpedagogy.org/" TargetMode="External"/><Relationship Id="rId7" Type="http://schemas.openxmlformats.org/officeDocument/2006/relationships/hyperlink" Target="https://umass.irisregistration.com/Site/OER" TargetMode="External"/><Relationship Id="rId12" Type="http://schemas.openxmlformats.org/officeDocument/2006/relationships/hyperlink" Target="https://certificates.creativecommons.org/" TargetMode="External"/><Relationship Id="rId17" Type="http://schemas.openxmlformats.org/officeDocument/2006/relationships/hyperlink" Target="https://www.aacu.org/event/2023-2024-institute-open-educational-resources" TargetMode="External"/><Relationship Id="rId2" Type="http://schemas.openxmlformats.org/officeDocument/2006/relationships/hyperlink" Target="https://openeducationconference.org/" TargetMode="External"/><Relationship Id="rId16" Type="http://schemas.openxmlformats.org/officeDocument/2006/relationships/hyperlink" Target="https://open.umn.edu/oen/certificate-in-open-education-librarianship" TargetMode="External"/><Relationship Id="rId20" Type="http://schemas.openxmlformats.org/officeDocument/2006/relationships/hyperlink" Target="https://openpraxis.org/" TargetMode="External"/><Relationship Id="rId1" Type="http://schemas.openxmlformats.org/officeDocument/2006/relationships/slideLayout" Target="../slideLayouts/slideLayout3.xml"/><Relationship Id="rId6" Type="http://schemas.openxmlformats.org/officeDocument/2006/relationships/hyperlink" Target="https://www.mioer.org/" TargetMode="External"/><Relationship Id="rId11" Type="http://schemas.openxmlformats.org/officeDocument/2006/relationships/hyperlink" Target="https://sunycpd.eventsair.com/soer24" TargetMode="External"/><Relationship Id="rId5" Type="http://schemas.openxmlformats.org/officeDocument/2006/relationships/hyperlink" Target="https://www.flvc.org/oersummit" TargetMode="External"/><Relationship Id="rId15" Type="http://schemas.openxmlformats.org/officeDocument/2006/relationships/hyperlink" Target="https://open.umn.edu/oen/certificate-in-open-educational-practices" TargetMode="External"/><Relationship Id="rId10" Type="http://schemas.openxmlformats.org/officeDocument/2006/relationships/hyperlink" Target="https://www.cccoer.org/2022/08/25/2022-fall-webinars/" TargetMode="External"/><Relationship Id="rId19" Type="http://schemas.openxmlformats.org/officeDocument/2006/relationships/hyperlink" Target="https://journals.uwyo.edu/index.php/joerhe/about" TargetMode="External"/><Relationship Id="rId4" Type="http://schemas.openxmlformats.org/officeDocument/2006/relationships/hyperlink" Target="https://research.library.gsu.edu/open24/7/2024" TargetMode="External"/><Relationship Id="rId9" Type="http://schemas.openxmlformats.org/officeDocument/2006/relationships/hyperlink" Target="https://www.uen.org/pressbooks/oer-event/index.shtml" TargetMode="External"/><Relationship Id="rId14" Type="http://schemas.openxmlformats.org/officeDocument/2006/relationships/hyperlink" Target="https://sparcopen.org/our-work/open-education-leadership-program/" TargetMode="External"/><Relationship Id="rId22" Type="http://schemas.openxmlformats.org/officeDocument/2006/relationships/hyperlink" Target="https://oeproadmap.psu.ed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orms.gle/UTbLZs76n96sUnQu6"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hiksha.com/online-courses/articles/environmental-scanning-definition-techniques-and-process/"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edrawmax.com/online/" TargetMode="External"/><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hyperlink" Target="https://commons.wikimedia.org/wiki/File:Business_environment.jpg" TargetMode="Externa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pressbooks.directory/?q=Humanities" TargetMode="External"/><Relationship Id="rId3" Type="http://schemas.openxmlformats.org/officeDocument/2006/relationships/hyperlink" Target="https://utah.instructure.com/courses/814064" TargetMode="External"/><Relationship Id="rId7" Type="http://schemas.openxmlformats.org/officeDocument/2006/relationships/hyperlink" Target="https://open.umn.edu/opentextbooks/subjects/humanities" TargetMode="External"/><Relationship Id="rId2" Type="http://schemas.openxmlformats.org/officeDocument/2006/relationships/hyperlink" Target="https://iastate.pressbooks.pub/oerstarterkit/" TargetMode="External"/><Relationship Id="rId1" Type="http://schemas.openxmlformats.org/officeDocument/2006/relationships/slideLayout" Target="../slideLayouts/slideLayout3.xml"/><Relationship Id="rId6" Type="http://schemas.openxmlformats.org/officeDocument/2006/relationships/hyperlink" Target="https://guides.library.columbia.edu/c.php?g=1048716&amp;p=7847472" TargetMode="External"/><Relationship Id="rId5" Type="http://schemas.openxmlformats.org/officeDocument/2006/relationships/hyperlink" Target="https://oercommons.org/curated-collections/399?batch_size=20&amp;sort_by=title&amp;view_mode=summary&amp;f.material_types=textbook" TargetMode="External"/><Relationship Id="rId10" Type="http://schemas.openxmlformats.org/officeDocument/2006/relationships/hyperlink" Target="https://sr.ithaka.org/publications/scholars-are-collectors/" TargetMode="External"/><Relationship Id="rId4" Type="http://schemas.openxmlformats.org/officeDocument/2006/relationships/hyperlink" Target="https://sites.google.com/austincc.edu/texaslearnoer/module-1-introduction-to-this-course" TargetMode="External"/><Relationship Id="rId9" Type="http://schemas.openxmlformats.org/officeDocument/2006/relationships/hyperlink" Target="https://collection.bccampus.ca/subjects/humanities/"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mailto:donna.Ziegenfuss@utah.edu"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doi.org/10.5888/pcd13.160165" TargetMode="External"/><Relationship Id="rId3" Type="http://schemas.openxmlformats.org/officeDocument/2006/relationships/hyperlink" Target="https://www.jstor.org/stable/44430383" TargetMode="External"/><Relationship Id="rId7" Type="http://schemas.openxmlformats.org/officeDocument/2006/relationships/hyperlink" Target="https://muse-jhu-edu.ezproxy.lib.utah.edu/article/202361" TargetMode="External"/><Relationship Id="rId2" Type="http://schemas.openxmlformats.org/officeDocument/2006/relationships/hyperlink" Target="https://alair.ala.org/bitstream/handle/11213/17196/new_roles_75th.pdf?sequence=1" TargetMode="External"/><Relationship Id="rId1" Type="http://schemas.openxmlformats.org/officeDocument/2006/relationships/slideLayout" Target="../slideLayouts/slideLayout3.xml"/><Relationship Id="rId6" Type="http://schemas.openxmlformats.org/officeDocument/2006/relationships/hyperlink" Target="https://www.aacu.org/publication/making-the-case-for-open-educational-resources" TargetMode="External"/><Relationship Id="rId5" Type="http://schemas.openxmlformats.org/officeDocument/2006/relationships/hyperlink" Target="https://www.youtube.com/watch?v=SWRG8IcVQa0" TargetMode="External"/><Relationship Id="rId4" Type="http://schemas.openxmlformats.org/officeDocument/2006/relationships/hyperlink" Target="https://kpu.arcabc.ca/islandora/object/kora%3A521/datastream/PDF/vie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gforsythe/38088290601"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unesco.org/themes/building-knowledge-societies/oer"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aacu.org/publication/making-the-case-for-open-educational-resource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2820" y="1044700"/>
            <a:ext cx="3754328" cy="1374345"/>
          </a:xfrm>
        </p:spPr>
        <p:txBody>
          <a:bodyPr>
            <a:noAutofit/>
          </a:bodyPr>
          <a:lstStyle/>
          <a:p>
            <a:r>
              <a:rPr lang="en-US" sz="2800" b="0" i="0" dirty="0">
                <a:effectLst/>
                <a:latin typeface="Inter"/>
              </a:rPr>
              <a:t>Changing Librarian </a:t>
            </a:r>
            <a:br>
              <a:rPr lang="en-US" sz="2800" b="0" i="0" dirty="0">
                <a:effectLst/>
                <a:latin typeface="Inter"/>
              </a:rPr>
            </a:br>
            <a:r>
              <a:rPr lang="en-US" sz="2800" b="0" i="0" dirty="0">
                <a:effectLst/>
                <a:latin typeface="Inter"/>
              </a:rPr>
              <a:t>Roles in the Emerging Digital and Open Education Landscape: An Environmental </a:t>
            </a:r>
            <a:br>
              <a:rPr lang="en-US" sz="2800" b="0" i="0" dirty="0">
                <a:effectLst/>
                <a:latin typeface="Inter"/>
              </a:rPr>
            </a:br>
            <a:r>
              <a:rPr lang="en-US" sz="2800" b="0" i="0" dirty="0">
                <a:effectLst/>
                <a:latin typeface="Inter"/>
              </a:rPr>
              <a:t>Scan Research </a:t>
            </a:r>
            <a:br>
              <a:rPr lang="en-US" sz="2800" b="0" i="0" dirty="0">
                <a:effectLst/>
                <a:latin typeface="Inter"/>
              </a:rPr>
            </a:br>
            <a:r>
              <a:rPr lang="en-US" sz="2800" b="0" i="0" dirty="0">
                <a:effectLst/>
                <a:latin typeface="Inter"/>
              </a:rPr>
              <a:t>Study</a:t>
            </a:r>
            <a:endParaRPr lang="en-US" sz="2800" dirty="0"/>
          </a:p>
        </p:txBody>
      </p:sp>
      <p:sp>
        <p:nvSpPr>
          <p:cNvPr id="3" name="TextBox 2">
            <a:extLst>
              <a:ext uri="{FF2B5EF4-FFF2-40B4-BE49-F238E27FC236}">
                <a16:creationId xmlns:a16="http://schemas.microsoft.com/office/drawing/2014/main" id="{65F66513-52A3-640A-0981-630DAF853B23}"/>
              </a:ext>
            </a:extLst>
          </p:cNvPr>
          <p:cNvSpPr txBox="1"/>
          <p:nvPr/>
        </p:nvSpPr>
        <p:spPr>
          <a:xfrm>
            <a:off x="6251755" y="3793390"/>
            <a:ext cx="2685393" cy="1323439"/>
          </a:xfrm>
          <a:prstGeom prst="rect">
            <a:avLst/>
          </a:prstGeom>
          <a:noFill/>
        </p:spPr>
        <p:txBody>
          <a:bodyPr wrap="square" rtlCol="0">
            <a:spAutoFit/>
          </a:bodyPr>
          <a:lstStyle/>
          <a:p>
            <a:pPr algn="r"/>
            <a:r>
              <a:rPr lang="en-US" sz="1600" dirty="0">
                <a:solidFill>
                  <a:schemeClr val="bg1"/>
                </a:solidFill>
              </a:rPr>
              <a:t>Donna Harp Ziegenfuss, EdD</a:t>
            </a:r>
          </a:p>
          <a:p>
            <a:pPr algn="r"/>
            <a:r>
              <a:rPr lang="en-US" sz="1600" dirty="0">
                <a:solidFill>
                  <a:schemeClr val="bg1"/>
                </a:solidFill>
              </a:rPr>
              <a:t>University of Utah</a:t>
            </a:r>
          </a:p>
          <a:p>
            <a:pPr algn="r"/>
            <a:endParaRPr lang="en-US" sz="1600" dirty="0">
              <a:solidFill>
                <a:schemeClr val="bg1"/>
              </a:solidFill>
            </a:endParaRPr>
          </a:p>
          <a:p>
            <a:pPr algn="r"/>
            <a:r>
              <a:rPr lang="en-US" sz="1600" dirty="0">
                <a:solidFill>
                  <a:schemeClr val="bg1"/>
                </a:solidFill>
              </a:rPr>
              <a:t>LOEX 2024</a:t>
            </a:r>
          </a:p>
          <a:p>
            <a:pPr algn="r"/>
            <a:endParaRPr lang="en-US" sz="1600" dirty="0">
              <a:solidFill>
                <a:schemeClr val="bg1"/>
              </a:solidFill>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482313-2527-B733-63C4-0B421F9A26AC}"/>
              </a:ext>
            </a:extLst>
          </p:cNvPr>
          <p:cNvSpPr>
            <a:spLocks noGrp="1"/>
          </p:cNvSpPr>
          <p:nvPr>
            <p:ph type="title"/>
          </p:nvPr>
        </p:nvSpPr>
        <p:spPr>
          <a:xfrm>
            <a:off x="224024" y="401105"/>
            <a:ext cx="8767575" cy="446902"/>
          </a:xfrm>
        </p:spPr>
        <p:txBody>
          <a:bodyPr>
            <a:normAutofit fontScale="90000"/>
          </a:bodyPr>
          <a:lstStyle/>
          <a:p>
            <a:r>
              <a:rPr lang="en-US" altLang="en-US" sz="3600" dirty="0">
                <a:ea typeface="Calibri" panose="020F0502020204030204" pitchFamily="34" charset="0"/>
                <a:cs typeface="Calibri" panose="020F0502020204030204" pitchFamily="34" charset="0"/>
              </a:rPr>
              <a:t>The Five R Framework (Wiley, D. et. el., 2007, 2014 ) </a:t>
            </a:r>
            <a:br>
              <a:rPr lang="en-US" sz="3600" b="1" dirty="0"/>
            </a:br>
            <a:endParaRPr lang="en-US" dirty="0"/>
          </a:p>
        </p:txBody>
      </p:sp>
      <p:sp>
        <p:nvSpPr>
          <p:cNvPr id="5" name="TextBox 4">
            <a:extLst>
              <a:ext uri="{FF2B5EF4-FFF2-40B4-BE49-F238E27FC236}">
                <a16:creationId xmlns:a16="http://schemas.microsoft.com/office/drawing/2014/main" id="{5F194FB5-AABF-C721-CE55-6606157752A5}"/>
              </a:ext>
            </a:extLst>
          </p:cNvPr>
          <p:cNvSpPr txBox="1"/>
          <p:nvPr/>
        </p:nvSpPr>
        <p:spPr>
          <a:xfrm>
            <a:off x="0" y="1032668"/>
            <a:ext cx="2133599" cy="3644587"/>
          </a:xfrm>
          <a:prstGeom prst="rect">
            <a:avLst/>
          </a:prstGeom>
          <a:noFill/>
        </p:spPr>
        <p:txBody>
          <a:bodyPr wrap="square" rtlCol="0">
            <a:spAutoFit/>
          </a:bodyPr>
          <a:lstStyle/>
          <a:p>
            <a:pPr algn="r">
              <a:spcAft>
                <a:spcPts val="1300"/>
              </a:spcAft>
            </a:pPr>
            <a:r>
              <a:rPr lang="en-US" sz="2400" b="1" dirty="0">
                <a:solidFill>
                  <a:srgbClr val="C00000"/>
                </a:solidFill>
              </a:rPr>
              <a:t>Reuse</a:t>
            </a:r>
          </a:p>
          <a:p>
            <a:pPr algn="r">
              <a:spcAft>
                <a:spcPts val="1200"/>
              </a:spcAft>
            </a:pPr>
            <a:r>
              <a:rPr lang="en-US" sz="2400" b="1" dirty="0">
                <a:solidFill>
                  <a:srgbClr val="C00000"/>
                </a:solidFill>
              </a:rPr>
              <a:t>Revise/Rework</a:t>
            </a:r>
          </a:p>
          <a:p>
            <a:pPr algn="r">
              <a:spcAft>
                <a:spcPts val="1200"/>
              </a:spcAft>
            </a:pPr>
            <a:r>
              <a:rPr lang="en-US" sz="1200" b="1" dirty="0">
                <a:solidFill>
                  <a:srgbClr val="C00000"/>
                </a:solidFill>
              </a:rPr>
              <a:t>   </a:t>
            </a:r>
          </a:p>
          <a:p>
            <a:pPr algn="r">
              <a:spcAft>
                <a:spcPts val="1200"/>
              </a:spcAft>
            </a:pPr>
            <a:r>
              <a:rPr lang="en-US" sz="2400" b="1" dirty="0">
                <a:solidFill>
                  <a:srgbClr val="C00000"/>
                </a:solidFill>
              </a:rPr>
              <a:t>Remix</a:t>
            </a:r>
          </a:p>
          <a:p>
            <a:pPr algn="r">
              <a:spcAft>
                <a:spcPts val="1200"/>
              </a:spcAft>
            </a:pPr>
            <a:r>
              <a:rPr lang="en-US" sz="1400" b="1" dirty="0">
                <a:solidFill>
                  <a:srgbClr val="C00000"/>
                </a:solidFill>
              </a:rPr>
              <a:t> </a:t>
            </a:r>
          </a:p>
          <a:p>
            <a:pPr algn="r">
              <a:spcAft>
                <a:spcPts val="1200"/>
              </a:spcAft>
            </a:pPr>
            <a:r>
              <a:rPr lang="en-US" sz="2400" b="1" dirty="0">
                <a:solidFill>
                  <a:srgbClr val="C00000"/>
                </a:solidFill>
              </a:rPr>
              <a:t>Redistribute</a:t>
            </a:r>
          </a:p>
          <a:p>
            <a:pPr algn="r">
              <a:spcAft>
                <a:spcPts val="1200"/>
              </a:spcAft>
            </a:pPr>
            <a:r>
              <a:rPr lang="en-US" sz="1400" b="1" dirty="0">
                <a:solidFill>
                  <a:srgbClr val="C00000"/>
                </a:solidFill>
              </a:rPr>
              <a:t> </a:t>
            </a:r>
          </a:p>
          <a:p>
            <a:pPr algn="r">
              <a:spcAft>
                <a:spcPts val="1200"/>
              </a:spcAft>
            </a:pPr>
            <a:r>
              <a:rPr lang="en-US" sz="2400" b="1" dirty="0">
                <a:solidFill>
                  <a:srgbClr val="C00000"/>
                </a:solidFill>
              </a:rPr>
              <a:t>Retain (2014)</a:t>
            </a:r>
          </a:p>
        </p:txBody>
      </p:sp>
      <p:sp>
        <p:nvSpPr>
          <p:cNvPr id="4" name="Content Placeholder 2">
            <a:extLst>
              <a:ext uri="{FF2B5EF4-FFF2-40B4-BE49-F238E27FC236}">
                <a16:creationId xmlns:a16="http://schemas.microsoft.com/office/drawing/2014/main" id="{74E777A9-B71E-F9DE-217D-F329F3CE1AF9}"/>
              </a:ext>
            </a:extLst>
          </p:cNvPr>
          <p:cNvSpPr txBox="1">
            <a:spLocks noChangeArrowheads="1"/>
          </p:cNvSpPr>
          <p:nvPr/>
        </p:nvSpPr>
        <p:spPr>
          <a:xfrm>
            <a:off x="2209800" y="1002709"/>
            <a:ext cx="6781800" cy="3739686"/>
          </a:xfrm>
          <a:prstGeom prst="rect">
            <a:avLst/>
          </a:prstGeom>
        </p:spPr>
        <p:txBody>
          <a:bodyPr vert="horz" lIns="91425" tIns="91425" rIns="91425" bIns="91425" rtlCol="0">
            <a:normAutofit/>
          </a:bodyPr>
          <a:lstStyle>
            <a:lvl1pPr marL="342840" indent="-342840" algn="l" defTabSz="914240" rtl="0" eaLnBrk="1" latinLnBrk="0" hangingPunct="1">
              <a:spcBef>
                <a:spcPts val="0"/>
              </a:spcBef>
              <a:buFont typeface="Arial" pitchFamily="34" charset="0"/>
              <a:buChar char="•"/>
              <a:defRPr sz="2700" kern="1200">
                <a:solidFill>
                  <a:schemeClr val="tx1"/>
                </a:solidFill>
                <a:latin typeface="+mj-lt"/>
                <a:ea typeface="+mn-ea"/>
                <a:cs typeface="+mn-cs"/>
              </a:defRPr>
            </a:lvl1pPr>
            <a:lvl2pPr marL="742820" indent="-285700" algn="l" defTabSz="914240" rtl="0" eaLnBrk="1" latinLnBrk="0" hangingPunct="1">
              <a:spcBef>
                <a:spcPts val="0"/>
              </a:spcBef>
              <a:buFont typeface="Arial" pitchFamily="34" charset="0"/>
              <a:buChar char="–"/>
              <a:defRPr sz="2400" kern="1200">
                <a:solidFill>
                  <a:schemeClr val="tx1"/>
                </a:solidFill>
                <a:latin typeface="+mj-lt"/>
                <a:ea typeface="+mn-ea"/>
                <a:cs typeface="+mn-cs"/>
              </a:defRPr>
            </a:lvl2pPr>
            <a:lvl3pPr marL="1142800" indent="-228560" algn="l" defTabSz="914240" rtl="0" eaLnBrk="1" latinLnBrk="0" hangingPunct="1">
              <a:spcBef>
                <a:spcPts val="0"/>
              </a:spcBef>
              <a:buFont typeface="Arial" pitchFamily="34" charset="0"/>
              <a:buChar char="•"/>
              <a:defRPr sz="1800" kern="1200">
                <a:solidFill>
                  <a:schemeClr val="tx1"/>
                </a:solidFill>
                <a:latin typeface="+mj-lt"/>
                <a:ea typeface="+mn-ea"/>
                <a:cs typeface="+mn-cs"/>
              </a:defRPr>
            </a:lvl3pPr>
            <a:lvl4pPr marL="1599920" indent="-228560" algn="l" defTabSz="914240" rtl="0" eaLnBrk="1" latinLnBrk="0" hangingPunct="1">
              <a:spcBef>
                <a:spcPts val="0"/>
              </a:spcBef>
              <a:buFont typeface="Arial" pitchFamily="34" charset="0"/>
              <a:buChar char="–"/>
              <a:defRPr sz="1500" kern="1200">
                <a:solidFill>
                  <a:schemeClr val="tx1"/>
                </a:solidFill>
                <a:latin typeface="+mj-lt"/>
                <a:ea typeface="+mn-ea"/>
                <a:cs typeface="+mn-cs"/>
              </a:defRPr>
            </a:lvl4pPr>
            <a:lvl5pPr marL="2057040" indent="-228560" algn="l" defTabSz="914240" rtl="0" eaLnBrk="1" latinLnBrk="0" hangingPunct="1">
              <a:spcBef>
                <a:spcPts val="0"/>
              </a:spcBef>
              <a:buFont typeface="Arial" pitchFamily="34" charset="0"/>
              <a:buChar char="»"/>
              <a:defRPr sz="1500" kern="1200">
                <a:solidFill>
                  <a:schemeClr val="tx1"/>
                </a:solidFill>
                <a:latin typeface="+mj-lt"/>
                <a:ea typeface="+mn-ea"/>
                <a:cs typeface="+mn-cs"/>
              </a:defRPr>
            </a:lvl5pPr>
            <a:lvl6pPr marL="2514160" indent="-228560" algn="l" defTabSz="914240" rtl="0" eaLnBrk="1" latinLnBrk="0" hangingPunct="1">
              <a:spcBef>
                <a:spcPts val="0"/>
              </a:spcBef>
              <a:buFont typeface="Arial" pitchFamily="34" charset="0"/>
              <a:buChar char="•"/>
              <a:defRPr sz="2025" kern="1200">
                <a:solidFill>
                  <a:schemeClr val="tx1"/>
                </a:solidFill>
                <a:latin typeface="+mn-lt"/>
                <a:ea typeface="+mn-ea"/>
                <a:cs typeface="+mn-cs"/>
              </a:defRPr>
            </a:lvl6pPr>
            <a:lvl7pPr marL="2971280" indent="-228560" algn="l" defTabSz="914240" rtl="0" eaLnBrk="1" latinLnBrk="0" hangingPunct="1">
              <a:spcBef>
                <a:spcPts val="0"/>
              </a:spcBef>
              <a:buFont typeface="Arial" pitchFamily="34" charset="0"/>
              <a:buChar char="•"/>
              <a:defRPr sz="2025" kern="1200">
                <a:solidFill>
                  <a:schemeClr val="tx1"/>
                </a:solidFill>
                <a:latin typeface="+mn-lt"/>
                <a:ea typeface="+mn-ea"/>
                <a:cs typeface="+mn-cs"/>
              </a:defRPr>
            </a:lvl7pPr>
            <a:lvl8pPr marL="3428400" indent="-228560" algn="l" defTabSz="914240" rtl="0" eaLnBrk="1" latinLnBrk="0" hangingPunct="1">
              <a:spcBef>
                <a:spcPts val="0"/>
              </a:spcBef>
              <a:buFont typeface="Arial" pitchFamily="34" charset="0"/>
              <a:buChar char="•"/>
              <a:defRPr sz="2025" kern="1200">
                <a:solidFill>
                  <a:schemeClr val="tx1"/>
                </a:solidFill>
                <a:latin typeface="+mn-lt"/>
                <a:ea typeface="+mn-ea"/>
                <a:cs typeface="+mn-cs"/>
              </a:defRPr>
            </a:lvl8pPr>
            <a:lvl9pPr marL="3885520" indent="-228560" algn="l" defTabSz="914240" rtl="0" eaLnBrk="1" latinLnBrk="0" hangingPunct="1">
              <a:spcBef>
                <a:spcPts val="0"/>
              </a:spcBef>
              <a:buFont typeface="Arial" pitchFamily="34" charset="0"/>
              <a:buChar char="•"/>
              <a:defRPr sz="2025" kern="1200">
                <a:solidFill>
                  <a:schemeClr val="tx1"/>
                </a:solidFill>
                <a:latin typeface="+mn-lt"/>
                <a:ea typeface="+mn-ea"/>
                <a:cs typeface="+mn-cs"/>
              </a:defRPr>
            </a:lvl9pPr>
          </a:lstStyle>
          <a:p>
            <a:pPr marL="0" indent="0">
              <a:spcAft>
                <a:spcPts val="1200"/>
              </a:spcAft>
              <a:buNone/>
            </a:pPr>
            <a:r>
              <a:rPr lang="en-US" altLang="en-US" sz="2400" dirty="0">
                <a:latin typeface="Calibri" panose="020F0502020204030204" pitchFamily="34" charset="0"/>
                <a:ea typeface="Calibri" panose="020F0502020204030204" pitchFamily="34" charset="0"/>
                <a:cs typeface="Calibri" panose="020F0502020204030204" pitchFamily="34" charset="0"/>
              </a:rPr>
              <a:t>the right to reuse content as verbatim or unaltered</a:t>
            </a:r>
          </a:p>
          <a:p>
            <a:pPr marL="0" indent="0">
              <a:spcAft>
                <a:spcPts val="1200"/>
              </a:spcAft>
              <a:buNone/>
            </a:pPr>
            <a:r>
              <a:rPr lang="en-US" altLang="en-US" sz="2400" dirty="0">
                <a:latin typeface="Calibri" panose="020F0502020204030204" pitchFamily="34" charset="0"/>
                <a:ea typeface="Calibri" panose="020F0502020204030204" pitchFamily="34" charset="0"/>
                <a:cs typeface="Calibri" panose="020F0502020204030204" pitchFamily="34" charset="0"/>
              </a:rPr>
              <a:t>the right to adapt, adjust, modify, or alter the content itself </a:t>
            </a:r>
          </a:p>
          <a:p>
            <a:pPr marL="0" indent="0">
              <a:spcAft>
                <a:spcPts val="1200"/>
              </a:spcAft>
              <a:buNone/>
            </a:pPr>
            <a:r>
              <a:rPr lang="en-US" altLang="en-US" sz="2400" dirty="0">
                <a:latin typeface="Calibri" panose="020F0502020204030204" pitchFamily="34" charset="0"/>
                <a:ea typeface="Calibri" panose="020F0502020204030204" pitchFamily="34" charset="0"/>
                <a:cs typeface="Calibri" panose="020F0502020204030204" pitchFamily="34" charset="0"/>
              </a:rPr>
              <a:t>the right to combine the original or revised content with other content to create something new </a:t>
            </a:r>
          </a:p>
          <a:p>
            <a:pPr marL="0" indent="0">
              <a:spcAft>
                <a:spcPts val="1200"/>
              </a:spcAft>
              <a:buNone/>
            </a:pPr>
            <a:r>
              <a:rPr lang="en-US" altLang="en-US" sz="2400" dirty="0">
                <a:latin typeface="Calibri" panose="020F0502020204030204" pitchFamily="34" charset="0"/>
                <a:ea typeface="Calibri" panose="020F0502020204030204" pitchFamily="34" charset="0"/>
                <a:cs typeface="Calibri" panose="020F0502020204030204" pitchFamily="34" charset="0"/>
              </a:rPr>
              <a:t>the right to make and share copies of the original content, your revisions, or your remixes with others </a:t>
            </a:r>
          </a:p>
          <a:p>
            <a:pPr marL="0" indent="0">
              <a:spcAft>
                <a:spcPts val="1200"/>
              </a:spcAft>
              <a:buNone/>
            </a:pPr>
            <a:r>
              <a:rPr lang="en-US" altLang="en-US" sz="2400" dirty="0">
                <a:latin typeface="Calibri" panose="020F0502020204030204" pitchFamily="34" charset="0"/>
                <a:ea typeface="Calibri" panose="020F0502020204030204" pitchFamily="34" charset="0"/>
                <a:cs typeface="Calibri" panose="020F0502020204030204" pitchFamily="34" charset="0"/>
              </a:rPr>
              <a:t>the right to make, own, and control your own copies</a:t>
            </a:r>
          </a:p>
        </p:txBody>
      </p:sp>
      <p:sp>
        <p:nvSpPr>
          <p:cNvPr id="9" name="TextBox 8">
            <a:extLst>
              <a:ext uri="{FF2B5EF4-FFF2-40B4-BE49-F238E27FC236}">
                <a16:creationId xmlns:a16="http://schemas.microsoft.com/office/drawing/2014/main" id="{4F7506D1-2DEC-4C48-9ADB-9EC4FCE691DB}"/>
              </a:ext>
            </a:extLst>
          </p:cNvPr>
          <p:cNvSpPr txBox="1"/>
          <p:nvPr/>
        </p:nvSpPr>
        <p:spPr>
          <a:xfrm>
            <a:off x="7626100" y="4677255"/>
            <a:ext cx="1310102" cy="369332"/>
          </a:xfrm>
          <a:prstGeom prst="rect">
            <a:avLst/>
          </a:prstGeom>
          <a:noFill/>
        </p:spPr>
        <p:txBody>
          <a:bodyPr wrap="none" rtlCol="0">
            <a:spAutoFit/>
          </a:bodyPr>
          <a:lstStyle/>
          <a:p>
            <a:r>
              <a:rPr lang="en-US" sz="1800" dirty="0">
                <a:hlinkClick r:id="rId2"/>
              </a:rPr>
              <a:t>Wiley Video</a:t>
            </a:r>
            <a:endParaRPr lang="en-US" dirty="0"/>
          </a:p>
        </p:txBody>
      </p:sp>
    </p:spTree>
    <p:extLst>
      <p:ext uri="{BB962C8B-B14F-4D97-AF65-F5344CB8AC3E}">
        <p14:creationId xmlns:p14="http://schemas.microsoft.com/office/powerpoint/2010/main" val="3367735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6EC0-5668-600B-2A0A-01593F6AFE33}"/>
              </a:ext>
            </a:extLst>
          </p:cNvPr>
          <p:cNvSpPr>
            <a:spLocks noGrp="1"/>
          </p:cNvSpPr>
          <p:nvPr>
            <p:ph type="title"/>
          </p:nvPr>
        </p:nvSpPr>
        <p:spPr>
          <a:xfrm>
            <a:off x="215955" y="0"/>
            <a:ext cx="6252670" cy="763525"/>
          </a:xfrm>
        </p:spPr>
        <p:txBody>
          <a:bodyPr/>
          <a:lstStyle/>
          <a:p>
            <a:r>
              <a:rPr lang="en-US" dirty="0"/>
              <a:t>OER Creative Commons License</a:t>
            </a:r>
          </a:p>
        </p:txBody>
      </p:sp>
      <p:sp>
        <p:nvSpPr>
          <p:cNvPr id="5" name="Shape 164">
            <a:extLst>
              <a:ext uri="{FF2B5EF4-FFF2-40B4-BE49-F238E27FC236}">
                <a16:creationId xmlns:a16="http://schemas.microsoft.com/office/drawing/2014/main" id="{22566A1C-CB63-2E50-85FB-036AB9A863A1}"/>
              </a:ext>
            </a:extLst>
          </p:cNvPr>
          <p:cNvSpPr txBox="1">
            <a:spLocks/>
          </p:cNvSpPr>
          <p:nvPr/>
        </p:nvSpPr>
        <p:spPr>
          <a:xfrm>
            <a:off x="296260" y="855356"/>
            <a:ext cx="6370937" cy="42881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accent4">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Font typeface="Arial" pitchFamily="34" charset="0"/>
              <a:buNone/>
              <a:defRPr/>
            </a:pPr>
            <a:r>
              <a:rPr lang="en-US" sz="2400" dirty="0"/>
              <a:t>Options for adding a </a:t>
            </a:r>
            <a:r>
              <a:rPr lang="en-US" sz="2400" dirty="0">
                <a:hlinkClick r:id="rId3"/>
              </a:rPr>
              <a:t>creative commons license </a:t>
            </a:r>
            <a:r>
              <a:rPr lang="en-US" sz="2400" dirty="0"/>
              <a:t>to use on your own materials and </a:t>
            </a:r>
            <a:r>
              <a:rPr lang="en-US" sz="2400" dirty="0">
                <a:hlinkClick r:id="rId4"/>
              </a:rPr>
              <a:t>apply a CC license to your work</a:t>
            </a:r>
            <a:endParaRPr lang="en-US" sz="2400" dirty="0"/>
          </a:p>
          <a:p>
            <a:pPr marL="742880" lvl="1" indent="-342900">
              <a:buFont typeface="Arial"/>
              <a:buChar char="•"/>
              <a:defRPr/>
            </a:pPr>
            <a:r>
              <a:rPr lang="en-US" sz="2400" dirty="0"/>
              <a:t>Use or adapt the CC licensed materials of others for your own needs and use the </a:t>
            </a:r>
            <a:r>
              <a:rPr lang="en-US" sz="2400" dirty="0">
                <a:hlinkClick r:id="rId5"/>
              </a:rPr>
              <a:t>attribution tool from U of Washington</a:t>
            </a:r>
            <a:r>
              <a:rPr lang="en-US" sz="2400" dirty="0"/>
              <a:t> to include your work attribution</a:t>
            </a:r>
          </a:p>
          <a:p>
            <a:pPr marL="742880" lvl="1" indent="-342900">
              <a:buFont typeface="Arial"/>
              <a:buChar char="•"/>
              <a:defRPr/>
            </a:pPr>
            <a:r>
              <a:rPr lang="en-US" sz="2400" dirty="0"/>
              <a:t>Instructional designers or librarians can help in adopting or adapting OER</a:t>
            </a:r>
          </a:p>
          <a:p>
            <a:pPr marL="0" indent="0">
              <a:buNone/>
              <a:defRPr/>
            </a:pPr>
            <a:endParaRPr lang="en-US" dirty="0"/>
          </a:p>
        </p:txBody>
      </p:sp>
      <p:grpSp>
        <p:nvGrpSpPr>
          <p:cNvPr id="6" name="Group 5" descr="types of creative commons licenses&#10;">
            <a:extLst>
              <a:ext uri="{FF2B5EF4-FFF2-40B4-BE49-F238E27FC236}">
                <a16:creationId xmlns:a16="http://schemas.microsoft.com/office/drawing/2014/main" id="{D57470E1-B1CF-C1CD-5889-E4121BBEFA12}"/>
              </a:ext>
            </a:extLst>
          </p:cNvPr>
          <p:cNvGrpSpPr/>
          <p:nvPr/>
        </p:nvGrpSpPr>
        <p:grpSpPr>
          <a:xfrm>
            <a:off x="6862575" y="281175"/>
            <a:ext cx="1994361" cy="4559277"/>
            <a:chOff x="7516402" y="971906"/>
            <a:chExt cx="1219200" cy="3629993"/>
          </a:xfrm>
        </p:grpSpPr>
        <p:pic>
          <p:nvPicPr>
            <p:cNvPr id="7" name="Picture 6">
              <a:extLst>
                <a:ext uri="{FF2B5EF4-FFF2-40B4-BE49-F238E27FC236}">
                  <a16:creationId xmlns:a16="http://schemas.microsoft.com/office/drawing/2014/main" id="{9CF8E4EF-6E87-1AF6-7EA4-C245B74267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6402" y="971906"/>
              <a:ext cx="1219200" cy="419100"/>
            </a:xfrm>
            <a:prstGeom prst="rect">
              <a:avLst/>
            </a:prstGeom>
          </p:spPr>
        </p:pic>
        <p:pic>
          <p:nvPicPr>
            <p:cNvPr id="8" name="Picture 7">
              <a:extLst>
                <a:ext uri="{FF2B5EF4-FFF2-40B4-BE49-F238E27FC236}">
                  <a16:creationId xmlns:a16="http://schemas.microsoft.com/office/drawing/2014/main" id="{E101D7A6-D1D8-E698-7E91-6248A31A21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6402" y="1505128"/>
              <a:ext cx="1219200" cy="419100"/>
            </a:xfrm>
            <a:prstGeom prst="rect">
              <a:avLst/>
            </a:prstGeom>
          </p:spPr>
        </p:pic>
        <p:pic>
          <p:nvPicPr>
            <p:cNvPr id="9" name="Picture 8">
              <a:extLst>
                <a:ext uri="{FF2B5EF4-FFF2-40B4-BE49-F238E27FC236}">
                  <a16:creationId xmlns:a16="http://schemas.microsoft.com/office/drawing/2014/main" id="{BF3C18BE-3EE3-4EEF-B56B-A08260BB3B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6402" y="2038350"/>
              <a:ext cx="1219200" cy="419100"/>
            </a:xfrm>
            <a:prstGeom prst="rect">
              <a:avLst/>
            </a:prstGeom>
          </p:spPr>
        </p:pic>
        <p:pic>
          <p:nvPicPr>
            <p:cNvPr id="10" name="Picture 9">
              <a:extLst>
                <a:ext uri="{FF2B5EF4-FFF2-40B4-BE49-F238E27FC236}">
                  <a16:creationId xmlns:a16="http://schemas.microsoft.com/office/drawing/2014/main" id="{1845A1AF-E355-117F-C79B-5CC7CB822D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6402" y="2571572"/>
              <a:ext cx="1219200" cy="419100"/>
            </a:xfrm>
            <a:prstGeom prst="rect">
              <a:avLst/>
            </a:prstGeom>
          </p:spPr>
        </p:pic>
        <p:pic>
          <p:nvPicPr>
            <p:cNvPr id="11" name="Picture 10">
              <a:extLst>
                <a:ext uri="{FF2B5EF4-FFF2-40B4-BE49-F238E27FC236}">
                  <a16:creationId xmlns:a16="http://schemas.microsoft.com/office/drawing/2014/main" id="{2C3DD704-C2ED-33CC-9803-301474F4A3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6402" y="3104794"/>
              <a:ext cx="1219200" cy="419100"/>
            </a:xfrm>
            <a:prstGeom prst="rect">
              <a:avLst/>
            </a:prstGeom>
          </p:spPr>
        </p:pic>
        <p:pic>
          <p:nvPicPr>
            <p:cNvPr id="12" name="Picture 11">
              <a:extLst>
                <a:ext uri="{FF2B5EF4-FFF2-40B4-BE49-F238E27FC236}">
                  <a16:creationId xmlns:a16="http://schemas.microsoft.com/office/drawing/2014/main" id="{4FF993FD-2D07-EDA5-FC3A-FAB6BF6EB9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16402" y="3638016"/>
              <a:ext cx="1219200" cy="419100"/>
            </a:xfrm>
            <a:prstGeom prst="rect">
              <a:avLst/>
            </a:prstGeom>
          </p:spPr>
        </p:pic>
        <p:pic>
          <p:nvPicPr>
            <p:cNvPr id="13" name="Picture 12">
              <a:extLst>
                <a:ext uri="{FF2B5EF4-FFF2-40B4-BE49-F238E27FC236}">
                  <a16:creationId xmlns:a16="http://schemas.microsoft.com/office/drawing/2014/main" id="{02A3A298-1C45-4E28-AA22-1578588CF1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16402" y="4171236"/>
              <a:ext cx="1219200" cy="430663"/>
            </a:xfrm>
            <a:prstGeom prst="rect">
              <a:avLst/>
            </a:prstGeom>
          </p:spPr>
        </p:pic>
      </p:grpSp>
    </p:spTree>
    <p:extLst>
      <p:ext uri="{BB962C8B-B14F-4D97-AF65-F5344CB8AC3E}">
        <p14:creationId xmlns:p14="http://schemas.microsoft.com/office/powerpoint/2010/main" val="68502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F662A-E69F-AA98-4338-D9FA5B306CEB}"/>
              </a:ext>
            </a:extLst>
          </p:cNvPr>
          <p:cNvSpPr>
            <a:spLocks noGrp="1"/>
          </p:cNvSpPr>
          <p:nvPr>
            <p:ph type="title"/>
          </p:nvPr>
        </p:nvSpPr>
        <p:spPr/>
        <p:txBody>
          <a:bodyPr/>
          <a:lstStyle/>
          <a:p>
            <a:r>
              <a:rPr lang="en-US" dirty="0"/>
              <a:t>Finding OERs</a:t>
            </a:r>
          </a:p>
        </p:txBody>
      </p:sp>
      <p:pic>
        <p:nvPicPr>
          <p:cNvPr id="5" name="Picture 4">
            <a:extLst>
              <a:ext uri="{FF2B5EF4-FFF2-40B4-BE49-F238E27FC236}">
                <a16:creationId xmlns:a16="http://schemas.microsoft.com/office/drawing/2014/main" id="{622EDA72-5D5D-82D5-0596-DFDA7EE5714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b="6895"/>
          <a:stretch/>
        </p:blipFill>
        <p:spPr>
          <a:xfrm>
            <a:off x="1517900" y="1044009"/>
            <a:ext cx="5802790" cy="4099491"/>
          </a:xfrm>
          <a:prstGeom prst="rect">
            <a:avLst/>
          </a:prstGeom>
        </p:spPr>
      </p:pic>
      <p:sp>
        <p:nvSpPr>
          <p:cNvPr id="6" name="TextBox 5">
            <a:extLst>
              <a:ext uri="{FF2B5EF4-FFF2-40B4-BE49-F238E27FC236}">
                <a16:creationId xmlns:a16="http://schemas.microsoft.com/office/drawing/2014/main" id="{33E13F13-C73D-835B-D98E-603EC87EA2B7}"/>
              </a:ext>
            </a:extLst>
          </p:cNvPr>
          <p:cNvSpPr txBox="1"/>
          <p:nvPr/>
        </p:nvSpPr>
        <p:spPr>
          <a:xfrm>
            <a:off x="7473395" y="4333643"/>
            <a:ext cx="1550633" cy="646331"/>
          </a:xfrm>
          <a:prstGeom prst="rect">
            <a:avLst/>
          </a:prstGeom>
          <a:noFill/>
        </p:spPr>
        <p:txBody>
          <a:bodyPr wrap="squar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Image: </a:t>
            </a:r>
            <a:r>
              <a:rPr lang="en-US" dirty="0">
                <a:solidFill>
                  <a:schemeClr val="bg1"/>
                </a:solidFill>
              </a:rPr>
              <a:t>Flicker Sell </a:t>
            </a:r>
            <a:r>
              <a:rPr lang="en-US" dirty="0" err="1">
                <a:solidFill>
                  <a:schemeClr val="bg1"/>
                </a:solidFill>
              </a:rPr>
              <a:t>Hhu</a:t>
            </a:r>
            <a:endParaRPr lang="en-US" dirty="0">
              <a:solidFill>
                <a:schemeClr val="bg1"/>
              </a:solidFill>
            </a:endParaRPr>
          </a:p>
        </p:txBody>
      </p:sp>
    </p:spTree>
    <p:extLst>
      <p:ext uri="{BB962C8B-B14F-4D97-AF65-F5344CB8AC3E}">
        <p14:creationId xmlns:p14="http://schemas.microsoft.com/office/powerpoint/2010/main" val="343571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D288-FEB8-05B0-4F83-D736D735D801}"/>
              </a:ext>
            </a:extLst>
          </p:cNvPr>
          <p:cNvSpPr>
            <a:spLocks noGrp="1"/>
          </p:cNvSpPr>
          <p:nvPr>
            <p:ph type="title"/>
          </p:nvPr>
        </p:nvSpPr>
        <p:spPr>
          <a:xfrm>
            <a:off x="143555" y="38071"/>
            <a:ext cx="6252670" cy="610820"/>
          </a:xfrm>
        </p:spPr>
        <p:txBody>
          <a:bodyPr>
            <a:normAutofit fontScale="90000"/>
          </a:bodyPr>
          <a:lstStyle/>
          <a:p>
            <a:r>
              <a:rPr lang="en-US" dirty="0"/>
              <a:t>Repositories</a:t>
            </a:r>
          </a:p>
        </p:txBody>
      </p:sp>
      <p:sp>
        <p:nvSpPr>
          <p:cNvPr id="3" name="Content Placeholder 2">
            <a:extLst>
              <a:ext uri="{FF2B5EF4-FFF2-40B4-BE49-F238E27FC236}">
                <a16:creationId xmlns:a16="http://schemas.microsoft.com/office/drawing/2014/main" id="{2F9291EE-B2F5-46A6-0479-050B23054A3E}"/>
              </a:ext>
            </a:extLst>
          </p:cNvPr>
          <p:cNvSpPr>
            <a:spLocks noGrp="1"/>
          </p:cNvSpPr>
          <p:nvPr>
            <p:ph idx="1"/>
          </p:nvPr>
        </p:nvSpPr>
        <p:spPr>
          <a:xfrm>
            <a:off x="448965" y="891995"/>
            <a:ext cx="8398775" cy="4213434"/>
          </a:xfrm>
        </p:spPr>
        <p:txBody>
          <a:bodyPr>
            <a:normAutofit fontScale="77500" lnSpcReduction="20000"/>
          </a:bodyPr>
          <a:lstStyle/>
          <a:p>
            <a:pPr>
              <a:spcAft>
                <a:spcPts val="600"/>
              </a:spcAft>
            </a:pPr>
            <a:r>
              <a:rPr lang="en-US" altLang="en-US" sz="2800" dirty="0">
                <a:latin typeface="Calibri" panose="020F0502020204030204" pitchFamily="34" charset="0"/>
                <a:ea typeface="Calibri" panose="020F0502020204030204" pitchFamily="34" charset="0"/>
                <a:cs typeface="Calibri" panose="020F0502020204030204" pitchFamily="34" charset="0"/>
                <a:hlinkClick r:id="rId3"/>
              </a:rPr>
              <a:t>Merlot</a:t>
            </a:r>
            <a:endParaRPr lang="en-US" altLang="en-US" sz="2800"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altLang="en-US" sz="2800" dirty="0">
                <a:latin typeface="Calibri" panose="020F0502020204030204" pitchFamily="34" charset="0"/>
                <a:ea typeface="Calibri" panose="020F0502020204030204" pitchFamily="34" charset="0"/>
                <a:cs typeface="Calibri" panose="020F0502020204030204" pitchFamily="34" charset="0"/>
                <a:hlinkClick r:id="rId4"/>
              </a:rPr>
              <a:t>OER Commons</a:t>
            </a:r>
            <a:r>
              <a:rPr lang="en-US" altLang="en-US" sz="2800" dirty="0">
                <a:latin typeface="Calibri" panose="020F0502020204030204" pitchFamily="34" charset="0"/>
                <a:ea typeface="Calibri" panose="020F0502020204030204" pitchFamily="34" charset="0"/>
                <a:cs typeface="Calibri" panose="020F0502020204030204" pitchFamily="34" charset="0"/>
              </a:rPr>
              <a:t> (books, websites, lessons, handouts)</a:t>
            </a:r>
          </a:p>
          <a:p>
            <a:pPr>
              <a:spcAft>
                <a:spcPts val="600"/>
              </a:spcAft>
            </a:pPr>
            <a:r>
              <a:rPr lang="en-US" altLang="en-US" sz="2800" dirty="0">
                <a:latin typeface="Calibri" panose="020F0502020204030204" pitchFamily="34" charset="0"/>
                <a:ea typeface="Calibri" panose="020F0502020204030204" pitchFamily="34" charset="0"/>
                <a:cs typeface="Calibri" panose="020F0502020204030204" pitchFamily="34" charset="0"/>
                <a:hlinkClick r:id="rId5"/>
              </a:rPr>
              <a:t>OASIS</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Openly Available Sources Integrated Search)</a:t>
            </a:r>
          </a:p>
          <a:p>
            <a:pPr>
              <a:spcAft>
                <a:spcPts val="600"/>
              </a:spcAft>
            </a:pPr>
            <a:r>
              <a:rPr lang="en-US" sz="2800" dirty="0">
                <a:hlinkClick r:id="rId6"/>
              </a:rPr>
              <a:t>Mason OER Metafinder</a:t>
            </a:r>
            <a:r>
              <a:rPr lang="en-US" sz="2800" dirty="0"/>
              <a:t> (federated search)</a:t>
            </a:r>
            <a:endParaRPr lang="en-US" altLang="en-US" sz="2800"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altLang="en-US" sz="2800" dirty="0">
                <a:latin typeface="Calibri" panose="020F0502020204030204" pitchFamily="34" charset="0"/>
                <a:ea typeface="Calibri" panose="020F0502020204030204" pitchFamily="34" charset="0"/>
                <a:cs typeface="Calibri" panose="020F0502020204030204" pitchFamily="34" charset="0"/>
              </a:rPr>
              <a:t>Open Education Network Books (</a:t>
            </a:r>
            <a:r>
              <a:rPr lang="en-US" altLang="en-US" sz="2800" dirty="0">
                <a:latin typeface="Calibri" panose="020F0502020204030204" pitchFamily="34" charset="0"/>
                <a:ea typeface="Calibri" panose="020F0502020204030204" pitchFamily="34" charset="0"/>
                <a:cs typeface="Calibri" panose="020F0502020204030204" pitchFamily="34" charset="0"/>
                <a:hlinkClick r:id="rId7"/>
              </a:rPr>
              <a:t>OEN</a:t>
            </a:r>
            <a:r>
              <a:rPr lang="en-US" altLang="en-US" sz="2800" dirty="0">
                <a:latin typeface="Calibri" panose="020F0502020204030204" pitchFamily="34" charset="0"/>
                <a:ea typeface="Calibri" panose="020F0502020204030204" pitchFamily="34" charset="0"/>
                <a:cs typeface="Calibri" panose="020F0502020204030204" pitchFamily="34" charset="0"/>
              </a:rPr>
              <a:t>)</a:t>
            </a:r>
          </a:p>
          <a:p>
            <a:pPr>
              <a:spcAft>
                <a:spcPts val="600"/>
              </a:spcAft>
            </a:pPr>
            <a:r>
              <a:rPr lang="en-US" altLang="en-US" sz="2800" dirty="0">
                <a:latin typeface="Calibri" panose="020F0502020204030204" pitchFamily="34" charset="0"/>
                <a:ea typeface="Calibri" panose="020F0502020204030204" pitchFamily="34" charset="0"/>
                <a:cs typeface="Calibri" panose="020F0502020204030204" pitchFamily="34" charset="0"/>
                <a:hlinkClick r:id="rId8"/>
              </a:rPr>
              <a:t>Creative Commons Search</a:t>
            </a:r>
            <a:endParaRPr lang="en-US" altLang="en-US" sz="2800"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altLang="en-US" sz="2800" dirty="0">
                <a:latin typeface="Calibri" panose="020F0502020204030204" pitchFamily="34" charset="0"/>
                <a:ea typeface="Calibri" panose="020F0502020204030204" pitchFamily="34" charset="0"/>
                <a:cs typeface="Calibri" panose="020F0502020204030204" pitchFamily="34" charset="0"/>
              </a:rPr>
              <a:t>The National Science Digital Library (</a:t>
            </a:r>
            <a:r>
              <a:rPr lang="en-US" altLang="en-US" sz="2800" dirty="0">
                <a:latin typeface="Calibri" panose="020F0502020204030204" pitchFamily="34" charset="0"/>
                <a:ea typeface="Calibri" panose="020F0502020204030204" pitchFamily="34" charset="0"/>
                <a:cs typeface="Calibri" panose="020F0502020204030204" pitchFamily="34" charset="0"/>
                <a:hlinkClick r:id="rId9"/>
              </a:rPr>
              <a:t>NSDL</a:t>
            </a:r>
            <a:r>
              <a:rPr lang="en-US" altLang="en-US" sz="2800" dirty="0">
                <a:latin typeface="Calibri" panose="020F0502020204030204" pitchFamily="34" charset="0"/>
                <a:ea typeface="Calibri" panose="020F0502020204030204" pitchFamily="34" charset="0"/>
                <a:cs typeface="Calibri" panose="020F0502020204030204" pitchFamily="34" charset="0"/>
              </a:rPr>
              <a:t>)</a:t>
            </a:r>
          </a:p>
          <a:p>
            <a:pPr>
              <a:spcAft>
                <a:spcPts val="600"/>
              </a:spcAft>
            </a:pPr>
            <a:r>
              <a:rPr lang="en-US" altLang="en-US" sz="2800" dirty="0">
                <a:latin typeface="Calibri" panose="020F0502020204030204" pitchFamily="34" charset="0"/>
                <a:ea typeface="Calibri" panose="020F0502020204030204" pitchFamily="34" charset="0"/>
                <a:cs typeface="Calibri" panose="020F0502020204030204" pitchFamily="34" charset="0"/>
                <a:hlinkClick r:id="rId10"/>
              </a:rPr>
              <a:t>Teaching Commons</a:t>
            </a:r>
            <a:endParaRPr lang="en-US" altLang="en-US" sz="2800"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altLang="en-US" dirty="0">
                <a:latin typeface="Calibri" panose="020F0502020204030204" pitchFamily="34" charset="0"/>
                <a:ea typeface="Calibri" panose="020F0502020204030204" pitchFamily="34" charset="0"/>
                <a:cs typeface="Calibri" panose="020F0502020204030204" pitchFamily="34" charset="0"/>
                <a:hlinkClick r:id="rId11"/>
              </a:rPr>
              <a:t>MIT OpenCourseWare</a:t>
            </a:r>
            <a:r>
              <a:rPr lang="en-US" altLang="en-US" dirty="0">
                <a:latin typeface="Calibri" panose="020F0502020204030204" pitchFamily="34" charset="0"/>
                <a:ea typeface="Calibri" panose="020F0502020204030204" pitchFamily="34" charset="0"/>
                <a:cs typeface="Calibri" panose="020F0502020204030204" pitchFamily="34" charset="0"/>
              </a:rPr>
              <a:t> – modules, and </a:t>
            </a:r>
            <a:r>
              <a:rPr lang="en-US" altLang="en-US" dirty="0" err="1">
                <a:latin typeface="Calibri" panose="020F0502020204030204" pitchFamily="34" charset="0"/>
                <a:ea typeface="Calibri" panose="020F0502020204030204" pitchFamily="34" charset="0"/>
                <a:cs typeface="Calibri" panose="020F0502020204030204" pitchFamily="34" charset="0"/>
              </a:rPr>
              <a:t>powerpoints</a:t>
            </a:r>
            <a:r>
              <a:rPr lang="en-US" altLang="en-US" dirty="0">
                <a:latin typeface="Calibri" panose="020F0502020204030204" pitchFamily="34" charset="0"/>
                <a:ea typeface="Calibri" panose="020F0502020204030204" pitchFamily="34" charset="0"/>
                <a:cs typeface="Calibri" panose="020F0502020204030204" pitchFamily="34" charset="0"/>
              </a:rPr>
              <a:t>, notes, activities</a:t>
            </a:r>
          </a:p>
          <a:p>
            <a:pPr>
              <a:spcAft>
                <a:spcPts val="600"/>
              </a:spcAft>
            </a:pPr>
            <a:r>
              <a:rPr lang="en-US" altLang="en-US" dirty="0">
                <a:latin typeface="Calibri" panose="020F0502020204030204" pitchFamily="34" charset="0"/>
                <a:ea typeface="Calibri" panose="020F0502020204030204" pitchFamily="34" charset="0"/>
                <a:cs typeface="Calibri" panose="020F0502020204030204" pitchFamily="34" charset="0"/>
              </a:rPr>
              <a:t>Community of Online Research Assignments (</a:t>
            </a:r>
            <a:r>
              <a:rPr lang="en-US" altLang="en-US" dirty="0">
                <a:latin typeface="Calibri" panose="020F0502020204030204" pitchFamily="34" charset="0"/>
                <a:ea typeface="Calibri" panose="020F0502020204030204" pitchFamily="34" charset="0"/>
                <a:cs typeface="Calibri" panose="020F0502020204030204" pitchFamily="34" charset="0"/>
                <a:hlinkClick r:id="rId12"/>
              </a:rPr>
              <a:t>CORA</a:t>
            </a:r>
            <a:r>
              <a:rPr lang="en-US" altLang="en-US"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17101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D80D-4A0E-36D0-BF1B-676722E43553}"/>
              </a:ext>
            </a:extLst>
          </p:cNvPr>
          <p:cNvSpPr>
            <a:spLocks noGrp="1"/>
          </p:cNvSpPr>
          <p:nvPr>
            <p:ph type="title"/>
          </p:nvPr>
        </p:nvSpPr>
        <p:spPr>
          <a:xfrm>
            <a:off x="143555" y="433882"/>
            <a:ext cx="6252670" cy="610820"/>
          </a:xfrm>
        </p:spPr>
        <p:txBody>
          <a:bodyPr>
            <a:normAutofit fontScale="90000"/>
          </a:bodyPr>
          <a:lstStyle/>
          <a:p>
            <a:r>
              <a:rPr lang="en-US" dirty="0"/>
              <a:t>Textbooks &amp; Other Directories</a:t>
            </a:r>
          </a:p>
        </p:txBody>
      </p:sp>
      <p:sp>
        <p:nvSpPr>
          <p:cNvPr id="3" name="Content Placeholder 2">
            <a:extLst>
              <a:ext uri="{FF2B5EF4-FFF2-40B4-BE49-F238E27FC236}">
                <a16:creationId xmlns:a16="http://schemas.microsoft.com/office/drawing/2014/main" id="{7F47C8DD-0B02-B2B3-FAC9-A5282E84CD41}"/>
              </a:ext>
            </a:extLst>
          </p:cNvPr>
          <p:cNvSpPr>
            <a:spLocks noGrp="1"/>
          </p:cNvSpPr>
          <p:nvPr>
            <p:ph idx="1"/>
          </p:nvPr>
        </p:nvSpPr>
        <p:spPr>
          <a:xfrm>
            <a:off x="448964" y="1095714"/>
            <a:ext cx="8398775" cy="3766612"/>
          </a:xfrm>
        </p:spPr>
        <p:txBody>
          <a:bodyPr>
            <a:normAutofit lnSpcReduction="10000"/>
          </a:bodyPr>
          <a:lstStyle/>
          <a:p>
            <a:r>
              <a:rPr lang="en-US" altLang="en-US" sz="2400" dirty="0">
                <a:latin typeface="Calibri" panose="020F0502020204030204" pitchFamily="34" charset="0"/>
                <a:ea typeface="Calibri" panose="020F0502020204030204" pitchFamily="34" charset="0"/>
                <a:cs typeface="Calibri" panose="020F0502020204030204" pitchFamily="34" charset="0"/>
                <a:hlinkClick r:id="rId3"/>
              </a:rPr>
              <a:t>Pressbooks Directory</a:t>
            </a:r>
          </a:p>
          <a:p>
            <a:r>
              <a:rPr lang="en-US" altLang="en-US" sz="2400" dirty="0">
                <a:latin typeface="Calibri" panose="020F0502020204030204" pitchFamily="34" charset="0"/>
                <a:ea typeface="Calibri" panose="020F0502020204030204" pitchFamily="34" charset="0"/>
                <a:cs typeface="Calibri" panose="020F0502020204030204" pitchFamily="34" charset="0"/>
                <a:hlinkClick r:id="rId4"/>
              </a:rPr>
              <a:t>Open Textbook Library</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r>
              <a:rPr lang="en-US" altLang="en-US" sz="2400" dirty="0">
                <a:latin typeface="Calibri" panose="020F0502020204030204" pitchFamily="34" charset="0"/>
                <a:ea typeface="Calibri" panose="020F0502020204030204" pitchFamily="34" charset="0"/>
                <a:cs typeface="Calibri" panose="020F0502020204030204" pitchFamily="34" charset="0"/>
                <a:hlinkClick r:id="rId5"/>
              </a:rPr>
              <a:t>Libretext</a:t>
            </a:r>
            <a:r>
              <a:rPr lang="en-US" altLang="en-US" sz="2400" dirty="0">
                <a:latin typeface="Calibri" panose="020F0502020204030204" pitchFamily="34" charset="0"/>
                <a:ea typeface="Calibri" panose="020F0502020204030204" pitchFamily="34" charset="0"/>
                <a:cs typeface="Calibri" panose="020F0502020204030204" pitchFamily="34" charset="0"/>
              </a:rPr>
              <a:t>  (books and learning objects)</a:t>
            </a:r>
          </a:p>
          <a:p>
            <a:r>
              <a:rPr lang="en-US" altLang="en-US" sz="2400" dirty="0">
                <a:latin typeface="Calibri" panose="020F0502020204030204" pitchFamily="34" charset="0"/>
                <a:ea typeface="Calibri" panose="020F0502020204030204" pitchFamily="34" charset="0"/>
                <a:cs typeface="Calibri" panose="020F0502020204030204" pitchFamily="34" charset="0"/>
                <a:hlinkClick r:id="rId6"/>
              </a:rPr>
              <a:t>OpenStax Textbooks</a:t>
            </a:r>
            <a:endParaRPr lang="en-US" altLang="en-US" sz="2400" dirty="0">
              <a:latin typeface="Calibri" panose="020F0502020204030204" pitchFamily="34" charset="0"/>
              <a:ea typeface="Calibri" panose="020F0502020204030204" pitchFamily="34" charset="0"/>
              <a:cs typeface="Calibri" panose="020F0502020204030204" pitchFamily="34" charset="0"/>
            </a:endParaRPr>
          </a:p>
          <a:p>
            <a:r>
              <a:rPr lang="en-US" sz="2400" b="0" i="0" u="sng" strike="noStrike" dirty="0">
                <a:solidFill>
                  <a:srgbClr val="0000FF"/>
                </a:solidFill>
                <a:effectLst/>
                <a:latin typeface="Calibri" panose="020F0502020204030204" pitchFamily="34" charset="0"/>
                <a:hlinkClick r:id="rId7"/>
              </a:rPr>
              <a:t>Bccampus</a:t>
            </a:r>
            <a:endParaRPr lang="en-US" sz="2400" b="0" i="0" u="sng" strike="noStrike" dirty="0">
              <a:solidFill>
                <a:srgbClr val="0000FF"/>
              </a:solidFill>
              <a:effectLst/>
              <a:latin typeface="Calibri" panose="020F0502020204030204" pitchFamily="34" charset="0"/>
            </a:endParaRPr>
          </a:p>
          <a:p>
            <a:r>
              <a:rPr lang="en-US" altLang="en-US" sz="2400" dirty="0">
                <a:latin typeface="Calibri" panose="020F0502020204030204" pitchFamily="34" charset="0"/>
                <a:ea typeface="Calibri" panose="020F0502020204030204" pitchFamily="34" charset="0"/>
                <a:cs typeface="Calibri" panose="020F0502020204030204" pitchFamily="34" charset="0"/>
                <a:hlinkClick r:id="rId8"/>
              </a:rPr>
              <a:t>UCL Press</a:t>
            </a:r>
            <a:r>
              <a:rPr lang="en-US" altLang="en-US" sz="2400" dirty="0">
                <a:latin typeface="Calibri" panose="020F0502020204030204" pitchFamily="34" charset="0"/>
                <a:ea typeface="Calibri" panose="020F0502020204030204" pitchFamily="34" charset="0"/>
                <a:cs typeface="Calibri" panose="020F0502020204030204" pitchFamily="34" charset="0"/>
              </a:rPr>
              <a:t> (UK)</a:t>
            </a:r>
          </a:p>
          <a:p>
            <a:r>
              <a:rPr lang="en-US" altLang="en-US" sz="2400" dirty="0">
                <a:latin typeface="Calibri" panose="020F0502020204030204" pitchFamily="34" charset="0"/>
                <a:ea typeface="Calibri" panose="020F0502020204030204" pitchFamily="34" charset="0"/>
                <a:cs typeface="Calibri" panose="020F0502020204030204" pitchFamily="34" charset="0"/>
                <a:hlinkClick r:id="rId9"/>
              </a:rPr>
              <a:t>EdTech Books </a:t>
            </a:r>
            <a:r>
              <a:rPr lang="en-US" altLang="en-US" sz="2400" dirty="0">
                <a:latin typeface="Calibri" panose="020F0502020204030204" pitchFamily="34" charset="0"/>
                <a:ea typeface="Calibri" panose="020F0502020204030204" pitchFamily="34" charset="0"/>
                <a:cs typeface="Calibri" panose="020F0502020204030204" pitchFamily="34" charset="0"/>
              </a:rPr>
              <a:t>(BYU) – some graduate level books</a:t>
            </a:r>
          </a:p>
          <a:p>
            <a:r>
              <a:rPr lang="en-US" altLang="en-US" sz="2400" dirty="0">
                <a:latin typeface="Calibri" panose="020F0502020204030204" pitchFamily="34" charset="0"/>
                <a:ea typeface="Calibri" panose="020F0502020204030204" pitchFamily="34" charset="0"/>
                <a:cs typeface="Calibri" panose="020F0502020204030204" pitchFamily="34" charset="0"/>
              </a:rPr>
              <a:t>An </a:t>
            </a:r>
            <a:r>
              <a:rPr lang="en-US" altLang="en-US" sz="2400" dirty="0">
                <a:latin typeface="Calibri" panose="020F0502020204030204" pitchFamily="34" charset="0"/>
                <a:ea typeface="Calibri" panose="020F0502020204030204" pitchFamily="34" charset="0"/>
                <a:cs typeface="Calibri" panose="020F0502020204030204" pitchFamily="34" charset="0"/>
                <a:hlinkClick r:id="rId10"/>
              </a:rPr>
              <a:t>OERbook </a:t>
            </a:r>
            <a:r>
              <a:rPr lang="en-US" altLang="en-US" sz="2400" dirty="0">
                <a:latin typeface="Calibri" panose="020F0502020204030204" pitchFamily="34" charset="0"/>
                <a:ea typeface="Calibri" panose="020F0502020204030204" pitchFamily="34" charset="0"/>
                <a:cs typeface="Calibri" panose="020F0502020204030204" pitchFamily="34" charset="0"/>
              </a:rPr>
              <a:t>that provides links to many resources by discipline</a:t>
            </a:r>
          </a:p>
          <a:p>
            <a:r>
              <a:rPr lang="en-US" sz="2400" dirty="0">
                <a:hlinkClick r:id="rId11"/>
              </a:rPr>
              <a:t>OpenOregon</a:t>
            </a:r>
            <a:r>
              <a:rPr lang="en-US" altLang="en-US" sz="2400" dirty="0">
                <a:latin typeface="Calibri" panose="020F0502020204030204" pitchFamily="34" charset="0"/>
                <a:ea typeface="Calibri" panose="020F0502020204030204" pitchFamily="34" charset="0"/>
                <a:cs typeface="Calibri" panose="020F0502020204030204" pitchFamily="34" charset="0"/>
              </a:rPr>
              <a:t>– links by course/discipline</a:t>
            </a:r>
          </a:p>
        </p:txBody>
      </p:sp>
    </p:spTree>
    <p:extLst>
      <p:ext uri="{BB962C8B-B14F-4D97-AF65-F5344CB8AC3E}">
        <p14:creationId xmlns:p14="http://schemas.microsoft.com/office/powerpoint/2010/main" val="416310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F026-9FB0-EDAC-720B-B4D7AC3966AD}"/>
              </a:ext>
            </a:extLst>
          </p:cNvPr>
          <p:cNvSpPr>
            <a:spLocks noGrp="1"/>
          </p:cNvSpPr>
          <p:nvPr>
            <p:ph type="title"/>
          </p:nvPr>
        </p:nvSpPr>
        <p:spPr>
          <a:xfrm>
            <a:off x="143555" y="0"/>
            <a:ext cx="6252670" cy="763525"/>
          </a:xfrm>
        </p:spPr>
        <p:txBody>
          <a:bodyPr/>
          <a:lstStyle/>
          <a:p>
            <a:r>
              <a:rPr lang="en-US" dirty="0"/>
              <a:t>Evaluating Open Books</a:t>
            </a:r>
          </a:p>
        </p:txBody>
      </p:sp>
      <p:sp>
        <p:nvSpPr>
          <p:cNvPr id="3" name="Content Placeholder 2">
            <a:extLst>
              <a:ext uri="{FF2B5EF4-FFF2-40B4-BE49-F238E27FC236}">
                <a16:creationId xmlns:a16="http://schemas.microsoft.com/office/drawing/2014/main" id="{8ECD538B-282E-D190-58D0-834111038A49}"/>
              </a:ext>
            </a:extLst>
          </p:cNvPr>
          <p:cNvSpPr>
            <a:spLocks noGrp="1"/>
          </p:cNvSpPr>
          <p:nvPr>
            <p:ph idx="1"/>
          </p:nvPr>
        </p:nvSpPr>
        <p:spPr>
          <a:xfrm>
            <a:off x="266539" y="891995"/>
            <a:ext cx="5527102" cy="3562895"/>
          </a:xfrm>
        </p:spPr>
        <p:txBody>
          <a:bodyPr/>
          <a:lstStyle/>
          <a:p>
            <a:pPr marL="285750" indent="-274638">
              <a:spcBef>
                <a:spcPts val="576"/>
              </a:spcBef>
              <a:spcAft>
                <a:spcPts val="600"/>
              </a:spcAft>
            </a:pPr>
            <a:r>
              <a:rPr lang="en-US" sz="2400" dirty="0">
                <a:hlinkClick r:id="rId2"/>
              </a:rPr>
              <a:t>Evaluating OERs </a:t>
            </a:r>
            <a:r>
              <a:rPr lang="en-US" sz="2400" dirty="0"/>
              <a:t>criteria</a:t>
            </a:r>
          </a:p>
          <a:p>
            <a:pPr marL="285750" indent="-274638">
              <a:spcBef>
                <a:spcPts val="576"/>
              </a:spcBef>
            </a:pPr>
            <a:r>
              <a:rPr lang="en-US" sz="2400" dirty="0"/>
              <a:t>Other evaluation tools</a:t>
            </a:r>
          </a:p>
          <a:p>
            <a:pPr marL="685730" lvl="1" indent="-274638">
              <a:spcBef>
                <a:spcPts val="600"/>
              </a:spcBef>
            </a:pPr>
            <a:r>
              <a:rPr lang="en-US" sz="2200" dirty="0">
                <a:hlinkClick r:id="rId3"/>
              </a:rPr>
              <a:t>Faculty checklist</a:t>
            </a:r>
            <a:r>
              <a:rPr lang="en-US" sz="2200" dirty="0"/>
              <a:t>  from the </a:t>
            </a:r>
            <a:br>
              <a:rPr lang="en-US" sz="2200" dirty="0"/>
            </a:br>
            <a:r>
              <a:rPr lang="en-US" sz="2200" dirty="0"/>
              <a:t>University of Manitoba OER book Adaptation Guide (p. 15)</a:t>
            </a:r>
          </a:p>
          <a:p>
            <a:pPr marL="685730" lvl="1" indent="-274638">
              <a:spcBef>
                <a:spcPts val="600"/>
              </a:spcBef>
            </a:pPr>
            <a:r>
              <a:rPr lang="en-US" sz="2200" dirty="0"/>
              <a:t>British Columbia Open Education </a:t>
            </a:r>
            <a:br>
              <a:rPr lang="en-US" sz="2200" dirty="0"/>
            </a:br>
            <a:r>
              <a:rPr lang="en-US" sz="2200" dirty="0"/>
              <a:t>Librarians (BCOEL) </a:t>
            </a:r>
            <a:r>
              <a:rPr lang="en-US" sz="2200" dirty="0">
                <a:hlinkClick r:id="rId4"/>
              </a:rPr>
              <a:t>rubric</a:t>
            </a:r>
            <a:r>
              <a:rPr lang="en-US" sz="2200" dirty="0"/>
              <a:t> </a:t>
            </a:r>
          </a:p>
          <a:p>
            <a:pPr marL="685730" lvl="1" indent="-274638">
              <a:spcBef>
                <a:spcPts val="600"/>
              </a:spcBef>
            </a:pPr>
            <a:r>
              <a:rPr lang="en-US" sz="2200" dirty="0">
                <a:hlinkClick r:id="rId5"/>
              </a:rPr>
              <a:t>Merlot Peer Review Rubric</a:t>
            </a:r>
            <a:r>
              <a:rPr lang="en-US" sz="2200" dirty="0"/>
              <a:t> that is </a:t>
            </a:r>
            <a:br>
              <a:rPr lang="en-US" sz="2200" dirty="0"/>
            </a:br>
            <a:r>
              <a:rPr lang="en-US" sz="2200" dirty="0"/>
              <a:t>used for peer review of Merlot LOs</a:t>
            </a:r>
          </a:p>
          <a:p>
            <a:endParaRPr lang="en-US" dirty="0"/>
          </a:p>
        </p:txBody>
      </p:sp>
      <p:sp>
        <p:nvSpPr>
          <p:cNvPr id="6" name="TextBox 5">
            <a:extLst>
              <a:ext uri="{FF2B5EF4-FFF2-40B4-BE49-F238E27FC236}">
                <a16:creationId xmlns:a16="http://schemas.microsoft.com/office/drawing/2014/main" id="{B4A7247D-DDDA-C33D-2BA3-2D9E7A4E0919}"/>
              </a:ext>
            </a:extLst>
          </p:cNvPr>
          <p:cNvSpPr txBox="1"/>
          <p:nvPr/>
        </p:nvSpPr>
        <p:spPr>
          <a:xfrm>
            <a:off x="5640935" y="1057615"/>
            <a:ext cx="3236527" cy="3231654"/>
          </a:xfrm>
          <a:prstGeom prst="rect">
            <a:avLst/>
          </a:prstGeom>
          <a:solidFill>
            <a:schemeClr val="accent1">
              <a:alpha val="13000"/>
            </a:schemeClr>
          </a:solidFill>
          <a:ln w="25400">
            <a:solidFill>
              <a:srgbClr val="C00000"/>
            </a:solidFill>
          </a:ln>
        </p:spPr>
        <p:txBody>
          <a:bodyPr wrap="none" rtlCol="0">
            <a:spAutoFit/>
          </a:bodyPr>
          <a:lstStyle/>
          <a:p>
            <a:r>
              <a:rPr lang="en-US" sz="2400" b="1" dirty="0"/>
              <a:t>Evaluation Areas:</a:t>
            </a:r>
          </a:p>
          <a:p>
            <a:pPr algn="ctr"/>
            <a:r>
              <a:rPr lang="en-US" dirty="0"/>
              <a:t>Access &amp; Technical Usability</a:t>
            </a:r>
          </a:p>
          <a:p>
            <a:pPr algn="ctr"/>
            <a:r>
              <a:rPr lang="en-US" dirty="0"/>
              <a:t>Audience Identification </a:t>
            </a:r>
          </a:p>
          <a:p>
            <a:pPr algn="ctr"/>
            <a:r>
              <a:rPr lang="en-US" dirty="0"/>
              <a:t>Author / Authority </a:t>
            </a:r>
          </a:p>
          <a:p>
            <a:pPr algn="ctr"/>
            <a:r>
              <a:rPr lang="en-US" dirty="0"/>
              <a:t>Licensing &amp; Permissions </a:t>
            </a:r>
          </a:p>
          <a:p>
            <a:pPr algn="ctr"/>
            <a:r>
              <a:rPr lang="en-US" dirty="0"/>
              <a:t>Quality of Content</a:t>
            </a:r>
          </a:p>
          <a:p>
            <a:pPr algn="ctr"/>
            <a:r>
              <a:rPr lang="en-US" dirty="0"/>
              <a:t>Relevance of Media Type </a:t>
            </a:r>
          </a:p>
          <a:p>
            <a:pPr algn="ctr"/>
            <a:r>
              <a:rPr lang="en-US" dirty="0"/>
              <a:t>Subject Coverage </a:t>
            </a:r>
          </a:p>
          <a:p>
            <a:pPr algn="ctr"/>
            <a:r>
              <a:rPr lang="en-US" dirty="0"/>
              <a:t>Search Functionality &amp; Browsing</a:t>
            </a:r>
          </a:p>
          <a:p>
            <a:pPr algn="ctr"/>
            <a:r>
              <a:rPr lang="en-US" dirty="0"/>
              <a:t>User-friendliness </a:t>
            </a:r>
          </a:p>
          <a:p>
            <a:pPr algn="ctr"/>
            <a:r>
              <a:rPr lang="en-US" dirty="0"/>
              <a:t>Usability for Learning/Teaching </a:t>
            </a:r>
          </a:p>
        </p:txBody>
      </p:sp>
    </p:spTree>
    <p:extLst>
      <p:ext uri="{BB962C8B-B14F-4D97-AF65-F5344CB8AC3E}">
        <p14:creationId xmlns:p14="http://schemas.microsoft.com/office/powerpoint/2010/main" val="2650317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A8ABD-17F7-3386-FDFF-54941A03FCF3}"/>
              </a:ext>
            </a:extLst>
          </p:cNvPr>
          <p:cNvSpPr>
            <a:spLocks noGrp="1"/>
          </p:cNvSpPr>
          <p:nvPr>
            <p:ph type="title"/>
          </p:nvPr>
        </p:nvSpPr>
        <p:spPr>
          <a:xfrm>
            <a:off x="72773" y="0"/>
            <a:ext cx="8856888" cy="763525"/>
          </a:xfrm>
        </p:spPr>
        <p:txBody>
          <a:bodyPr>
            <a:normAutofit fontScale="90000"/>
          </a:bodyPr>
          <a:lstStyle/>
          <a:p>
            <a:r>
              <a:rPr lang="en-US" dirty="0"/>
              <a:t>Additional Resources about OERs &amp; Open Pedagogy</a:t>
            </a:r>
          </a:p>
        </p:txBody>
      </p:sp>
      <p:sp>
        <p:nvSpPr>
          <p:cNvPr id="3" name="Content Placeholder 2">
            <a:extLst>
              <a:ext uri="{FF2B5EF4-FFF2-40B4-BE49-F238E27FC236}">
                <a16:creationId xmlns:a16="http://schemas.microsoft.com/office/drawing/2014/main" id="{E2B25A9B-D99F-0743-4C3D-F3B35311E659}"/>
              </a:ext>
            </a:extLst>
          </p:cNvPr>
          <p:cNvSpPr>
            <a:spLocks noGrp="1"/>
          </p:cNvSpPr>
          <p:nvPr>
            <p:ph idx="1"/>
          </p:nvPr>
        </p:nvSpPr>
        <p:spPr>
          <a:xfrm>
            <a:off x="287112" y="763525"/>
            <a:ext cx="8856888" cy="3410190"/>
          </a:xfrm>
        </p:spPr>
        <p:txBody>
          <a:bodyPr>
            <a:normAutofit fontScale="92500" lnSpcReduction="20000"/>
          </a:bodyPr>
          <a:lstStyle/>
          <a:p>
            <a:pPr marL="173038" indent="-173038"/>
            <a:r>
              <a:rPr lang="en-US" sz="2400" dirty="0"/>
              <a:t>Open Pedagogy Approaches (</a:t>
            </a:r>
            <a:r>
              <a:rPr lang="en-US" sz="2400" dirty="0">
                <a:hlinkClick r:id="rId2"/>
              </a:rPr>
              <a:t>Pressbooks</a:t>
            </a:r>
            <a:r>
              <a:rPr lang="en-US" sz="2400" dirty="0"/>
              <a:t>)</a:t>
            </a:r>
          </a:p>
          <a:p>
            <a:pPr marL="173038" indent="-173038"/>
            <a:r>
              <a:rPr lang="en-US" sz="2400" dirty="0"/>
              <a:t>The Open Pedagogy Student Toolkit (</a:t>
            </a:r>
            <a:r>
              <a:rPr lang="en-US" sz="2400" dirty="0">
                <a:hlinkClick r:id="rId3"/>
              </a:rPr>
              <a:t>OEN</a:t>
            </a:r>
            <a:r>
              <a:rPr lang="en-US" sz="2400" dirty="0"/>
              <a:t>)</a:t>
            </a:r>
          </a:p>
          <a:p>
            <a:pPr marL="173038" indent="-173038"/>
            <a:r>
              <a:rPr lang="en-US" sz="2400" dirty="0"/>
              <a:t>DOERS - OERS and Promotion &amp; Tenure </a:t>
            </a:r>
          </a:p>
          <a:p>
            <a:pPr marL="573088" lvl="1" indent="-173038"/>
            <a:r>
              <a:rPr lang="en-US" sz="2400" dirty="0">
                <a:hlinkClick r:id="rId4"/>
              </a:rPr>
              <a:t> OER book</a:t>
            </a:r>
            <a:r>
              <a:rPr lang="en-US" sz="2400" dirty="0"/>
              <a:t>: Valuing OER in the Tenure, </a:t>
            </a:r>
            <a:br>
              <a:rPr lang="en-US" sz="2400" dirty="0"/>
            </a:br>
            <a:r>
              <a:rPr lang="en-US" sz="2400" dirty="0"/>
              <a:t>Promotion, and Reappointment Process</a:t>
            </a:r>
          </a:p>
          <a:p>
            <a:pPr marL="573088" lvl="1" indent="-173038"/>
            <a:r>
              <a:rPr lang="en-US" sz="2400" dirty="0"/>
              <a:t> The Equity Through OER </a:t>
            </a:r>
            <a:r>
              <a:rPr lang="en-US" sz="2400" dirty="0">
                <a:hlinkClick r:id="rId5"/>
              </a:rPr>
              <a:t>Rubric</a:t>
            </a:r>
            <a:endParaRPr lang="en-US" sz="2400" dirty="0"/>
          </a:p>
          <a:p>
            <a:pPr marL="173038" indent="-173038"/>
            <a:r>
              <a:rPr lang="en-US" sz="2400" dirty="0"/>
              <a:t>Open Education Organizations</a:t>
            </a:r>
          </a:p>
          <a:p>
            <a:pPr marL="573088" lvl="1" indent="-173038"/>
            <a:r>
              <a:rPr lang="en-US" sz="2400" dirty="0">
                <a:hlinkClick r:id="rId6"/>
              </a:rPr>
              <a:t> CCCOER</a:t>
            </a:r>
            <a:r>
              <a:rPr lang="en-US" sz="2400" dirty="0"/>
              <a:t> (Community College OER org)</a:t>
            </a:r>
          </a:p>
          <a:p>
            <a:pPr marL="573088" lvl="1" indent="-173038"/>
            <a:r>
              <a:rPr lang="en-US" sz="2400" dirty="0"/>
              <a:t> Regional OER compacts </a:t>
            </a:r>
            <a:r>
              <a:rPr lang="en-US" sz="2400" dirty="0">
                <a:hlinkClick r:id="rId7"/>
              </a:rPr>
              <a:t>https://www.ncoer.org/</a:t>
            </a:r>
            <a:r>
              <a:rPr lang="en-US" sz="2400" dirty="0"/>
              <a:t> </a:t>
            </a:r>
          </a:p>
          <a:p>
            <a:pPr marL="573088" lvl="1" indent="-173038"/>
            <a:r>
              <a:rPr lang="en-US" sz="2400" dirty="0"/>
              <a:t> </a:t>
            </a:r>
            <a:r>
              <a:rPr lang="en-US" sz="2400" dirty="0">
                <a:hlinkClick r:id="rId8"/>
              </a:rPr>
              <a:t>Rebus </a:t>
            </a:r>
            <a:r>
              <a:rPr lang="en-US" sz="2400" dirty="0"/>
              <a:t>OER Community</a:t>
            </a:r>
          </a:p>
          <a:p>
            <a:pPr marL="573088" lvl="1" indent="-173038"/>
            <a:endParaRPr lang="en-US" sz="2400" dirty="0"/>
          </a:p>
          <a:p>
            <a:pPr marL="573088" lvl="1" indent="-173038"/>
            <a:endParaRPr lang="en-US" sz="2400" dirty="0"/>
          </a:p>
          <a:p>
            <a:pPr marL="573088" lvl="1" indent="-173038"/>
            <a:endParaRPr lang="en-US" sz="2400" dirty="0"/>
          </a:p>
          <a:p>
            <a:pPr marL="573088" lvl="1" indent="-173038"/>
            <a:endParaRPr lang="en-US" sz="2400" dirty="0"/>
          </a:p>
          <a:p>
            <a:pPr marL="573088" lvl="1" indent="-173038"/>
            <a:endParaRPr lang="en-US" sz="2400" dirty="0"/>
          </a:p>
        </p:txBody>
      </p:sp>
    </p:spTree>
    <p:extLst>
      <p:ext uri="{BB962C8B-B14F-4D97-AF65-F5344CB8AC3E}">
        <p14:creationId xmlns:p14="http://schemas.microsoft.com/office/powerpoint/2010/main" val="254697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345C-6BEC-3EE1-A133-9655FA407080}"/>
              </a:ext>
            </a:extLst>
          </p:cNvPr>
          <p:cNvSpPr>
            <a:spLocks noGrp="1"/>
          </p:cNvSpPr>
          <p:nvPr>
            <p:ph type="title"/>
          </p:nvPr>
        </p:nvSpPr>
        <p:spPr>
          <a:xfrm>
            <a:off x="143555" y="281175"/>
            <a:ext cx="8686800" cy="763525"/>
          </a:xfrm>
        </p:spPr>
        <p:txBody>
          <a:bodyPr>
            <a:normAutofit fontScale="90000"/>
          </a:bodyPr>
          <a:lstStyle/>
          <a:p>
            <a:r>
              <a:rPr lang="en-US" sz="3600" dirty="0"/>
              <a:t>OER Journey and Open Education Maturity Model (</a:t>
            </a:r>
            <a:r>
              <a:rPr lang="en-US" sz="3600" dirty="0">
                <a:hlinkClick r:id="rId2"/>
              </a:rPr>
              <a:t>Pressbooks</a:t>
            </a:r>
            <a:r>
              <a:rPr lang="en-US" sz="3600" dirty="0"/>
              <a:t>)</a:t>
            </a:r>
            <a:endParaRPr lang="en-US" dirty="0"/>
          </a:p>
        </p:txBody>
      </p:sp>
      <p:sp>
        <p:nvSpPr>
          <p:cNvPr id="6" name="Content Placeholder 2">
            <a:extLst>
              <a:ext uri="{FF2B5EF4-FFF2-40B4-BE49-F238E27FC236}">
                <a16:creationId xmlns:a16="http://schemas.microsoft.com/office/drawing/2014/main" id="{138D11E0-C2F3-7743-903D-884DEC8B43F5}"/>
              </a:ext>
            </a:extLst>
          </p:cNvPr>
          <p:cNvSpPr>
            <a:spLocks noGrp="1"/>
          </p:cNvSpPr>
          <p:nvPr>
            <p:ph idx="1"/>
          </p:nvPr>
        </p:nvSpPr>
        <p:spPr>
          <a:xfrm>
            <a:off x="0" y="1580605"/>
            <a:ext cx="2434130" cy="3562895"/>
          </a:xfrm>
        </p:spPr>
        <p:txBody>
          <a:bodyPr>
            <a:normAutofit/>
          </a:bodyPr>
          <a:lstStyle/>
          <a:p>
            <a:pPr marL="285750" indent="-274638">
              <a:spcBef>
                <a:spcPts val="576"/>
              </a:spcBef>
              <a:spcAft>
                <a:spcPts val="600"/>
              </a:spcAft>
            </a:pPr>
            <a:r>
              <a:rPr lang="en-US" sz="2400" dirty="0">
                <a:hlinkClick r:id="rId3"/>
              </a:rPr>
              <a:t>More information</a:t>
            </a:r>
            <a:r>
              <a:rPr lang="en-US" sz="2400" dirty="0"/>
              <a:t> about the maturity </a:t>
            </a:r>
            <a:br>
              <a:rPr lang="en-US" sz="2400" dirty="0"/>
            </a:br>
            <a:r>
              <a:rPr lang="en-US" sz="2400" dirty="0"/>
              <a:t>model </a:t>
            </a:r>
            <a:br>
              <a:rPr lang="en-US" sz="2400" dirty="0"/>
            </a:br>
            <a:r>
              <a:rPr lang="en-US" sz="2400" dirty="0"/>
              <a:t>(</a:t>
            </a:r>
            <a:r>
              <a:rPr lang="en-US" sz="2400" dirty="0">
                <a:hlinkClick r:id="rId4"/>
              </a:rPr>
              <a:t>PDF</a:t>
            </a:r>
            <a:r>
              <a:rPr lang="en-US" sz="2400" dirty="0"/>
              <a:t>) </a:t>
            </a:r>
          </a:p>
        </p:txBody>
      </p:sp>
      <p:pic>
        <p:nvPicPr>
          <p:cNvPr id="8" name="Picture 7" descr="Pressbooks Open Education Maturity Model  diagram">
            <a:extLst>
              <a:ext uri="{FF2B5EF4-FFF2-40B4-BE49-F238E27FC236}">
                <a16:creationId xmlns:a16="http://schemas.microsoft.com/office/drawing/2014/main" id="{FD02082E-BFEB-821C-8207-B1A701589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8903" y="1044700"/>
            <a:ext cx="6595097" cy="4072382"/>
          </a:xfrm>
          <a:prstGeom prst="rect">
            <a:avLst/>
          </a:prstGeom>
        </p:spPr>
      </p:pic>
    </p:spTree>
    <p:extLst>
      <p:ext uri="{BB962C8B-B14F-4D97-AF65-F5344CB8AC3E}">
        <p14:creationId xmlns:p14="http://schemas.microsoft.com/office/powerpoint/2010/main" val="282759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F2CAE-B2CD-32EA-BB67-27A96CDD961D}"/>
              </a:ext>
            </a:extLst>
          </p:cNvPr>
          <p:cNvSpPr>
            <a:spLocks noGrp="1"/>
          </p:cNvSpPr>
          <p:nvPr>
            <p:ph type="title"/>
          </p:nvPr>
        </p:nvSpPr>
        <p:spPr>
          <a:xfrm>
            <a:off x="143555" y="119780"/>
            <a:ext cx="8704185" cy="763525"/>
          </a:xfrm>
        </p:spPr>
        <p:txBody>
          <a:bodyPr>
            <a:normAutofit fontScale="90000"/>
          </a:bodyPr>
          <a:lstStyle/>
          <a:p>
            <a:r>
              <a:rPr lang="en-US" dirty="0"/>
              <a:t>OER &amp; Open Pedagogy Professional Development </a:t>
            </a:r>
          </a:p>
        </p:txBody>
      </p:sp>
      <p:sp>
        <p:nvSpPr>
          <p:cNvPr id="3" name="Content Placeholder 2">
            <a:extLst>
              <a:ext uri="{FF2B5EF4-FFF2-40B4-BE49-F238E27FC236}">
                <a16:creationId xmlns:a16="http://schemas.microsoft.com/office/drawing/2014/main" id="{8D7DC4F2-1BEC-64E3-3448-C398AFCA8090}"/>
              </a:ext>
            </a:extLst>
          </p:cNvPr>
          <p:cNvSpPr>
            <a:spLocks noGrp="1"/>
          </p:cNvSpPr>
          <p:nvPr>
            <p:ph idx="1"/>
          </p:nvPr>
        </p:nvSpPr>
        <p:spPr>
          <a:xfrm>
            <a:off x="143555" y="883305"/>
            <a:ext cx="8551479" cy="4260195"/>
          </a:xfrm>
        </p:spPr>
        <p:txBody>
          <a:bodyPr>
            <a:normAutofit fontScale="55000" lnSpcReduction="20000"/>
          </a:bodyPr>
          <a:lstStyle/>
          <a:p>
            <a:pPr marL="0" indent="0">
              <a:buNone/>
            </a:pPr>
            <a:r>
              <a:rPr lang="en-US" b="1" dirty="0"/>
              <a:t>Conferences &amp; Webinar Series</a:t>
            </a:r>
          </a:p>
          <a:p>
            <a:pPr indent="-169863"/>
            <a:r>
              <a:rPr lang="en-US" dirty="0"/>
              <a:t>Open Education Conference (</a:t>
            </a:r>
            <a:r>
              <a:rPr lang="en-US" dirty="0">
                <a:hlinkClick r:id="rId2"/>
              </a:rPr>
              <a:t>OpenEd</a:t>
            </a:r>
            <a:r>
              <a:rPr lang="en-US" dirty="0"/>
              <a:t>)</a:t>
            </a:r>
          </a:p>
          <a:p>
            <a:pPr indent="-169863"/>
            <a:r>
              <a:rPr lang="en-US" dirty="0">
                <a:hlinkClick r:id="rId3"/>
              </a:rPr>
              <a:t>OEGlobal</a:t>
            </a:r>
            <a:r>
              <a:rPr lang="en-US" dirty="0"/>
              <a:t> conference</a:t>
            </a:r>
          </a:p>
          <a:p>
            <a:pPr indent="-169863"/>
            <a:r>
              <a:rPr lang="en-US" dirty="0"/>
              <a:t>State Symposiums/Summits (</a:t>
            </a:r>
            <a:r>
              <a:rPr lang="en-US" dirty="0">
                <a:hlinkClick r:id="rId4"/>
              </a:rPr>
              <a:t>Georgia State U</a:t>
            </a:r>
            <a:r>
              <a:rPr lang="en-US" dirty="0"/>
              <a:t>, </a:t>
            </a:r>
            <a:r>
              <a:rPr lang="en-US" dirty="0">
                <a:hlinkClick r:id="rId5"/>
              </a:rPr>
              <a:t>Florida</a:t>
            </a:r>
            <a:r>
              <a:rPr lang="en-US" dirty="0"/>
              <a:t>, </a:t>
            </a:r>
            <a:r>
              <a:rPr lang="en-US" dirty="0">
                <a:hlinkClick r:id="rId6"/>
              </a:rPr>
              <a:t>Michigan</a:t>
            </a:r>
            <a:r>
              <a:rPr lang="en-US" dirty="0"/>
              <a:t>, </a:t>
            </a:r>
            <a:r>
              <a:rPr lang="en-US" dirty="0">
                <a:hlinkClick r:id="rId7"/>
              </a:rPr>
              <a:t>Northeast</a:t>
            </a:r>
            <a:r>
              <a:rPr lang="en-US" dirty="0"/>
              <a:t>,</a:t>
            </a:r>
            <a:r>
              <a:rPr lang="en-US" dirty="0">
                <a:hlinkClick r:id="rId8"/>
              </a:rPr>
              <a:t> Ohio</a:t>
            </a:r>
            <a:r>
              <a:rPr lang="en-US" dirty="0"/>
              <a:t>, </a:t>
            </a:r>
            <a:r>
              <a:rPr lang="en-US" dirty="0">
                <a:hlinkClick r:id="rId9"/>
              </a:rPr>
              <a:t>Utah</a:t>
            </a:r>
            <a:r>
              <a:rPr lang="en-US" dirty="0"/>
              <a:t>)</a:t>
            </a:r>
          </a:p>
          <a:p>
            <a:pPr indent="-169863"/>
            <a:r>
              <a:rPr lang="en-US" dirty="0"/>
              <a:t>CCCOER </a:t>
            </a:r>
            <a:r>
              <a:rPr lang="en-US" dirty="0">
                <a:hlinkClick r:id="rId10"/>
              </a:rPr>
              <a:t>webinar series</a:t>
            </a:r>
            <a:r>
              <a:rPr lang="en-US" dirty="0"/>
              <a:t> </a:t>
            </a:r>
          </a:p>
          <a:p>
            <a:pPr indent="-169863"/>
            <a:r>
              <a:rPr lang="en-US" dirty="0"/>
              <a:t>SUNY </a:t>
            </a:r>
            <a:r>
              <a:rPr lang="en-US" dirty="0">
                <a:hlinkClick r:id="rId11"/>
              </a:rPr>
              <a:t>OER Summit</a:t>
            </a:r>
            <a:endParaRPr lang="en-US" dirty="0"/>
          </a:p>
          <a:p>
            <a:pPr marL="0" indent="0">
              <a:buNone/>
            </a:pPr>
            <a:r>
              <a:rPr lang="en-US" b="1" dirty="0"/>
              <a:t>Courses</a:t>
            </a:r>
            <a:r>
              <a:rPr lang="en-US" dirty="0"/>
              <a:t> </a:t>
            </a:r>
            <a:r>
              <a:rPr lang="en-US" b="1" dirty="0"/>
              <a:t>&amp; Certificates</a:t>
            </a:r>
          </a:p>
          <a:p>
            <a:pPr indent="-169863"/>
            <a:r>
              <a:rPr lang="en-US" dirty="0"/>
              <a:t>Creative Commons </a:t>
            </a:r>
            <a:r>
              <a:rPr lang="en-US" dirty="0">
                <a:hlinkClick r:id="rId12"/>
              </a:rPr>
              <a:t>Certificate Course</a:t>
            </a:r>
            <a:endParaRPr lang="en-US" dirty="0"/>
          </a:p>
          <a:p>
            <a:pPr indent="-169863"/>
            <a:r>
              <a:rPr lang="en-US" sz="2700" dirty="0"/>
              <a:t>Universal Design for Learning (UDL) </a:t>
            </a:r>
            <a:r>
              <a:rPr lang="en-US" sz="2700" dirty="0">
                <a:hlinkClick r:id="rId13"/>
              </a:rPr>
              <a:t>post-secondary certificate (CAST)</a:t>
            </a:r>
            <a:endParaRPr lang="en-US" sz="2700" dirty="0"/>
          </a:p>
          <a:p>
            <a:pPr indent="-169863"/>
            <a:r>
              <a:rPr lang="en-US" sz="2700" dirty="0"/>
              <a:t>SPARC </a:t>
            </a:r>
            <a:r>
              <a:rPr lang="en-US" sz="2700" dirty="0">
                <a:hlinkClick r:id="rId14"/>
              </a:rPr>
              <a:t>Open Education Leadership Program</a:t>
            </a:r>
            <a:r>
              <a:rPr lang="en-US" sz="2700" dirty="0"/>
              <a:t> </a:t>
            </a:r>
          </a:p>
          <a:p>
            <a:pPr indent="-169863"/>
            <a:r>
              <a:rPr lang="en-US" dirty="0"/>
              <a:t>OEN Certificates in </a:t>
            </a:r>
            <a:r>
              <a:rPr lang="en-US" dirty="0">
                <a:hlinkClick r:id="rId15"/>
              </a:rPr>
              <a:t>Open Educational Practices</a:t>
            </a:r>
            <a:r>
              <a:rPr lang="en-US" dirty="0"/>
              <a:t> and </a:t>
            </a:r>
            <a:r>
              <a:rPr lang="en-US" dirty="0">
                <a:hlinkClick r:id="rId16"/>
              </a:rPr>
              <a:t>Open Education Librarianship</a:t>
            </a:r>
            <a:endParaRPr lang="en-US" dirty="0"/>
          </a:p>
          <a:p>
            <a:pPr indent="-169863"/>
            <a:r>
              <a:rPr lang="en-US" dirty="0"/>
              <a:t>AACU </a:t>
            </a:r>
            <a:r>
              <a:rPr lang="en-US" dirty="0">
                <a:hlinkClick r:id="rId17"/>
              </a:rPr>
              <a:t>Institute on Open Education Resources </a:t>
            </a:r>
            <a:endParaRPr lang="en-US" dirty="0"/>
          </a:p>
          <a:p>
            <a:pPr marL="0" indent="0">
              <a:buNone/>
            </a:pPr>
            <a:r>
              <a:rPr lang="en-US" b="1" dirty="0"/>
              <a:t>Some Publications &amp; Blogs</a:t>
            </a:r>
          </a:p>
          <a:p>
            <a:pPr indent="-169863"/>
            <a:r>
              <a:rPr lang="en-US" b="0" i="0" dirty="0">
                <a:effectLst/>
                <a:highlight>
                  <a:srgbClr val="FFFFFF"/>
                </a:highlight>
                <a:latin typeface="Calibri" panose="020F0502020204030204" pitchFamily="34" charset="0"/>
                <a:cs typeface="Calibri" panose="020F0502020204030204" pitchFamily="34" charset="0"/>
              </a:rPr>
              <a:t>International Journal of Open Educational Resources (</a:t>
            </a:r>
            <a:r>
              <a:rPr lang="en-US" b="0" i="0" dirty="0">
                <a:effectLst/>
                <a:highlight>
                  <a:srgbClr val="FFFFFF"/>
                </a:highlight>
                <a:latin typeface="Calibri" panose="020F0502020204030204" pitchFamily="34" charset="0"/>
                <a:cs typeface="Calibri" panose="020F0502020204030204" pitchFamily="34" charset="0"/>
                <a:hlinkClick r:id="rId18"/>
              </a:rPr>
              <a:t>IJOER</a:t>
            </a:r>
            <a:r>
              <a:rPr lang="en-US" b="0" i="0" dirty="0">
                <a:effectLst/>
                <a:highlight>
                  <a:srgbClr val="FFFFFF"/>
                </a:highlight>
                <a:latin typeface="Calibri" panose="020F0502020204030204" pitchFamily="34" charset="0"/>
                <a:cs typeface="Calibri" panose="020F0502020204030204" pitchFamily="34" charset="0"/>
              </a:rPr>
              <a:t>)</a:t>
            </a:r>
          </a:p>
          <a:p>
            <a:pPr indent="-169863"/>
            <a:r>
              <a:rPr lang="en-US" b="0" i="0" dirty="0">
                <a:solidFill>
                  <a:srgbClr val="000000"/>
                </a:solidFill>
                <a:effectLst/>
                <a:highlight>
                  <a:srgbClr val="FFFFFF"/>
                </a:highlight>
                <a:latin typeface="Calibri" panose="020F0502020204030204" pitchFamily="34" charset="0"/>
                <a:cs typeface="Calibri" panose="020F0502020204030204" pitchFamily="34" charset="0"/>
              </a:rPr>
              <a:t>The Journal of Open Educational Resources in Higher Education (</a:t>
            </a:r>
            <a:r>
              <a:rPr lang="en-US" b="0" i="0" dirty="0">
                <a:solidFill>
                  <a:srgbClr val="000000"/>
                </a:solidFill>
                <a:effectLst/>
                <a:highlight>
                  <a:srgbClr val="FFFFFF"/>
                </a:highlight>
                <a:latin typeface="Calibri" panose="020F0502020204030204" pitchFamily="34" charset="0"/>
                <a:cs typeface="Calibri" panose="020F0502020204030204" pitchFamily="34" charset="0"/>
                <a:hlinkClick r:id="rId19"/>
              </a:rPr>
              <a:t>JOERHE</a:t>
            </a:r>
            <a:r>
              <a:rPr lang="en-US" b="0" i="0" dirty="0">
                <a:solidFill>
                  <a:srgbClr val="000000"/>
                </a:solidFill>
                <a:effectLst/>
                <a:highlight>
                  <a:srgbClr val="FFFFFF"/>
                </a:highlight>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indent="-169863"/>
            <a:r>
              <a:rPr lang="en-US" dirty="0"/>
              <a:t>Open Praxis </a:t>
            </a:r>
            <a:r>
              <a:rPr lang="en-US" dirty="0">
                <a:hlinkClick r:id="rId20"/>
              </a:rPr>
              <a:t>Journal</a:t>
            </a:r>
            <a:endParaRPr lang="en-US" dirty="0"/>
          </a:p>
          <a:p>
            <a:pPr indent="-169863"/>
            <a:r>
              <a:rPr lang="en-US" dirty="0"/>
              <a:t>Open Pedagogy </a:t>
            </a:r>
            <a:r>
              <a:rPr lang="en-US" dirty="0">
                <a:hlinkClick r:id="rId21"/>
              </a:rPr>
              <a:t>Notebook</a:t>
            </a:r>
            <a:endParaRPr lang="en-US" dirty="0"/>
          </a:p>
          <a:p>
            <a:pPr indent="-169863"/>
            <a:r>
              <a:rPr lang="en-US" dirty="0"/>
              <a:t>Open Pedagogy </a:t>
            </a:r>
            <a:r>
              <a:rPr lang="en-US" dirty="0">
                <a:hlinkClick r:id="rId22"/>
              </a:rPr>
              <a:t>Project Roadmap</a:t>
            </a:r>
            <a:endParaRPr lang="en-US" dirty="0"/>
          </a:p>
        </p:txBody>
      </p:sp>
    </p:spTree>
    <p:extLst>
      <p:ext uri="{BB962C8B-B14F-4D97-AF65-F5344CB8AC3E}">
        <p14:creationId xmlns:p14="http://schemas.microsoft.com/office/powerpoint/2010/main" val="105821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504D6-E884-62CE-BE6C-0B3B47F800EE}"/>
              </a:ext>
            </a:extLst>
          </p:cNvPr>
          <p:cNvSpPr>
            <a:spLocks noGrp="1"/>
          </p:cNvSpPr>
          <p:nvPr>
            <p:ph type="title"/>
          </p:nvPr>
        </p:nvSpPr>
        <p:spPr>
          <a:xfrm>
            <a:off x="143555" y="128470"/>
            <a:ext cx="6252670" cy="763525"/>
          </a:xfrm>
        </p:spPr>
        <p:txBody>
          <a:bodyPr/>
          <a:lstStyle/>
          <a:p>
            <a:r>
              <a:rPr lang="en-US" dirty="0"/>
              <a:t>Role of Librarian related to OERs</a:t>
            </a:r>
          </a:p>
        </p:txBody>
      </p:sp>
      <p:sp>
        <p:nvSpPr>
          <p:cNvPr id="3" name="Content Placeholder 2">
            <a:extLst>
              <a:ext uri="{FF2B5EF4-FFF2-40B4-BE49-F238E27FC236}">
                <a16:creationId xmlns:a16="http://schemas.microsoft.com/office/drawing/2014/main" id="{0374BF6C-EB33-9BC2-208C-11359114B71A}"/>
              </a:ext>
            </a:extLst>
          </p:cNvPr>
          <p:cNvSpPr>
            <a:spLocks noGrp="1"/>
          </p:cNvSpPr>
          <p:nvPr>
            <p:ph idx="1"/>
          </p:nvPr>
        </p:nvSpPr>
        <p:spPr>
          <a:xfrm>
            <a:off x="448964" y="912967"/>
            <a:ext cx="8093365" cy="3562895"/>
          </a:xfrm>
        </p:spPr>
        <p:txBody>
          <a:bodyPr>
            <a:normAutofit/>
          </a:bodyPr>
          <a:lstStyle/>
          <a:p>
            <a:r>
              <a:rPr lang="en-US" sz="2400" dirty="0"/>
              <a:t>Help to find the OER and information on open pedagogy</a:t>
            </a:r>
          </a:p>
          <a:p>
            <a:r>
              <a:rPr lang="en-US" sz="2400" dirty="0"/>
              <a:t>Help educate on the topics of OER and open pedagogy</a:t>
            </a:r>
          </a:p>
          <a:p>
            <a:r>
              <a:rPr lang="en-US" sz="2400" dirty="0"/>
              <a:t>Help evaluate the quality of the resources</a:t>
            </a:r>
          </a:p>
          <a:p>
            <a:r>
              <a:rPr lang="en-US" sz="2400" dirty="0"/>
              <a:t>Help faculty use CC licensing so their work receives attribution</a:t>
            </a:r>
          </a:p>
          <a:p>
            <a:r>
              <a:rPr lang="en-US" sz="2400" dirty="0"/>
              <a:t>Assist in the adaptation of OERs</a:t>
            </a:r>
          </a:p>
          <a:p>
            <a:r>
              <a:rPr lang="en-US" sz="2400" dirty="0"/>
              <a:t>Help faculty find publication venues for this work</a:t>
            </a:r>
          </a:p>
          <a:p>
            <a:endParaRPr lang="en-US" sz="2400" dirty="0"/>
          </a:p>
        </p:txBody>
      </p:sp>
    </p:spTree>
    <p:extLst>
      <p:ext uri="{BB962C8B-B14F-4D97-AF65-F5344CB8AC3E}">
        <p14:creationId xmlns:p14="http://schemas.microsoft.com/office/powerpoint/2010/main" val="1101522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BC73-9BFE-4038-4B65-0BA88F7C923C}"/>
              </a:ext>
            </a:extLst>
          </p:cNvPr>
          <p:cNvSpPr>
            <a:spLocks noGrp="1"/>
          </p:cNvSpPr>
          <p:nvPr>
            <p:ph type="title"/>
          </p:nvPr>
        </p:nvSpPr>
        <p:spPr>
          <a:xfrm>
            <a:off x="143555" y="281175"/>
            <a:ext cx="6404675" cy="763525"/>
          </a:xfrm>
        </p:spPr>
        <p:txBody>
          <a:bodyPr>
            <a:normAutofit fontScale="90000"/>
          </a:bodyPr>
          <a:lstStyle/>
          <a:p>
            <a:r>
              <a:rPr lang="en-US" dirty="0"/>
              <a:t>While we are getting settled …. </a:t>
            </a:r>
            <a:br>
              <a:rPr lang="en-US" dirty="0"/>
            </a:br>
            <a:r>
              <a:rPr lang="en-US" dirty="0"/>
              <a:t>Will you answer a few poll questions?</a:t>
            </a:r>
          </a:p>
        </p:txBody>
      </p:sp>
      <p:sp>
        <p:nvSpPr>
          <p:cNvPr id="3" name="Content Placeholder 2">
            <a:extLst>
              <a:ext uri="{FF2B5EF4-FFF2-40B4-BE49-F238E27FC236}">
                <a16:creationId xmlns:a16="http://schemas.microsoft.com/office/drawing/2014/main" id="{097F2D91-957F-125C-AEFE-1B3A21764749}"/>
              </a:ext>
            </a:extLst>
          </p:cNvPr>
          <p:cNvSpPr>
            <a:spLocks noGrp="1"/>
          </p:cNvSpPr>
          <p:nvPr>
            <p:ph idx="1"/>
          </p:nvPr>
        </p:nvSpPr>
        <p:spPr>
          <a:xfrm>
            <a:off x="296185" y="3640685"/>
            <a:ext cx="8551555" cy="1374345"/>
          </a:xfrm>
        </p:spPr>
        <p:txBody>
          <a:bodyPr>
            <a:normAutofit/>
          </a:bodyPr>
          <a:lstStyle/>
          <a:p>
            <a:pPr marL="228600" indent="-219075">
              <a:buFont typeface="+mj-lt"/>
              <a:buAutoNum type="arabicPeriod"/>
            </a:pPr>
            <a:r>
              <a:rPr lang="en-US" sz="2400" dirty="0"/>
              <a:t> What is your experience with OERs?</a:t>
            </a:r>
          </a:p>
          <a:p>
            <a:pPr marL="228600" indent="-219075">
              <a:buFont typeface="+mj-lt"/>
              <a:buAutoNum type="arabicPeriod"/>
            </a:pPr>
            <a:r>
              <a:rPr lang="en-US" sz="2400" dirty="0"/>
              <a:t> Does your library have an OER librarian?</a:t>
            </a:r>
          </a:p>
          <a:p>
            <a:pPr marL="228600" indent="-219075">
              <a:buFont typeface="+mj-lt"/>
              <a:buAutoNum type="arabicPeriod"/>
            </a:pPr>
            <a:r>
              <a:rPr lang="en-US" sz="2400" dirty="0"/>
              <a:t> In what department or unit is the OER librarian housed?</a:t>
            </a:r>
          </a:p>
        </p:txBody>
      </p:sp>
      <p:sp>
        <p:nvSpPr>
          <p:cNvPr id="6" name="TextBox 5">
            <a:extLst>
              <a:ext uri="{FF2B5EF4-FFF2-40B4-BE49-F238E27FC236}">
                <a16:creationId xmlns:a16="http://schemas.microsoft.com/office/drawing/2014/main" id="{283F6A2B-6E76-B7F0-D15B-CF05CB888624}"/>
              </a:ext>
            </a:extLst>
          </p:cNvPr>
          <p:cNvSpPr txBox="1"/>
          <p:nvPr/>
        </p:nvSpPr>
        <p:spPr>
          <a:xfrm>
            <a:off x="52325" y="1350110"/>
            <a:ext cx="6169909" cy="1938992"/>
          </a:xfrm>
          <a:prstGeom prst="rect">
            <a:avLst/>
          </a:prstGeom>
          <a:noFill/>
        </p:spPr>
        <p:txBody>
          <a:bodyPr wrap="square" rtlCol="0">
            <a:spAutoFit/>
          </a:bodyPr>
          <a:lstStyle/>
          <a:p>
            <a:pPr algn="ctr"/>
            <a:endParaRPr lang="en-US" sz="2400" dirty="0"/>
          </a:p>
          <a:p>
            <a:pPr algn="ctr"/>
            <a:r>
              <a:rPr lang="en-US" sz="2400" dirty="0"/>
              <a:t>Scan the QR code</a:t>
            </a:r>
          </a:p>
          <a:p>
            <a:pPr algn="ctr"/>
            <a:r>
              <a:rPr lang="en-US" sz="2400" dirty="0"/>
              <a:t>OR </a:t>
            </a:r>
          </a:p>
          <a:p>
            <a:pPr algn="ctr"/>
            <a:r>
              <a:rPr lang="en-US" sz="2400" dirty="0">
                <a:hlinkClick r:id="rId2"/>
              </a:rPr>
              <a:t>https://forms.gle/UTbLZs76n96sUnQu6</a:t>
            </a:r>
            <a:r>
              <a:rPr lang="en-US" sz="2400" dirty="0"/>
              <a:t> </a:t>
            </a:r>
          </a:p>
          <a:p>
            <a:pPr algn="ctr"/>
            <a:endParaRPr lang="en-US" sz="2400" dirty="0"/>
          </a:p>
        </p:txBody>
      </p:sp>
      <p:pic>
        <p:nvPicPr>
          <p:cNvPr id="11" name="Picture 10" descr="A QR code for an OER survey&#10;">
            <a:extLst>
              <a:ext uri="{FF2B5EF4-FFF2-40B4-BE49-F238E27FC236}">
                <a16:creationId xmlns:a16="http://schemas.microsoft.com/office/drawing/2014/main" id="{10E98050-DEA7-85BA-9E13-A96EA98ED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217" y="1210130"/>
            <a:ext cx="3054100" cy="3117727"/>
          </a:xfrm>
          <a:prstGeom prst="rect">
            <a:avLst/>
          </a:prstGeom>
        </p:spPr>
      </p:pic>
    </p:spTree>
    <p:extLst>
      <p:ext uri="{BB962C8B-B14F-4D97-AF65-F5344CB8AC3E}">
        <p14:creationId xmlns:p14="http://schemas.microsoft.com/office/powerpoint/2010/main" val="371582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0BFEA-CC77-2C80-DAFB-C6FF8F588E1B}"/>
              </a:ext>
            </a:extLst>
          </p:cNvPr>
          <p:cNvSpPr>
            <a:spLocks noGrp="1"/>
          </p:cNvSpPr>
          <p:nvPr>
            <p:ph type="title"/>
          </p:nvPr>
        </p:nvSpPr>
        <p:spPr/>
        <p:txBody>
          <a:bodyPr/>
          <a:lstStyle/>
          <a:p>
            <a:r>
              <a:rPr lang="en-US" dirty="0"/>
              <a:t>Environmental Scan Methods</a:t>
            </a:r>
          </a:p>
        </p:txBody>
      </p:sp>
      <p:pic>
        <p:nvPicPr>
          <p:cNvPr id="4" name="Picture 3">
            <a:extLst>
              <a:ext uri="{FF2B5EF4-FFF2-40B4-BE49-F238E27FC236}">
                <a16:creationId xmlns:a16="http://schemas.microsoft.com/office/drawing/2014/main" id="{98C225D0-0304-6171-FF62-50A6173C6EF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080" y="1044700"/>
            <a:ext cx="7015280" cy="3703233"/>
          </a:xfrm>
          <a:prstGeom prst="rect">
            <a:avLst/>
          </a:prstGeom>
        </p:spPr>
      </p:pic>
      <p:sp>
        <p:nvSpPr>
          <p:cNvPr id="5" name="TextBox 4">
            <a:extLst>
              <a:ext uri="{FF2B5EF4-FFF2-40B4-BE49-F238E27FC236}">
                <a16:creationId xmlns:a16="http://schemas.microsoft.com/office/drawing/2014/main" id="{F84ED974-BF43-BFFD-E7ED-4BE99C7A5705}"/>
              </a:ext>
            </a:extLst>
          </p:cNvPr>
          <p:cNvSpPr txBox="1"/>
          <p:nvPr/>
        </p:nvSpPr>
        <p:spPr>
          <a:xfrm>
            <a:off x="907080" y="4792227"/>
            <a:ext cx="1790939" cy="307777"/>
          </a:xfrm>
          <a:prstGeom prst="rect">
            <a:avLst/>
          </a:prstGeom>
          <a:noFill/>
        </p:spPr>
        <p:txBody>
          <a:bodyPr wrap="none" rtlCol="0">
            <a:spAutoFit/>
          </a:bodyPr>
          <a:lstStyle/>
          <a:p>
            <a:r>
              <a:rPr lang="en-US" sz="1400" dirty="0">
                <a:solidFill>
                  <a:schemeClr val="bg1"/>
                </a:solidFill>
              </a:rPr>
              <a:t>Image: </a:t>
            </a:r>
            <a:r>
              <a:rPr lang="en-US" sz="1400" dirty="0">
                <a:solidFill>
                  <a:schemeClr val="bg1"/>
                </a:solidFill>
                <a:hlinkClick r:id="rId3">
                  <a:extLst>
                    <a:ext uri="{A12FA001-AC4F-418D-AE19-62706E023703}">
                      <ahyp:hlinkClr xmlns:ahyp="http://schemas.microsoft.com/office/drawing/2018/hyperlinkcolor" val="tx"/>
                    </a:ext>
                  </a:extLst>
                </a:hlinkClick>
              </a:rPr>
              <a:t>Shiksha Online</a:t>
            </a:r>
            <a:endParaRPr lang="en-US" sz="1400" dirty="0">
              <a:solidFill>
                <a:schemeClr val="bg1"/>
              </a:solidFill>
            </a:endParaRPr>
          </a:p>
        </p:txBody>
      </p:sp>
    </p:spTree>
    <p:extLst>
      <p:ext uri="{BB962C8B-B14F-4D97-AF65-F5344CB8AC3E}">
        <p14:creationId xmlns:p14="http://schemas.microsoft.com/office/powerpoint/2010/main" val="70047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BB51A-72D1-DE14-DD45-E7A1C4751EFA}"/>
              </a:ext>
            </a:extLst>
          </p:cNvPr>
          <p:cNvSpPr>
            <a:spLocks noGrp="1"/>
          </p:cNvSpPr>
          <p:nvPr>
            <p:ph type="title"/>
          </p:nvPr>
        </p:nvSpPr>
        <p:spPr>
          <a:xfrm>
            <a:off x="104224" y="33268"/>
            <a:ext cx="6252670" cy="763525"/>
          </a:xfrm>
        </p:spPr>
        <p:txBody>
          <a:bodyPr/>
          <a:lstStyle/>
          <a:p>
            <a:r>
              <a:rPr lang="en-US" dirty="0"/>
              <a:t>The Environmental Scan Process</a:t>
            </a:r>
          </a:p>
        </p:txBody>
      </p:sp>
      <p:sp>
        <p:nvSpPr>
          <p:cNvPr id="7" name="TextBox 6">
            <a:extLst>
              <a:ext uri="{FF2B5EF4-FFF2-40B4-BE49-F238E27FC236}">
                <a16:creationId xmlns:a16="http://schemas.microsoft.com/office/drawing/2014/main" id="{81848303-309E-F729-C221-C61BDD63F1AE}"/>
              </a:ext>
            </a:extLst>
          </p:cNvPr>
          <p:cNvSpPr txBox="1"/>
          <p:nvPr/>
        </p:nvSpPr>
        <p:spPr>
          <a:xfrm>
            <a:off x="138976" y="689445"/>
            <a:ext cx="8761028" cy="1477328"/>
          </a:xfrm>
          <a:prstGeom prst="rect">
            <a:avLst/>
          </a:prstGeom>
          <a:noFill/>
        </p:spPr>
        <p:txBody>
          <a:bodyPr wrap="square" rtlCol="0">
            <a:spAutoFit/>
          </a:bodyPr>
          <a:lstStyle/>
          <a:p>
            <a:r>
              <a:rPr lang="en-US" dirty="0"/>
              <a:t>“Decision makers use environmental scans to collect, organize, and analyze data on their assets and shortcomings in external and internal environments, to guide strategic planning and decision making.” (Wilburn, Vanderpool &amp; Knight </a:t>
            </a:r>
            <a:r>
              <a:rPr lang="en-US" i="1" dirty="0" err="1"/>
              <a:t>Prev</a:t>
            </a:r>
            <a:r>
              <a:rPr lang="en-US" i="1" dirty="0"/>
              <a:t> Chronic Dis</a:t>
            </a:r>
            <a:r>
              <a:rPr lang="en-US" dirty="0"/>
              <a:t>. 2016 PubMed PMID: 27536901; PubMed Central PMCID: PMC4993117.  2016, p. 1)</a:t>
            </a:r>
          </a:p>
          <a:p>
            <a:endParaRPr lang="en-US" dirty="0"/>
          </a:p>
        </p:txBody>
      </p:sp>
      <p:sp>
        <p:nvSpPr>
          <p:cNvPr id="8" name="TextBox 7">
            <a:extLst>
              <a:ext uri="{FF2B5EF4-FFF2-40B4-BE49-F238E27FC236}">
                <a16:creationId xmlns:a16="http://schemas.microsoft.com/office/drawing/2014/main" id="{0C14CA99-5764-BEE5-0CEA-0A2586E3F823}"/>
              </a:ext>
            </a:extLst>
          </p:cNvPr>
          <p:cNvSpPr txBox="1"/>
          <p:nvPr/>
        </p:nvSpPr>
        <p:spPr>
          <a:xfrm>
            <a:off x="1553670" y="1877638"/>
            <a:ext cx="1851597" cy="400110"/>
          </a:xfrm>
          <a:prstGeom prst="rect">
            <a:avLst/>
          </a:prstGeom>
          <a:noFill/>
        </p:spPr>
        <p:txBody>
          <a:bodyPr wrap="none" rtlCol="0">
            <a:spAutoFit/>
          </a:bodyPr>
          <a:lstStyle/>
          <a:p>
            <a:r>
              <a:rPr lang="en-US" sz="2000" b="1" dirty="0"/>
              <a:t>PESTEL Analysis</a:t>
            </a:r>
          </a:p>
        </p:txBody>
      </p:sp>
      <p:pic>
        <p:nvPicPr>
          <p:cNvPr id="17" name="Picture 16" descr="PESTEL environmental scan diagram">
            <a:extLst>
              <a:ext uri="{FF2B5EF4-FFF2-40B4-BE49-F238E27FC236}">
                <a16:creationId xmlns:a16="http://schemas.microsoft.com/office/drawing/2014/main" id="{D1EFC5A6-D491-5FA1-7DEE-87E1E4CA1E8E}"/>
              </a:ext>
            </a:extLst>
          </p:cNvPr>
          <p:cNvPicPr>
            <a:picLocks noChangeAspect="1"/>
          </p:cNvPicPr>
          <p:nvPr/>
        </p:nvPicPr>
        <p:blipFill rotWithShape="1">
          <a:blip r:embed="rId2">
            <a:extLst>
              <a:ext uri="{28A0092B-C50C-407E-A947-70E740481C1C}">
                <a14:useLocalDpi xmlns:a14="http://schemas.microsoft.com/office/drawing/2010/main" val="0"/>
              </a:ext>
            </a:extLst>
          </a:blip>
          <a:srcRect l="7056" t="5221" r="5564"/>
          <a:stretch/>
        </p:blipFill>
        <p:spPr>
          <a:xfrm>
            <a:off x="1171652" y="2210238"/>
            <a:ext cx="2636823" cy="2710293"/>
          </a:xfrm>
          <a:prstGeom prst="rect">
            <a:avLst/>
          </a:prstGeom>
        </p:spPr>
      </p:pic>
      <p:sp>
        <p:nvSpPr>
          <p:cNvPr id="12" name="TextBox 11">
            <a:extLst>
              <a:ext uri="{FF2B5EF4-FFF2-40B4-BE49-F238E27FC236}">
                <a16:creationId xmlns:a16="http://schemas.microsoft.com/office/drawing/2014/main" id="{27447AD1-05D0-F94B-2540-CEF5798C2CF1}"/>
              </a:ext>
            </a:extLst>
          </p:cNvPr>
          <p:cNvSpPr txBox="1"/>
          <p:nvPr/>
        </p:nvSpPr>
        <p:spPr>
          <a:xfrm>
            <a:off x="1349508" y="4788168"/>
            <a:ext cx="2011063" cy="307777"/>
          </a:xfrm>
          <a:prstGeom prst="rect">
            <a:avLst/>
          </a:prstGeom>
          <a:noFill/>
        </p:spPr>
        <p:txBody>
          <a:bodyPr wrap="none" rtlCol="0">
            <a:spAutoFit/>
          </a:bodyPr>
          <a:lstStyle/>
          <a:p>
            <a:r>
              <a:rPr lang="en-US" sz="1400" b="0" dirty="0">
                <a:solidFill>
                  <a:srgbClr val="000000"/>
                </a:solidFill>
                <a:effectLst/>
                <a:highlight>
                  <a:srgbClr val="FFFFFF"/>
                </a:highlight>
              </a:rPr>
              <a:t>Image: </a:t>
            </a:r>
            <a:r>
              <a:rPr lang="en-US" sz="1400" b="0" u="none" strike="noStrike" dirty="0">
                <a:solidFill>
                  <a:srgbClr val="000000"/>
                </a:solidFill>
                <a:effectLst/>
                <a:highlight>
                  <a:srgbClr val="FFFFFF"/>
                </a:highlight>
                <a:hlinkClick r:id="rId3"/>
              </a:rPr>
              <a:t>EdrawMax Online</a:t>
            </a:r>
            <a:endParaRPr lang="en-US" sz="1400" dirty="0"/>
          </a:p>
        </p:txBody>
      </p:sp>
      <p:sp>
        <p:nvSpPr>
          <p:cNvPr id="10" name="TextBox 9">
            <a:extLst>
              <a:ext uri="{FF2B5EF4-FFF2-40B4-BE49-F238E27FC236}">
                <a16:creationId xmlns:a16="http://schemas.microsoft.com/office/drawing/2014/main" id="{0EBD703A-721D-2545-1A59-7627D9123DEE}"/>
              </a:ext>
            </a:extLst>
          </p:cNvPr>
          <p:cNvSpPr txBox="1"/>
          <p:nvPr/>
        </p:nvSpPr>
        <p:spPr>
          <a:xfrm>
            <a:off x="6086966" y="1766663"/>
            <a:ext cx="1756186" cy="400110"/>
          </a:xfrm>
          <a:prstGeom prst="rect">
            <a:avLst/>
          </a:prstGeom>
          <a:noFill/>
        </p:spPr>
        <p:txBody>
          <a:bodyPr wrap="none" rtlCol="0">
            <a:spAutoFit/>
          </a:bodyPr>
          <a:lstStyle/>
          <a:p>
            <a:r>
              <a:rPr lang="en-US" sz="2000" b="1" dirty="0"/>
              <a:t>SWOT Analysis</a:t>
            </a:r>
          </a:p>
        </p:txBody>
      </p:sp>
      <p:pic>
        <p:nvPicPr>
          <p:cNvPr id="11" name="SwOT analysis photo" descr="shows the 4 components ofa SWOT analysis&#10;" title="SWOTanalysis diagram">
            <a:extLst>
              <a:ext uri="{FF2B5EF4-FFF2-40B4-BE49-F238E27FC236}">
                <a16:creationId xmlns:a16="http://schemas.microsoft.com/office/drawing/2014/main" id="{1CF2FC1B-A4DA-374E-7DA4-8F0032E306D1}"/>
              </a:ext>
            </a:extLst>
          </p:cNvPr>
          <p:cNvPicPr>
            <a:picLocks noChangeAspect="1"/>
          </p:cNvPicPr>
          <p:nvPr/>
        </p:nvPicPr>
        <p:blipFill rotWithShape="1">
          <a:blip r:embed="rId4"/>
          <a:srcRect t="17912" b="5782"/>
          <a:stretch/>
        </p:blipFill>
        <p:spPr>
          <a:xfrm>
            <a:off x="5488230" y="2222261"/>
            <a:ext cx="2953659" cy="2612892"/>
          </a:xfrm>
          <a:prstGeom prst="rect">
            <a:avLst/>
          </a:prstGeom>
        </p:spPr>
      </p:pic>
      <p:sp>
        <p:nvSpPr>
          <p:cNvPr id="15" name="TextBox 14">
            <a:extLst>
              <a:ext uri="{FF2B5EF4-FFF2-40B4-BE49-F238E27FC236}">
                <a16:creationId xmlns:a16="http://schemas.microsoft.com/office/drawing/2014/main" id="{024571C3-CCF8-A4CA-267B-3EF02BD6AD60}"/>
              </a:ext>
            </a:extLst>
          </p:cNvPr>
          <p:cNvSpPr txBox="1"/>
          <p:nvPr/>
        </p:nvSpPr>
        <p:spPr>
          <a:xfrm>
            <a:off x="6194591" y="4835153"/>
            <a:ext cx="1540935" cy="307777"/>
          </a:xfrm>
          <a:prstGeom prst="rect">
            <a:avLst/>
          </a:prstGeom>
          <a:noFill/>
        </p:spPr>
        <p:txBody>
          <a:bodyPr wrap="none" rtlCol="0">
            <a:spAutoFit/>
          </a:bodyPr>
          <a:lstStyle/>
          <a:p>
            <a:r>
              <a:rPr lang="en-US" sz="1400" dirty="0"/>
              <a:t>Image: </a:t>
            </a:r>
            <a:r>
              <a:rPr lang="en-US" sz="1400" dirty="0">
                <a:hlinkClick r:id="rId5"/>
              </a:rPr>
              <a:t>Wikimedia</a:t>
            </a:r>
            <a:r>
              <a:rPr lang="en-US" sz="1400" dirty="0"/>
              <a:t> </a:t>
            </a:r>
          </a:p>
        </p:txBody>
      </p:sp>
    </p:spTree>
    <p:extLst>
      <p:ext uri="{BB962C8B-B14F-4D97-AF65-F5344CB8AC3E}">
        <p14:creationId xmlns:p14="http://schemas.microsoft.com/office/powerpoint/2010/main" val="1133883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76A93-3D55-2077-EAC5-332289730BC2}"/>
              </a:ext>
            </a:extLst>
          </p:cNvPr>
          <p:cNvSpPr>
            <a:spLocks noGrp="1"/>
          </p:cNvSpPr>
          <p:nvPr>
            <p:ph type="title"/>
          </p:nvPr>
        </p:nvSpPr>
        <p:spPr>
          <a:xfrm>
            <a:off x="51202" y="40228"/>
            <a:ext cx="6252670" cy="763525"/>
          </a:xfrm>
        </p:spPr>
        <p:txBody>
          <a:bodyPr>
            <a:normAutofit fontScale="90000"/>
          </a:bodyPr>
          <a:lstStyle/>
          <a:p>
            <a:pPr marL="133350" indent="0">
              <a:buNone/>
            </a:pPr>
            <a:r>
              <a:rPr lang="en-US" dirty="0"/>
              <a:t>Why do an Environmental Scan?</a:t>
            </a:r>
          </a:p>
        </p:txBody>
      </p:sp>
      <p:sp>
        <p:nvSpPr>
          <p:cNvPr id="3" name="Content Placeholder 2">
            <a:extLst>
              <a:ext uri="{FF2B5EF4-FFF2-40B4-BE49-F238E27FC236}">
                <a16:creationId xmlns:a16="http://schemas.microsoft.com/office/drawing/2014/main" id="{711E9A58-C770-9A6A-1107-8BA80FA7BF05}"/>
              </a:ext>
            </a:extLst>
          </p:cNvPr>
          <p:cNvSpPr>
            <a:spLocks noGrp="1"/>
          </p:cNvSpPr>
          <p:nvPr>
            <p:ph idx="1"/>
          </p:nvPr>
        </p:nvSpPr>
        <p:spPr>
          <a:xfrm>
            <a:off x="258082" y="891995"/>
            <a:ext cx="8627833" cy="3562895"/>
          </a:xfrm>
        </p:spPr>
        <p:txBody>
          <a:bodyPr>
            <a:noAutofit/>
          </a:bodyPr>
          <a:lstStyle/>
          <a:p>
            <a:pPr marL="347663" indent="-214313">
              <a:buFont typeface="Arial" panose="020B0604020202020204" pitchFamily="34" charset="0"/>
              <a:buChar char="•"/>
            </a:pPr>
            <a:r>
              <a:rPr lang="en-US" sz="2400" dirty="0">
                <a:solidFill>
                  <a:schemeClr val="tx1"/>
                </a:solidFill>
              </a:rPr>
              <a:t>Explores multiple facets of an issue or a problem</a:t>
            </a:r>
          </a:p>
          <a:p>
            <a:pPr marL="347663" indent="-214313">
              <a:buFont typeface="Arial" panose="020B0604020202020204" pitchFamily="34" charset="0"/>
              <a:buChar char="•"/>
            </a:pPr>
            <a:r>
              <a:rPr lang="en-US" sz="2400" dirty="0">
                <a:solidFill>
                  <a:schemeClr val="tx1"/>
                </a:solidFill>
              </a:rPr>
              <a:t>Both qualitative and quantitative data</a:t>
            </a:r>
          </a:p>
          <a:p>
            <a:pPr marL="347663" indent="-214313">
              <a:buFont typeface="Arial" panose="020B0604020202020204" pitchFamily="34" charset="0"/>
              <a:buChar char="•"/>
            </a:pPr>
            <a:r>
              <a:rPr lang="en-US" sz="2400" dirty="0">
                <a:solidFill>
                  <a:schemeClr val="tx1"/>
                </a:solidFill>
              </a:rPr>
              <a:t>Not just a scholarly undertaking - involves a variety of data sources </a:t>
            </a:r>
          </a:p>
          <a:p>
            <a:pPr marL="347663" indent="-214313">
              <a:buFont typeface="Arial" panose="020B0604020202020204" pitchFamily="34" charset="0"/>
              <a:buChar char="•"/>
            </a:pPr>
            <a:r>
              <a:rPr lang="en-US" sz="2400" dirty="0">
                <a:solidFill>
                  <a:schemeClr val="tx1"/>
                </a:solidFill>
              </a:rPr>
              <a:t>Perspectives of different stakeholders</a:t>
            </a:r>
          </a:p>
          <a:p>
            <a:pPr marL="347663" indent="-214313">
              <a:buFont typeface="Arial" panose="020B0604020202020204" pitchFamily="34" charset="0"/>
              <a:buChar char="•"/>
            </a:pPr>
            <a:r>
              <a:rPr lang="en-US" sz="2400" dirty="0">
                <a:solidFill>
                  <a:schemeClr val="tx1"/>
                </a:solidFill>
              </a:rPr>
              <a:t>Uses external and internal sources</a:t>
            </a:r>
          </a:p>
          <a:p>
            <a:pPr marL="347663" indent="-214313">
              <a:buFont typeface="Arial" panose="020B0604020202020204" pitchFamily="34" charset="0"/>
              <a:buChar char="•"/>
            </a:pPr>
            <a:r>
              <a:rPr lang="en-US" sz="2400" dirty="0">
                <a:solidFill>
                  <a:schemeClr val="tx1"/>
                </a:solidFill>
              </a:rPr>
              <a:t>Purpose is intentional</a:t>
            </a:r>
          </a:p>
          <a:p>
            <a:pPr marL="347663" indent="-214313">
              <a:buFont typeface="Arial" panose="020B0604020202020204" pitchFamily="34" charset="0"/>
              <a:buChar char="•"/>
            </a:pPr>
            <a:r>
              <a:rPr lang="en-US" sz="2400" dirty="0">
                <a:solidFill>
                  <a:schemeClr val="tx1"/>
                </a:solidFill>
              </a:rPr>
              <a:t>Usually an internal purpose and intent to use findings </a:t>
            </a:r>
          </a:p>
          <a:p>
            <a:pPr marL="347663" indent="-214313">
              <a:buFont typeface="Arial" panose="020B0604020202020204" pitchFamily="34" charset="0"/>
              <a:buChar char="•"/>
            </a:pPr>
            <a:r>
              <a:rPr lang="en-US" sz="2400" dirty="0">
                <a:solidFill>
                  <a:schemeClr val="tx1"/>
                </a:solidFill>
              </a:rPr>
              <a:t>Aligning work to mission, goals and strategic plan </a:t>
            </a:r>
          </a:p>
        </p:txBody>
      </p:sp>
      <p:sp>
        <p:nvSpPr>
          <p:cNvPr id="4" name="TextBox 3">
            <a:extLst>
              <a:ext uri="{FF2B5EF4-FFF2-40B4-BE49-F238E27FC236}">
                <a16:creationId xmlns:a16="http://schemas.microsoft.com/office/drawing/2014/main" id="{3CC98D64-DE27-8BE2-43FF-22028B4DA216}"/>
              </a:ext>
            </a:extLst>
          </p:cNvPr>
          <p:cNvSpPr txBox="1"/>
          <p:nvPr/>
        </p:nvSpPr>
        <p:spPr>
          <a:xfrm>
            <a:off x="109953" y="4835723"/>
            <a:ext cx="8924093" cy="307777"/>
          </a:xfrm>
          <a:prstGeom prst="rect">
            <a:avLst/>
          </a:prstGeom>
          <a:noFill/>
        </p:spPr>
        <p:txBody>
          <a:bodyPr wrap="square" rtlCol="0">
            <a:spAutoFit/>
          </a:bodyPr>
          <a:lstStyle/>
          <a:p>
            <a:r>
              <a:rPr lang="en-US" sz="1400" dirty="0"/>
              <a:t>Wilburn, Vanderpool &amp; Knight </a:t>
            </a:r>
            <a:r>
              <a:rPr lang="en-US" sz="1400" i="1" dirty="0" err="1"/>
              <a:t>Prev</a:t>
            </a:r>
            <a:r>
              <a:rPr lang="en-US" sz="1400" i="1" dirty="0"/>
              <a:t> Chronic Dis</a:t>
            </a:r>
            <a:r>
              <a:rPr lang="en-US" sz="1400" dirty="0"/>
              <a:t>. 2016 PubMed PMID: 27536901; PubMed Central PMCID: PMC4993117</a:t>
            </a:r>
          </a:p>
        </p:txBody>
      </p:sp>
    </p:spTree>
    <p:extLst>
      <p:ext uri="{BB962C8B-B14F-4D97-AF65-F5344CB8AC3E}">
        <p14:creationId xmlns:p14="http://schemas.microsoft.com/office/powerpoint/2010/main" val="1160969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1ED0E-55ED-9467-A9A1-0E522DA35773}"/>
              </a:ext>
            </a:extLst>
          </p:cNvPr>
          <p:cNvSpPr>
            <a:spLocks noGrp="1"/>
          </p:cNvSpPr>
          <p:nvPr>
            <p:ph type="title"/>
          </p:nvPr>
        </p:nvSpPr>
        <p:spPr>
          <a:xfrm>
            <a:off x="143555" y="0"/>
            <a:ext cx="6252670" cy="763525"/>
          </a:xfrm>
        </p:spPr>
        <p:txBody>
          <a:bodyPr>
            <a:normAutofit fontScale="90000"/>
          </a:bodyPr>
          <a:lstStyle/>
          <a:p>
            <a:r>
              <a:rPr lang="en-US" dirty="0"/>
              <a:t>Future Work &amp; Research Questions</a:t>
            </a:r>
          </a:p>
        </p:txBody>
      </p:sp>
      <p:sp>
        <p:nvSpPr>
          <p:cNvPr id="3" name="Content Placeholder 2">
            <a:extLst>
              <a:ext uri="{FF2B5EF4-FFF2-40B4-BE49-F238E27FC236}">
                <a16:creationId xmlns:a16="http://schemas.microsoft.com/office/drawing/2014/main" id="{A260E65A-48D8-FAD5-BE46-3C5FCB2C7896}"/>
              </a:ext>
            </a:extLst>
          </p:cNvPr>
          <p:cNvSpPr>
            <a:spLocks noGrp="1"/>
          </p:cNvSpPr>
          <p:nvPr>
            <p:ph idx="1"/>
          </p:nvPr>
        </p:nvSpPr>
        <p:spPr>
          <a:xfrm>
            <a:off x="448965" y="891995"/>
            <a:ext cx="8246070" cy="3664920"/>
          </a:xfrm>
        </p:spPr>
        <p:txBody>
          <a:bodyPr>
            <a:normAutofit lnSpcReduction="10000"/>
          </a:bodyPr>
          <a:lstStyle/>
          <a:p>
            <a:pPr marL="236538" marR="0" lvl="0" indent="-228600" algn="l">
              <a:lnSpc>
                <a:spcPct val="107000"/>
              </a:lnSpc>
              <a:spcBef>
                <a:spcPts val="0"/>
              </a:spcBef>
              <a:spcAft>
                <a:spcPts val="0"/>
              </a:spcAft>
              <a:buSzPct val="90000"/>
            </a:pPr>
            <a:r>
              <a:rPr lang="en-US" sz="2400" dirty="0">
                <a:solidFill>
                  <a:schemeClr val="tx1"/>
                </a:solidFill>
              </a:rPr>
              <a:t>What are the opportunities and barriers associated with open pedagogical practice?</a:t>
            </a:r>
          </a:p>
          <a:p>
            <a:pPr marL="236538" marR="0" lvl="0" indent="-228600" algn="l">
              <a:lnSpc>
                <a:spcPct val="107000"/>
              </a:lnSpc>
              <a:spcBef>
                <a:spcPts val="0"/>
              </a:spcBef>
              <a:spcAft>
                <a:spcPts val="0"/>
              </a:spcAft>
              <a:buSzPct val="90000"/>
            </a:pPr>
            <a:r>
              <a:rPr lang="en-US" sz="2400" dirty="0">
                <a:solidFill>
                  <a:schemeClr val="tx1"/>
                </a:solidFill>
              </a:rPr>
              <a:t>What are the current attitudes of librarians, faculty, and students about using OERs and open practice in teaching and learning? </a:t>
            </a:r>
          </a:p>
          <a:p>
            <a:pPr marL="236538" marR="0" lvl="0" indent="-228600" algn="l">
              <a:lnSpc>
                <a:spcPct val="107000"/>
              </a:lnSpc>
              <a:spcBef>
                <a:spcPts val="0"/>
              </a:spcBef>
              <a:spcAft>
                <a:spcPts val="0"/>
              </a:spcAft>
              <a:buSzPct val="90000"/>
            </a:pPr>
            <a:r>
              <a:rPr lang="en-US" sz="2400" dirty="0">
                <a:solidFill>
                  <a:schemeClr val="tx1"/>
                </a:solidFill>
              </a:rPr>
              <a:t>What might be the best way to help faculty integrate OERs into course work and increase student-centered learning through open education practice initiatives? </a:t>
            </a:r>
          </a:p>
          <a:p>
            <a:pPr marL="236538" marR="0" lvl="0" indent="-228600" algn="l">
              <a:lnSpc>
                <a:spcPct val="107000"/>
              </a:lnSpc>
              <a:spcBef>
                <a:spcPts val="0"/>
              </a:spcBef>
              <a:spcAft>
                <a:spcPts val="0"/>
              </a:spcAft>
              <a:buSzPct val="90000"/>
            </a:pPr>
            <a:r>
              <a:rPr lang="en-US" sz="2400" dirty="0">
                <a:solidFill>
                  <a:schemeClr val="tx1"/>
                </a:solidFill>
              </a:rPr>
              <a:t>How is the library leadership role in open education impacting student success?</a:t>
            </a:r>
          </a:p>
          <a:p>
            <a:pPr>
              <a:buSzPct val="90000"/>
            </a:pPr>
            <a:endParaRPr lang="en-US" dirty="0"/>
          </a:p>
        </p:txBody>
      </p:sp>
    </p:spTree>
    <p:extLst>
      <p:ext uri="{BB962C8B-B14F-4D97-AF65-F5344CB8AC3E}">
        <p14:creationId xmlns:p14="http://schemas.microsoft.com/office/powerpoint/2010/main" val="2786268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BD371-A17B-2C4F-52B8-F09248CB35E8}"/>
              </a:ext>
            </a:extLst>
          </p:cNvPr>
          <p:cNvSpPr>
            <a:spLocks noGrp="1"/>
          </p:cNvSpPr>
          <p:nvPr>
            <p:ph type="title"/>
          </p:nvPr>
        </p:nvSpPr>
        <p:spPr>
          <a:xfrm>
            <a:off x="143555" y="15581"/>
            <a:ext cx="6252670" cy="763525"/>
          </a:xfrm>
        </p:spPr>
        <p:txBody>
          <a:bodyPr/>
          <a:lstStyle/>
          <a:p>
            <a:r>
              <a:rPr lang="en-US" dirty="0"/>
              <a:t>Methodology</a:t>
            </a:r>
          </a:p>
        </p:txBody>
      </p:sp>
      <p:sp>
        <p:nvSpPr>
          <p:cNvPr id="3" name="Content Placeholder 2">
            <a:extLst>
              <a:ext uri="{FF2B5EF4-FFF2-40B4-BE49-F238E27FC236}">
                <a16:creationId xmlns:a16="http://schemas.microsoft.com/office/drawing/2014/main" id="{B0B4A67C-DA2A-8CBC-17BE-83CC3D4A86F0}"/>
              </a:ext>
            </a:extLst>
          </p:cNvPr>
          <p:cNvSpPr>
            <a:spLocks noGrp="1"/>
          </p:cNvSpPr>
          <p:nvPr>
            <p:ph idx="1"/>
          </p:nvPr>
        </p:nvSpPr>
        <p:spPr>
          <a:xfrm>
            <a:off x="296260" y="739290"/>
            <a:ext cx="8704185" cy="4275740"/>
          </a:xfrm>
        </p:spPr>
        <p:txBody>
          <a:bodyPr>
            <a:noAutofit/>
          </a:bodyPr>
          <a:lstStyle/>
          <a:p>
            <a:pPr marL="234950" indent="-234950">
              <a:spcBef>
                <a:spcPts val="0"/>
              </a:spcBef>
            </a:pPr>
            <a:r>
              <a:rPr lang="en-US" sz="2400" kern="100" dirty="0">
                <a:solidFill>
                  <a:srgbClr val="000000"/>
                </a:solidFill>
                <a:effectLst/>
                <a:ea typeface="Calibri" panose="020F0502020204030204" pitchFamily="34" charset="0"/>
                <a:cs typeface="Times New Roman" panose="02020603050405020304" pitchFamily="18" charset="0"/>
              </a:rPr>
              <a:t>Collected secondary data: (1) transcripts of webinars, events, and interviews; (2) open education scholarly article abstracts; (3) reports and newsletters; (4) open education list-serves, notes, blogs</a:t>
            </a:r>
          </a:p>
          <a:p>
            <a:pPr marL="234950" indent="-234950">
              <a:spcBef>
                <a:spcPts val="0"/>
              </a:spcBef>
            </a:pPr>
            <a:r>
              <a:rPr lang="en-US" sz="2400" kern="100" dirty="0">
                <a:solidFill>
                  <a:srgbClr val="000000"/>
                </a:solidFill>
                <a:effectLst/>
                <a:ea typeface="Calibri" panose="020F0502020204030204" pitchFamily="34" charset="0"/>
                <a:cs typeface="Times New Roman" panose="02020603050405020304" pitchFamily="18" charset="0"/>
              </a:rPr>
              <a:t>Used a qualitative Content Analysis (CA) methodology to identify themes</a:t>
            </a:r>
          </a:p>
          <a:p>
            <a:pPr marL="234950" indent="-234950">
              <a:spcBef>
                <a:spcPts val="0"/>
              </a:spcBef>
            </a:pPr>
            <a:r>
              <a:rPr lang="en-US" sz="2400" kern="100" dirty="0">
                <a:solidFill>
                  <a:srgbClr val="000000"/>
                </a:solidFill>
                <a:effectLst/>
                <a:ea typeface="Calibri" panose="020F0502020204030204" pitchFamily="34" charset="0"/>
                <a:cs typeface="Times New Roman" panose="02020603050405020304" pitchFamily="18" charset="0"/>
              </a:rPr>
              <a:t>Experimented with </a:t>
            </a:r>
            <a:r>
              <a:rPr lang="en-US" sz="2400" kern="100" dirty="0" err="1">
                <a:solidFill>
                  <a:srgbClr val="000000"/>
                </a:solidFill>
                <a:effectLst/>
                <a:ea typeface="Calibri" panose="020F0502020204030204" pitchFamily="34" charset="0"/>
                <a:cs typeface="Times New Roman" panose="02020603050405020304" pitchFamily="18" charset="0"/>
              </a:rPr>
              <a:t>Atlas.ti</a:t>
            </a:r>
            <a:r>
              <a:rPr lang="en-US" sz="2400" kern="100" dirty="0">
                <a:solidFill>
                  <a:srgbClr val="000000"/>
                </a:solidFill>
                <a:effectLst/>
                <a:ea typeface="Calibri" panose="020F0502020204030204" pitchFamily="34" charset="0"/>
                <a:cs typeface="Times New Roman" panose="02020603050405020304" pitchFamily="18" charset="0"/>
              </a:rPr>
              <a:t> software AI for analysis. </a:t>
            </a:r>
          </a:p>
          <a:p>
            <a:pPr marL="635000" lvl="1" indent="-234950">
              <a:spcBef>
                <a:spcPts val="0"/>
              </a:spcBef>
            </a:pPr>
            <a:r>
              <a:rPr lang="en-US" sz="2400" kern="100" dirty="0">
                <a:solidFill>
                  <a:srgbClr val="000000"/>
                </a:solidFill>
                <a:effectLst/>
                <a:ea typeface="Calibri" panose="020F0502020204030204" pitchFamily="34" charset="0"/>
                <a:cs typeface="Times New Roman" panose="02020603050405020304" pitchFamily="18" charset="0"/>
              </a:rPr>
              <a:t>Two methods (traditional researcher driven coding method and </a:t>
            </a:r>
            <a:r>
              <a:rPr lang="en-US" sz="2400" kern="100" dirty="0" err="1">
                <a:solidFill>
                  <a:srgbClr val="000000"/>
                </a:solidFill>
                <a:effectLst/>
                <a:ea typeface="Calibri" panose="020F0502020204030204" pitchFamily="34" charset="0"/>
                <a:cs typeface="Times New Roman" panose="02020603050405020304" pitchFamily="18" charset="0"/>
              </a:rPr>
              <a:t>Atlas.ti</a:t>
            </a:r>
            <a:r>
              <a:rPr lang="en-US" sz="2400" kern="100" dirty="0">
                <a:solidFill>
                  <a:srgbClr val="000000"/>
                </a:solidFill>
                <a:effectLst/>
                <a:ea typeface="Calibri" panose="020F0502020204030204" pitchFamily="34" charset="0"/>
                <a:cs typeface="Times New Roman" panose="02020603050405020304" pitchFamily="18" charset="0"/>
              </a:rPr>
              <a:t> AI-assistant coding method were used to analyze and summarize data. </a:t>
            </a:r>
          </a:p>
          <a:p>
            <a:endParaRPr lang="en-US" sz="2200" dirty="0"/>
          </a:p>
        </p:txBody>
      </p:sp>
      <p:sp>
        <p:nvSpPr>
          <p:cNvPr id="4" name="TextBox 3">
            <a:extLst>
              <a:ext uri="{FF2B5EF4-FFF2-40B4-BE49-F238E27FC236}">
                <a16:creationId xmlns:a16="http://schemas.microsoft.com/office/drawing/2014/main" id="{D626FBAB-4388-B663-64BF-760EE3ED47A6}"/>
              </a:ext>
            </a:extLst>
          </p:cNvPr>
          <p:cNvSpPr txBox="1"/>
          <p:nvPr/>
        </p:nvSpPr>
        <p:spPr>
          <a:xfrm>
            <a:off x="5577941" y="4833440"/>
            <a:ext cx="3575209" cy="307777"/>
          </a:xfrm>
          <a:prstGeom prst="rect">
            <a:avLst/>
          </a:prstGeom>
          <a:noFill/>
        </p:spPr>
        <p:txBody>
          <a:bodyPr wrap="none" rtlCol="0">
            <a:spAutoFit/>
          </a:bodyPr>
          <a:lstStyle/>
          <a:p>
            <a:r>
              <a:rPr lang="en-US" sz="1400" kern="100" dirty="0">
                <a:solidFill>
                  <a:srgbClr val="000000"/>
                </a:solidFill>
                <a:effectLst/>
                <a:ea typeface="Calibri" panose="020F0502020204030204" pitchFamily="34" charset="0"/>
                <a:cs typeface="Times New Roman" panose="02020603050405020304" pitchFamily="18" charset="0"/>
              </a:rPr>
              <a:t>(</a:t>
            </a:r>
            <a:r>
              <a:rPr lang="en-US" sz="1400" kern="100" dirty="0" err="1">
                <a:solidFill>
                  <a:srgbClr val="000000"/>
                </a:solidFill>
                <a:effectLst/>
                <a:ea typeface="Calibri" panose="020F0502020204030204" pitchFamily="34" charset="0"/>
                <a:cs typeface="Times New Roman" panose="02020603050405020304" pitchFamily="18" charset="0"/>
              </a:rPr>
              <a:t>Drisko</a:t>
            </a:r>
            <a:r>
              <a:rPr lang="en-US" sz="1400" kern="100" dirty="0">
                <a:solidFill>
                  <a:srgbClr val="000000"/>
                </a:solidFill>
                <a:effectLst/>
                <a:ea typeface="Calibri" panose="020F0502020204030204" pitchFamily="34" charset="0"/>
                <a:cs typeface="Times New Roman" panose="02020603050405020304" pitchFamily="18" charset="0"/>
              </a:rPr>
              <a:t> &amp; </a:t>
            </a:r>
            <a:r>
              <a:rPr lang="en-US" sz="1400" kern="100" dirty="0" err="1">
                <a:solidFill>
                  <a:srgbClr val="000000"/>
                </a:solidFill>
                <a:effectLst/>
                <a:ea typeface="Calibri" panose="020F0502020204030204" pitchFamily="34" charset="0"/>
                <a:cs typeface="Times New Roman" panose="02020603050405020304" pitchFamily="18" charset="0"/>
              </a:rPr>
              <a:t>Maschi</a:t>
            </a:r>
            <a:r>
              <a:rPr lang="en-US" sz="1400" kern="100" dirty="0">
                <a:solidFill>
                  <a:srgbClr val="000000"/>
                </a:solidFill>
                <a:effectLst/>
                <a:ea typeface="Calibri" panose="020F0502020204030204" pitchFamily="34" charset="0"/>
                <a:cs typeface="Times New Roman" panose="02020603050405020304" pitchFamily="18" charset="0"/>
              </a:rPr>
              <a:t>, 2016; White &amp; Marsh, 2006)</a:t>
            </a:r>
            <a:endParaRPr lang="en-US" sz="1400" dirty="0"/>
          </a:p>
        </p:txBody>
      </p:sp>
    </p:spTree>
    <p:extLst>
      <p:ext uri="{BB962C8B-B14F-4D97-AF65-F5344CB8AC3E}">
        <p14:creationId xmlns:p14="http://schemas.microsoft.com/office/powerpoint/2010/main" val="693992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72C8-FB2C-7995-1854-C771ED845803}"/>
              </a:ext>
            </a:extLst>
          </p:cNvPr>
          <p:cNvSpPr>
            <a:spLocks noGrp="1"/>
          </p:cNvSpPr>
          <p:nvPr>
            <p:ph type="title"/>
          </p:nvPr>
        </p:nvSpPr>
        <p:spPr>
          <a:xfrm>
            <a:off x="143555" y="0"/>
            <a:ext cx="6252670" cy="763525"/>
          </a:xfrm>
        </p:spPr>
        <p:txBody>
          <a:bodyPr/>
          <a:lstStyle/>
          <a:p>
            <a:r>
              <a:rPr lang="en-US" dirty="0"/>
              <a:t>Findings – 5 Themes</a:t>
            </a:r>
          </a:p>
        </p:txBody>
      </p:sp>
      <p:sp>
        <p:nvSpPr>
          <p:cNvPr id="3" name="Content Placeholder 2">
            <a:extLst>
              <a:ext uri="{FF2B5EF4-FFF2-40B4-BE49-F238E27FC236}">
                <a16:creationId xmlns:a16="http://schemas.microsoft.com/office/drawing/2014/main" id="{2381E64B-E246-EEF3-4050-185CD7243F09}"/>
              </a:ext>
            </a:extLst>
          </p:cNvPr>
          <p:cNvSpPr>
            <a:spLocks noGrp="1"/>
          </p:cNvSpPr>
          <p:nvPr>
            <p:ph idx="1"/>
          </p:nvPr>
        </p:nvSpPr>
        <p:spPr>
          <a:xfrm>
            <a:off x="448965" y="790302"/>
            <a:ext cx="8551480" cy="4072023"/>
          </a:xfrm>
        </p:spPr>
        <p:txBody>
          <a:bodyPr>
            <a:noAutofit/>
          </a:bodyPr>
          <a:lstStyle/>
          <a:p>
            <a:r>
              <a:rPr lang="en-US" sz="2400" kern="100" dirty="0">
                <a:solidFill>
                  <a:srgbClr val="000000"/>
                </a:solidFill>
                <a:ea typeface="Calibri" panose="020F0502020204030204" pitchFamily="34" charset="0"/>
                <a:cs typeface="Times New Roman" panose="02020603050405020304" pitchFamily="18" charset="0"/>
              </a:rPr>
              <a:t>I</a:t>
            </a:r>
            <a:r>
              <a:rPr lang="en-US" sz="2400" kern="100" dirty="0">
                <a:solidFill>
                  <a:srgbClr val="000000"/>
                </a:solidFill>
                <a:effectLst/>
                <a:ea typeface="Calibri" panose="020F0502020204030204" pitchFamily="34" charset="0"/>
                <a:cs typeface="Times New Roman" panose="02020603050405020304" pitchFamily="18" charset="0"/>
              </a:rPr>
              <a:t>ntegrating OERs and OP on a college campus is a team sport </a:t>
            </a:r>
          </a:p>
          <a:p>
            <a:r>
              <a:rPr lang="en-US" sz="2400" kern="100" dirty="0">
                <a:solidFill>
                  <a:srgbClr val="000000"/>
                </a:solidFill>
                <a:ea typeface="Calibri" panose="020F0502020204030204" pitchFamily="34" charset="0"/>
                <a:cs typeface="Times New Roman" panose="02020603050405020304" pitchFamily="18" charset="0"/>
              </a:rPr>
              <a:t>B</a:t>
            </a:r>
            <a:r>
              <a:rPr lang="en-US" sz="2400" kern="100" dirty="0">
                <a:solidFill>
                  <a:srgbClr val="000000"/>
                </a:solidFill>
                <a:effectLst/>
                <a:ea typeface="Calibri" panose="020F0502020204030204" pitchFamily="34" charset="0"/>
                <a:cs typeface="Times New Roman" panose="02020603050405020304" pitchFamily="18" charset="0"/>
              </a:rPr>
              <a:t>uilding campus-wide awareness, OE capacity, and digital competencies should be customized to the university culture and context </a:t>
            </a:r>
          </a:p>
          <a:p>
            <a:r>
              <a:rPr lang="en-US" sz="2400" kern="100" dirty="0">
                <a:solidFill>
                  <a:srgbClr val="000000"/>
                </a:solidFill>
                <a:ea typeface="Calibri" panose="020F0502020204030204" pitchFamily="34" charset="0"/>
                <a:cs typeface="Times New Roman" panose="02020603050405020304" pitchFamily="18" charset="0"/>
              </a:rPr>
              <a:t>D</a:t>
            </a:r>
            <a:r>
              <a:rPr lang="en-US" sz="2400" kern="100" dirty="0">
                <a:solidFill>
                  <a:srgbClr val="000000"/>
                </a:solidFill>
                <a:effectLst/>
                <a:ea typeface="Calibri" panose="020F0502020204030204" pitchFamily="34" charset="0"/>
                <a:cs typeface="Times New Roman" panose="02020603050405020304" pitchFamily="18" charset="0"/>
              </a:rPr>
              <a:t>esigning a community of OP is needed to bridge support for different stakeholders </a:t>
            </a:r>
          </a:p>
          <a:p>
            <a:r>
              <a:rPr lang="en-US" sz="2400" kern="100" dirty="0">
                <a:solidFill>
                  <a:srgbClr val="000000"/>
                </a:solidFill>
                <a:ea typeface="Calibri" panose="020F0502020204030204" pitchFamily="34" charset="0"/>
                <a:cs typeface="Times New Roman" panose="02020603050405020304" pitchFamily="18" charset="0"/>
              </a:rPr>
              <a:t>I</a:t>
            </a:r>
            <a:r>
              <a:rPr lang="en-US" sz="2400" kern="100" dirty="0">
                <a:solidFill>
                  <a:srgbClr val="000000"/>
                </a:solidFill>
                <a:effectLst/>
                <a:ea typeface="Calibri" panose="020F0502020204030204" pitchFamily="34" charset="0"/>
                <a:cs typeface="Times New Roman" panose="02020603050405020304" pitchFamily="18" charset="0"/>
              </a:rPr>
              <a:t>mpacting student success happens by empowering students through equitable and inclusive OP </a:t>
            </a:r>
          </a:p>
          <a:p>
            <a:r>
              <a:rPr lang="en-US" sz="2400" kern="100" dirty="0">
                <a:solidFill>
                  <a:srgbClr val="000000"/>
                </a:solidFill>
                <a:effectLst/>
                <a:ea typeface="Calibri" panose="020F0502020204030204" pitchFamily="34" charset="0"/>
                <a:cs typeface="Times New Roman" panose="02020603050405020304" pitchFamily="18" charset="0"/>
              </a:rPr>
              <a:t>Sustainability requires extending beyond the OERs to align OE work to the library and university strategic planning priorities. </a:t>
            </a:r>
          </a:p>
          <a:p>
            <a:endParaRPr lang="en-US" sz="2400" dirty="0"/>
          </a:p>
        </p:txBody>
      </p:sp>
    </p:spTree>
    <p:extLst>
      <p:ext uri="{BB962C8B-B14F-4D97-AF65-F5344CB8AC3E}">
        <p14:creationId xmlns:p14="http://schemas.microsoft.com/office/powerpoint/2010/main" val="264990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C8F0-4BDE-6835-357C-512783005226}"/>
              </a:ext>
            </a:extLst>
          </p:cNvPr>
          <p:cNvSpPr>
            <a:spLocks noGrp="1"/>
          </p:cNvSpPr>
          <p:nvPr>
            <p:ph type="title"/>
          </p:nvPr>
        </p:nvSpPr>
        <p:spPr>
          <a:xfrm>
            <a:off x="143555" y="128470"/>
            <a:ext cx="6252670" cy="763525"/>
          </a:xfrm>
        </p:spPr>
        <p:txBody>
          <a:bodyPr/>
          <a:lstStyle/>
          <a:p>
            <a:r>
              <a:rPr lang="en-US" dirty="0"/>
              <a:t>Continued Planning</a:t>
            </a:r>
          </a:p>
        </p:txBody>
      </p:sp>
      <p:sp>
        <p:nvSpPr>
          <p:cNvPr id="3" name="Content Placeholder 2">
            <a:extLst>
              <a:ext uri="{FF2B5EF4-FFF2-40B4-BE49-F238E27FC236}">
                <a16:creationId xmlns:a16="http://schemas.microsoft.com/office/drawing/2014/main" id="{A92D090C-8934-8070-1094-9826DD078065}"/>
              </a:ext>
            </a:extLst>
          </p:cNvPr>
          <p:cNvSpPr>
            <a:spLocks noGrp="1"/>
          </p:cNvSpPr>
          <p:nvPr>
            <p:ph idx="1"/>
          </p:nvPr>
        </p:nvSpPr>
        <p:spPr>
          <a:xfrm>
            <a:off x="601670" y="1044700"/>
            <a:ext cx="7779720" cy="3562895"/>
          </a:xfrm>
        </p:spPr>
        <p:txBody>
          <a:bodyPr>
            <a:normAutofit/>
          </a:bodyPr>
          <a:lstStyle/>
          <a:p>
            <a:r>
              <a:rPr lang="en-US" dirty="0"/>
              <a:t>Create a Playbook – a framework for implementing an OER Open Pedagogy initiative</a:t>
            </a:r>
          </a:p>
          <a:p>
            <a:pPr lvl="1"/>
            <a:r>
              <a:rPr lang="en-US" dirty="0"/>
              <a:t>Conduct a needs assessment</a:t>
            </a:r>
          </a:p>
          <a:p>
            <a:pPr lvl="1"/>
            <a:r>
              <a:rPr lang="en-US" dirty="0"/>
              <a:t>Identify OER advocates to form an advisory group across the institution</a:t>
            </a:r>
          </a:p>
          <a:p>
            <a:pPr lvl="1"/>
            <a:r>
              <a:rPr lang="en-US" dirty="0"/>
              <a:t>Focus on customizing planning for the different stakeholders </a:t>
            </a:r>
          </a:p>
          <a:p>
            <a:pPr lvl="1"/>
            <a:endParaRPr lang="en-US" dirty="0"/>
          </a:p>
        </p:txBody>
      </p:sp>
    </p:spTree>
    <p:extLst>
      <p:ext uri="{BB962C8B-B14F-4D97-AF65-F5344CB8AC3E}">
        <p14:creationId xmlns:p14="http://schemas.microsoft.com/office/powerpoint/2010/main" val="955164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027A4-A9BA-ACB6-7E47-7CADBBACA30A}"/>
              </a:ext>
            </a:extLst>
          </p:cNvPr>
          <p:cNvSpPr>
            <a:spLocks noGrp="1"/>
          </p:cNvSpPr>
          <p:nvPr>
            <p:ph type="title"/>
          </p:nvPr>
        </p:nvSpPr>
        <p:spPr>
          <a:xfrm>
            <a:off x="143555" y="128470"/>
            <a:ext cx="8856890" cy="763525"/>
          </a:xfrm>
        </p:spPr>
        <p:txBody>
          <a:bodyPr>
            <a:normAutofit fontScale="90000"/>
          </a:bodyPr>
          <a:lstStyle/>
          <a:p>
            <a:r>
              <a:rPr lang="en-US" dirty="0"/>
              <a:t>Additional Resources Based on the LOEX </a:t>
            </a:r>
            <a:br>
              <a:rPr lang="en-US" dirty="0"/>
            </a:br>
            <a:r>
              <a:rPr lang="en-US" dirty="0"/>
              <a:t>Post-Presentation Discussion</a:t>
            </a:r>
          </a:p>
        </p:txBody>
      </p:sp>
      <p:sp>
        <p:nvSpPr>
          <p:cNvPr id="3" name="Content Placeholder 2">
            <a:extLst>
              <a:ext uri="{FF2B5EF4-FFF2-40B4-BE49-F238E27FC236}">
                <a16:creationId xmlns:a16="http://schemas.microsoft.com/office/drawing/2014/main" id="{C2C73483-CBE3-C08C-614C-A30425B4C46D}"/>
              </a:ext>
            </a:extLst>
          </p:cNvPr>
          <p:cNvSpPr>
            <a:spLocks noGrp="1"/>
          </p:cNvSpPr>
          <p:nvPr>
            <p:ph idx="1"/>
          </p:nvPr>
        </p:nvSpPr>
        <p:spPr>
          <a:xfrm>
            <a:off x="448964" y="1044700"/>
            <a:ext cx="8398775" cy="3562895"/>
          </a:xfrm>
        </p:spPr>
        <p:txBody>
          <a:bodyPr>
            <a:normAutofit/>
          </a:bodyPr>
          <a:lstStyle/>
          <a:p>
            <a:r>
              <a:rPr lang="en-US" sz="2000" dirty="0"/>
              <a:t>Where do you get started with OERs?</a:t>
            </a:r>
          </a:p>
          <a:p>
            <a:pPr lvl="1"/>
            <a:r>
              <a:rPr lang="en-US" sz="2000" dirty="0"/>
              <a:t>The OER Starter Kit </a:t>
            </a:r>
            <a:r>
              <a:rPr lang="en-US" sz="2000" dirty="0">
                <a:hlinkClick r:id="rId2"/>
              </a:rPr>
              <a:t>Pressbook</a:t>
            </a:r>
            <a:endParaRPr lang="en-US" sz="2000" dirty="0"/>
          </a:p>
          <a:p>
            <a:pPr lvl="1"/>
            <a:r>
              <a:rPr lang="en-US" sz="2000" dirty="0"/>
              <a:t> </a:t>
            </a:r>
            <a:r>
              <a:rPr lang="en-US" sz="2000" dirty="0">
                <a:hlinkClick r:id="rId3"/>
              </a:rPr>
              <a:t>Open online modules</a:t>
            </a:r>
            <a:r>
              <a:rPr lang="en-US" sz="2000" dirty="0"/>
              <a:t>  (U of Utah work in progress)</a:t>
            </a:r>
          </a:p>
          <a:p>
            <a:pPr lvl="1"/>
            <a:r>
              <a:rPr lang="en-US" sz="2000" dirty="0">
                <a:hlinkClick r:id="rId4"/>
              </a:rPr>
              <a:t>Texas state resource</a:t>
            </a:r>
            <a:endParaRPr lang="en-US" sz="2000" dirty="0"/>
          </a:p>
          <a:p>
            <a:r>
              <a:rPr lang="en-US" sz="2000" dirty="0"/>
              <a:t>Humanities books recommendations</a:t>
            </a:r>
          </a:p>
          <a:p>
            <a:pPr lvl="1"/>
            <a:r>
              <a:rPr lang="en-US" sz="2000" dirty="0"/>
              <a:t>OER Commons </a:t>
            </a:r>
            <a:r>
              <a:rPr lang="en-US" sz="2000" dirty="0">
                <a:hlinkClick r:id="rId5"/>
              </a:rPr>
              <a:t>Arts &amp; Humanities Textbooks</a:t>
            </a:r>
            <a:endParaRPr lang="en-US" sz="2000" dirty="0"/>
          </a:p>
          <a:p>
            <a:pPr lvl="1"/>
            <a:r>
              <a:rPr lang="en-US" sz="2000" dirty="0">
                <a:hlinkClick r:id="rId6"/>
              </a:rPr>
              <a:t>Columbia University Library </a:t>
            </a:r>
            <a:r>
              <a:rPr lang="en-US" sz="2000" dirty="0"/>
              <a:t>List of OER resources</a:t>
            </a:r>
          </a:p>
          <a:p>
            <a:pPr lvl="1"/>
            <a:r>
              <a:rPr lang="en-US" sz="2000" dirty="0"/>
              <a:t>Humanities: </a:t>
            </a:r>
            <a:r>
              <a:rPr lang="en-US" sz="2000" dirty="0">
                <a:hlinkClick r:id="rId7"/>
              </a:rPr>
              <a:t>Open Textbook Library </a:t>
            </a:r>
            <a:r>
              <a:rPr lang="en-US" sz="2000" dirty="0"/>
              <a:t> </a:t>
            </a:r>
            <a:r>
              <a:rPr lang="en-US" sz="2000" dirty="0">
                <a:hlinkClick r:id="rId8"/>
              </a:rPr>
              <a:t>Pressbooks</a:t>
            </a:r>
            <a:r>
              <a:rPr lang="en-US" sz="2000" dirty="0"/>
              <a:t> </a:t>
            </a:r>
            <a:r>
              <a:rPr lang="en-US" sz="2000" dirty="0">
                <a:hlinkClick r:id="rId9"/>
              </a:rPr>
              <a:t>BC Campus</a:t>
            </a:r>
            <a:endParaRPr lang="en-US" sz="2000" dirty="0"/>
          </a:p>
          <a:p>
            <a:r>
              <a:rPr lang="en-US" sz="2000" dirty="0"/>
              <a:t>Scholars ARE Collectors: A Proposal for Re-thinking Research Support </a:t>
            </a:r>
            <a:r>
              <a:rPr lang="en-US" sz="2000" dirty="0">
                <a:hlinkClick r:id="rId10"/>
              </a:rPr>
              <a:t>Article</a:t>
            </a:r>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4108348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A2D8-D6C7-E176-08A3-32BA31D76C67}"/>
              </a:ext>
            </a:extLst>
          </p:cNvPr>
          <p:cNvSpPr>
            <a:spLocks noGrp="1"/>
          </p:cNvSpPr>
          <p:nvPr>
            <p:ph type="title"/>
          </p:nvPr>
        </p:nvSpPr>
        <p:spPr>
          <a:xfrm>
            <a:off x="143555" y="128470"/>
            <a:ext cx="6252670" cy="763525"/>
          </a:xfrm>
        </p:spPr>
        <p:txBody>
          <a:bodyPr/>
          <a:lstStyle/>
          <a:p>
            <a:r>
              <a:rPr lang="en-US" dirty="0"/>
              <a:t>Questions?</a:t>
            </a:r>
          </a:p>
        </p:txBody>
      </p:sp>
      <p:sp>
        <p:nvSpPr>
          <p:cNvPr id="3" name="Content Placeholder 2">
            <a:extLst>
              <a:ext uri="{FF2B5EF4-FFF2-40B4-BE49-F238E27FC236}">
                <a16:creationId xmlns:a16="http://schemas.microsoft.com/office/drawing/2014/main" id="{6E5B3723-3A69-9E57-DCC8-F3EFF4A822B5}"/>
              </a:ext>
            </a:extLst>
          </p:cNvPr>
          <p:cNvSpPr>
            <a:spLocks noGrp="1"/>
          </p:cNvSpPr>
          <p:nvPr>
            <p:ph idx="1"/>
          </p:nvPr>
        </p:nvSpPr>
        <p:spPr>
          <a:xfrm>
            <a:off x="1132020" y="1655520"/>
            <a:ext cx="4275740" cy="1527050"/>
          </a:xfrm>
        </p:spPr>
        <p:txBody>
          <a:bodyPr/>
          <a:lstStyle/>
          <a:p>
            <a:pPr marL="0" indent="0">
              <a:spcBef>
                <a:spcPts val="0"/>
              </a:spcBef>
              <a:buNone/>
            </a:pPr>
            <a:r>
              <a:rPr lang="en-US" sz="2400" dirty="0"/>
              <a:t>Donna Harp Ziegenfuss</a:t>
            </a:r>
          </a:p>
          <a:p>
            <a:pPr marL="0" indent="0">
              <a:spcBef>
                <a:spcPts val="0"/>
              </a:spcBef>
              <a:buNone/>
            </a:pPr>
            <a:r>
              <a:rPr lang="en-US" sz="2400" dirty="0"/>
              <a:t>Librarian, Faculty Services</a:t>
            </a:r>
          </a:p>
          <a:p>
            <a:pPr marL="0" indent="0">
              <a:spcBef>
                <a:spcPts val="0"/>
              </a:spcBef>
              <a:buNone/>
            </a:pPr>
            <a:r>
              <a:rPr lang="en-US" sz="2400" dirty="0">
                <a:hlinkClick r:id="rId2"/>
              </a:rPr>
              <a:t>donna.ziegenfuss@utah.edu</a:t>
            </a:r>
            <a:r>
              <a:rPr lang="en-US" sz="2400" dirty="0"/>
              <a:t> </a:t>
            </a:r>
          </a:p>
          <a:p>
            <a:pPr marL="0" indent="0">
              <a:buNone/>
            </a:pPr>
            <a:endParaRPr lang="en-US" dirty="0"/>
          </a:p>
        </p:txBody>
      </p:sp>
    </p:spTree>
    <p:extLst>
      <p:ext uri="{BB962C8B-B14F-4D97-AF65-F5344CB8AC3E}">
        <p14:creationId xmlns:p14="http://schemas.microsoft.com/office/powerpoint/2010/main" val="2357534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0131-5855-0437-50DC-886B54EF7479}"/>
              </a:ext>
            </a:extLst>
          </p:cNvPr>
          <p:cNvSpPr>
            <a:spLocks noGrp="1"/>
          </p:cNvSpPr>
          <p:nvPr>
            <p:ph type="title"/>
          </p:nvPr>
        </p:nvSpPr>
        <p:spPr>
          <a:xfrm>
            <a:off x="143555" y="-24235"/>
            <a:ext cx="6252670" cy="610820"/>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DCF28139-F596-2807-1751-89FE40B967AE}"/>
              </a:ext>
            </a:extLst>
          </p:cNvPr>
          <p:cNvSpPr>
            <a:spLocks noGrp="1"/>
          </p:cNvSpPr>
          <p:nvPr>
            <p:ph idx="1"/>
          </p:nvPr>
        </p:nvSpPr>
        <p:spPr>
          <a:xfrm>
            <a:off x="296260" y="586585"/>
            <a:ext cx="8704185" cy="3868306"/>
          </a:xfrm>
        </p:spPr>
        <p:txBody>
          <a:bodyPr>
            <a:noAutofit/>
          </a:bodyPr>
          <a:lstStyle/>
          <a:p>
            <a:pPr marL="349250" marR="0" indent="-333375" algn="l">
              <a:lnSpc>
                <a:spcPct val="120000"/>
              </a:lnSpc>
              <a:spcBef>
                <a:spcPts val="0"/>
              </a:spcBef>
              <a:buNone/>
            </a:pP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Bell, S., Dempsey, L., </a:t>
            </a:r>
            <a:r>
              <a:rPr lang="en-US" sz="1400" kern="100" dirty="0" err="1">
                <a:solidFill>
                  <a:srgbClr val="222222"/>
                </a:solidFill>
                <a:effectLst/>
                <a:highlight>
                  <a:srgbClr val="FFFFFF"/>
                </a:highlight>
                <a:ea typeface="Calibri" panose="020F0502020204030204" pitchFamily="34" charset="0"/>
                <a:cs typeface="Times New Roman" panose="02020603050405020304" pitchFamily="18" charset="0"/>
              </a:rPr>
              <a:t>Fister</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B., Allen, N., &amp; Wilson, B. (2015). </a:t>
            </a:r>
            <a:r>
              <a:rPr lang="en-US" sz="1400" i="1" kern="100" dirty="0">
                <a:solidFill>
                  <a:srgbClr val="222222"/>
                </a:solidFill>
                <a:effectLst/>
                <a:highlight>
                  <a:srgbClr val="FFFFFF"/>
                </a:highlight>
                <a:ea typeface="Calibri" panose="020F0502020204030204" pitchFamily="34" charset="0"/>
                <a:cs typeface="Times New Roman" panose="02020603050405020304" pitchFamily="18" charset="0"/>
              </a:rPr>
              <a:t>New roles for the road ahead: Essays commissioned for ACRL’s 75th anniversary</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[Report] Association of College and Research Libraries. </a:t>
            </a:r>
            <a:r>
              <a:rPr lang="en-US" sz="1400" u="sng" kern="100" dirty="0">
                <a:solidFill>
                  <a:srgbClr val="000000"/>
                </a:solidFill>
                <a:effectLst/>
                <a:highlight>
                  <a:srgbClr val="FFFFFF"/>
                </a:highlight>
                <a:ea typeface="Calibri" panose="020F0502020204030204" pitchFamily="34" charset="0"/>
                <a:cs typeface="Times New Roman" panose="02020603050405020304" pitchFamily="18" charset="0"/>
                <a:hlinkClick r:id="rId2"/>
              </a:rPr>
              <a:t>https://alair.ala.org/bitstream/handle/11213/17196/new_roles_75th.pdf?sequence=1</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a:t>
            </a:r>
            <a:endParaRPr lang="en-US" sz="1400" kern="100" dirty="0">
              <a:solidFill>
                <a:srgbClr val="000000"/>
              </a:solidFill>
              <a:effectLst/>
              <a:ea typeface="Calibri" panose="020F0502020204030204" pitchFamily="34" charset="0"/>
              <a:cs typeface="Times New Roman" panose="02020603050405020304" pitchFamily="18" charset="0"/>
            </a:endParaRPr>
          </a:p>
          <a:p>
            <a:pPr marL="349250" marR="0" indent="-333375" algn="l">
              <a:lnSpc>
                <a:spcPct val="120000"/>
              </a:lnSpc>
              <a:spcBef>
                <a:spcPts val="0"/>
              </a:spcBef>
              <a:buNone/>
            </a:pPr>
            <a:r>
              <a:rPr lang="en-US" sz="1400" kern="100" dirty="0" err="1">
                <a:solidFill>
                  <a:srgbClr val="222222"/>
                </a:solidFill>
                <a:effectLst/>
                <a:highlight>
                  <a:srgbClr val="FFFFFF"/>
                </a:highlight>
                <a:ea typeface="Calibri" panose="020F0502020204030204" pitchFamily="34" charset="0"/>
                <a:cs typeface="Times New Roman" panose="02020603050405020304" pitchFamily="18" charset="0"/>
              </a:rPr>
              <a:t>Drisko</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J.W., &amp; </a:t>
            </a:r>
            <a:r>
              <a:rPr lang="en-US" sz="1400" kern="100" dirty="0" err="1">
                <a:solidFill>
                  <a:srgbClr val="222222"/>
                </a:solidFill>
                <a:effectLst/>
                <a:highlight>
                  <a:srgbClr val="FFFFFF"/>
                </a:highlight>
                <a:ea typeface="Calibri" panose="020F0502020204030204" pitchFamily="34" charset="0"/>
                <a:cs typeface="Times New Roman" panose="02020603050405020304" pitchFamily="18" charset="0"/>
              </a:rPr>
              <a:t>Maschi</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T. (2016). </a:t>
            </a:r>
            <a:r>
              <a:rPr lang="en-US" sz="1400" i="1" kern="100" dirty="0">
                <a:solidFill>
                  <a:srgbClr val="222222"/>
                </a:solidFill>
                <a:effectLst/>
                <a:highlight>
                  <a:srgbClr val="FFFFFF"/>
                </a:highlight>
                <a:ea typeface="Calibri" panose="020F0502020204030204" pitchFamily="34" charset="0"/>
                <a:cs typeface="Times New Roman" panose="02020603050405020304" pitchFamily="18" charset="0"/>
              </a:rPr>
              <a:t>Content analysis</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Oxford University Press.</a:t>
            </a:r>
            <a:endParaRPr lang="en-US" sz="1400" kern="100" dirty="0">
              <a:solidFill>
                <a:srgbClr val="000000"/>
              </a:solidFill>
              <a:effectLst/>
              <a:ea typeface="Calibri" panose="020F0502020204030204" pitchFamily="34" charset="0"/>
              <a:cs typeface="Times New Roman" panose="02020603050405020304" pitchFamily="18" charset="0"/>
            </a:endParaRPr>
          </a:p>
          <a:p>
            <a:pPr marL="349250" marR="0" indent="-333375" algn="l">
              <a:lnSpc>
                <a:spcPct val="120000"/>
              </a:lnSpc>
              <a:spcBef>
                <a:spcPts val="0"/>
              </a:spcBef>
              <a:buNone/>
            </a:pP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Hegarty, B. (2015, July-August). Attributes of open pedagogy: A model for using open educational resources. </a:t>
            </a:r>
            <a:r>
              <a:rPr lang="en-US" sz="1400" i="1" kern="100" dirty="0">
                <a:solidFill>
                  <a:srgbClr val="222222"/>
                </a:solidFill>
                <a:effectLst/>
                <a:highlight>
                  <a:srgbClr val="FFFFFF"/>
                </a:highlight>
                <a:ea typeface="Calibri" panose="020F0502020204030204" pitchFamily="34" charset="0"/>
                <a:cs typeface="Times New Roman" panose="02020603050405020304" pitchFamily="18" charset="0"/>
              </a:rPr>
              <a:t>Educational Technology</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3-13. </a:t>
            </a:r>
            <a:r>
              <a:rPr lang="en-US" sz="1400" u="sng" kern="0" spc="-25" dirty="0">
                <a:solidFill>
                  <a:srgbClr val="000000"/>
                </a:solidFill>
                <a:effectLst/>
                <a:ea typeface="Times New Roman" panose="02020603050405020304" pitchFamily="18" charset="0"/>
                <a:cs typeface="Times New Roman" panose="02020603050405020304" pitchFamily="18" charset="0"/>
                <a:hlinkClick r:id="rId3"/>
              </a:rPr>
              <a:t>https://www.jstor.org/stable/44430383</a:t>
            </a:r>
            <a:endParaRPr lang="en-US" sz="1400" kern="100" dirty="0">
              <a:solidFill>
                <a:srgbClr val="000000"/>
              </a:solidFill>
              <a:effectLst/>
              <a:ea typeface="Calibri" panose="020F0502020204030204" pitchFamily="34" charset="0"/>
              <a:cs typeface="Times New Roman" panose="02020603050405020304" pitchFamily="18" charset="0"/>
            </a:endParaRPr>
          </a:p>
          <a:p>
            <a:pPr marL="349250" marR="0" indent="-333375" algn="l">
              <a:lnSpc>
                <a:spcPct val="120000"/>
              </a:lnSpc>
              <a:spcBef>
                <a:spcPts val="0"/>
              </a:spcBef>
              <a:buNone/>
            </a:pPr>
            <a:r>
              <a:rPr lang="en-US" sz="1400" kern="100" dirty="0" err="1">
                <a:solidFill>
                  <a:srgbClr val="222222"/>
                </a:solidFill>
                <a:effectLst/>
                <a:highlight>
                  <a:srgbClr val="FFFFFF"/>
                </a:highlight>
                <a:ea typeface="Calibri" panose="020F0502020204030204" pitchFamily="34" charset="0"/>
                <a:cs typeface="Times New Roman" panose="02020603050405020304" pitchFamily="18" charset="0"/>
              </a:rPr>
              <a:t>Jhangiani</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R. S. (2018). 7 things you should know about open education: Practices. Educause Learning Initiative. </a:t>
            </a:r>
            <a:r>
              <a:rPr lang="en-US" sz="1400" u="sng" kern="100" dirty="0">
                <a:solidFill>
                  <a:srgbClr val="000000"/>
                </a:solidFill>
                <a:effectLst/>
                <a:highlight>
                  <a:srgbClr val="FFFFFF"/>
                </a:highlight>
                <a:ea typeface="Calibri" panose="020F0502020204030204" pitchFamily="34" charset="0"/>
                <a:cs typeface="Times New Roman" panose="02020603050405020304" pitchFamily="18" charset="0"/>
                <a:hlinkClick r:id="rId4"/>
              </a:rPr>
              <a:t>https://kpu.arcabc.ca/islandora/object/kora%3A521/datastream/PDF/view</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a:t>
            </a:r>
            <a:endParaRPr lang="en-US" sz="1400" kern="100" dirty="0">
              <a:solidFill>
                <a:srgbClr val="000000"/>
              </a:solidFill>
              <a:effectLst/>
              <a:ea typeface="Calibri" panose="020F0502020204030204" pitchFamily="34" charset="0"/>
              <a:cs typeface="Times New Roman" panose="02020603050405020304" pitchFamily="18" charset="0"/>
            </a:endParaRPr>
          </a:p>
          <a:p>
            <a:pPr marL="349250" marR="0" indent="-333375" algn="l">
              <a:lnSpc>
                <a:spcPct val="120000"/>
              </a:lnSpc>
              <a:spcBef>
                <a:spcPts val="0"/>
              </a:spcBef>
              <a:buNone/>
            </a:pP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Pressbooks (</a:t>
            </a:r>
            <a:r>
              <a:rPr lang="en-US" sz="1400" kern="100" dirty="0">
                <a:solidFill>
                  <a:srgbClr val="000000"/>
                </a:solidFill>
                <a:cs typeface="Times New Roman" panose="02020603050405020304" pitchFamily="18" charset="0"/>
              </a:rPr>
              <a:t>2024</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a:t>
            </a:r>
            <a:r>
              <a:rPr lang="en-US" sz="1400" i="1" kern="100" dirty="0">
                <a:solidFill>
                  <a:srgbClr val="222222"/>
                </a:solidFill>
                <a:effectLst/>
                <a:highlight>
                  <a:srgbClr val="FFFFFF"/>
                </a:highlight>
                <a:ea typeface="Calibri" panose="020F0502020204030204" pitchFamily="34" charset="0"/>
                <a:cs typeface="Times New Roman" panose="02020603050405020304" pitchFamily="18" charset="0"/>
              </a:rPr>
              <a:t>Mapping your OER journey: Charting progress, navigating challenges, and building impact</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a:t>
            </a:r>
            <a:r>
              <a:rPr lang="en-US" sz="1400" kern="100" dirty="0" err="1">
                <a:solidFill>
                  <a:srgbClr val="222222"/>
                </a:solidFill>
                <a:effectLst/>
                <a:highlight>
                  <a:srgbClr val="FFFFFF"/>
                </a:highlight>
                <a:ea typeface="Calibri" panose="020F0502020204030204" pitchFamily="34" charset="0"/>
                <a:cs typeface="Times New Roman" panose="02020603050405020304" pitchFamily="18" charset="0"/>
              </a:rPr>
              <a:t>Youtube</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video]. </a:t>
            </a:r>
            <a:r>
              <a:rPr lang="en-US" sz="1400" u="sng" kern="100" dirty="0">
                <a:solidFill>
                  <a:srgbClr val="000000"/>
                </a:solidFill>
                <a:effectLst/>
                <a:highlight>
                  <a:srgbClr val="FFFFFF"/>
                </a:highlight>
                <a:ea typeface="Calibri" panose="020F0502020204030204" pitchFamily="34" charset="0"/>
                <a:cs typeface="Times New Roman" panose="02020603050405020304" pitchFamily="18" charset="0"/>
                <a:hlinkClick r:id="rId5"/>
              </a:rPr>
              <a:t>https://www.youtube.com/watch?v=SWRG8IcVQa0</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a:t>
            </a:r>
            <a:endParaRPr lang="en-US" sz="1400" kern="100" dirty="0">
              <a:solidFill>
                <a:srgbClr val="000000"/>
              </a:solidFill>
              <a:effectLst/>
              <a:ea typeface="Calibri" panose="020F0502020204030204" pitchFamily="34" charset="0"/>
              <a:cs typeface="Times New Roman" panose="02020603050405020304" pitchFamily="18" charset="0"/>
            </a:endParaRPr>
          </a:p>
          <a:p>
            <a:pPr marL="349250" marR="0" indent="-333375" algn="l">
              <a:lnSpc>
                <a:spcPct val="120000"/>
              </a:lnSpc>
              <a:spcBef>
                <a:spcPts val="0"/>
              </a:spcBef>
              <a:buNone/>
            </a:pPr>
            <a:r>
              <a:rPr lang="en-US" sz="1400" kern="0" dirty="0">
                <a:solidFill>
                  <a:srgbClr val="000000"/>
                </a:solidFill>
                <a:effectLst/>
                <a:ea typeface="Times New Roman" panose="02020603050405020304" pitchFamily="18" charset="0"/>
                <a:cs typeface="Times New Roman" panose="02020603050405020304" pitchFamily="18" charset="0"/>
              </a:rPr>
              <a:t>Watson, C.E. &amp; Rush-Marlowe, R. (2023). </a:t>
            </a:r>
            <a:r>
              <a:rPr lang="en-US" sz="1400" i="1" kern="0" dirty="0">
                <a:solidFill>
                  <a:srgbClr val="000000"/>
                </a:solidFill>
                <a:effectLst/>
                <a:ea typeface="Times New Roman" panose="02020603050405020304" pitchFamily="18" charset="0"/>
                <a:cs typeface="Times New Roman" panose="02020603050405020304" pitchFamily="18" charset="0"/>
              </a:rPr>
              <a:t>Making the case for open educational resources. An AACU Report</a:t>
            </a:r>
            <a:r>
              <a:rPr lang="en-US" sz="1400" kern="0" dirty="0">
                <a:solidFill>
                  <a:srgbClr val="000000"/>
                </a:solidFill>
                <a:effectLst/>
                <a:ea typeface="Times New Roman" panose="02020603050405020304" pitchFamily="18" charset="0"/>
                <a:cs typeface="Times New Roman" panose="02020603050405020304" pitchFamily="18" charset="0"/>
              </a:rPr>
              <a:t>. AACU. </a:t>
            </a:r>
            <a:r>
              <a:rPr lang="en-US" sz="1400" u="sng" kern="0" dirty="0">
                <a:solidFill>
                  <a:srgbClr val="0000FF"/>
                </a:solidFill>
                <a:effectLst/>
                <a:ea typeface="Times New Roman" panose="02020603050405020304" pitchFamily="18" charset="0"/>
                <a:cs typeface="Times New Roman" panose="02020603050405020304" pitchFamily="18" charset="0"/>
                <a:hlinkClick r:id="rId6" tooltip="https://www.aacu.org/publication/making-the-case-for-open-educational-resources"/>
              </a:rPr>
              <a:t>https://www.aacu.org/publication/making-the-case-for-open-educational-resources</a:t>
            </a:r>
            <a:endParaRPr lang="en-US" sz="1400" kern="100" dirty="0">
              <a:solidFill>
                <a:srgbClr val="000000"/>
              </a:solidFill>
              <a:effectLst/>
              <a:ea typeface="Calibri" panose="020F0502020204030204" pitchFamily="34" charset="0"/>
              <a:cs typeface="Times New Roman" panose="02020603050405020304" pitchFamily="18" charset="0"/>
            </a:endParaRPr>
          </a:p>
          <a:p>
            <a:pPr marL="349250" marR="0" indent="-333375" algn="l">
              <a:lnSpc>
                <a:spcPct val="120000"/>
              </a:lnSpc>
              <a:spcBef>
                <a:spcPts val="0"/>
              </a:spcBef>
              <a:buNone/>
            </a:pP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White, M. D., &amp; Marsh, E. E. (2006). Content analysis: A flexible methodology. </a:t>
            </a:r>
            <a:r>
              <a:rPr lang="en-US" sz="1400" i="1" kern="100" dirty="0">
                <a:solidFill>
                  <a:srgbClr val="222222"/>
                </a:solidFill>
                <a:effectLst/>
                <a:highlight>
                  <a:srgbClr val="FFFFFF"/>
                </a:highlight>
                <a:ea typeface="Calibri" panose="020F0502020204030204" pitchFamily="34" charset="0"/>
                <a:cs typeface="Times New Roman" panose="02020603050405020304" pitchFamily="18" charset="0"/>
              </a:rPr>
              <a:t>Library Trends</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a:t>
            </a:r>
            <a:r>
              <a:rPr lang="en-US" sz="1400" i="1" kern="100" dirty="0">
                <a:solidFill>
                  <a:srgbClr val="222222"/>
                </a:solidFill>
                <a:effectLst/>
                <a:highlight>
                  <a:srgbClr val="FFFFFF"/>
                </a:highlight>
                <a:ea typeface="Calibri" panose="020F0502020204030204" pitchFamily="34" charset="0"/>
                <a:cs typeface="Times New Roman" panose="02020603050405020304" pitchFamily="18" charset="0"/>
              </a:rPr>
              <a:t>55</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(1), </a:t>
            </a:r>
            <a:r>
              <a:rPr lang="en-US" sz="1400" kern="100" dirty="0">
                <a:solidFill>
                  <a:srgbClr val="000000"/>
                </a:solidFill>
                <a:cs typeface="Times New Roman" panose="02020603050405020304" pitchFamily="18" charset="0"/>
              </a:rPr>
              <a:t>22-45</a:t>
            </a:r>
            <a:r>
              <a:rPr lang="en-US" sz="1400" kern="100" dirty="0">
                <a:solidFill>
                  <a:srgbClr val="222222"/>
                </a:solidFill>
                <a:effectLst/>
                <a:highlight>
                  <a:srgbClr val="FFFFFF"/>
                </a:highlight>
                <a:ea typeface="Calibri" panose="020F0502020204030204" pitchFamily="34" charset="0"/>
                <a:cs typeface="Times New Roman" panose="02020603050405020304" pitchFamily="18" charset="0"/>
              </a:rPr>
              <a:t> </a:t>
            </a:r>
            <a:r>
              <a:rPr lang="en-US" sz="1400" u="sng" kern="100" dirty="0">
                <a:solidFill>
                  <a:srgbClr val="000000"/>
                </a:solidFill>
                <a:effectLst/>
                <a:highlight>
                  <a:srgbClr val="FFFFFF"/>
                </a:highlight>
                <a:ea typeface="Calibri" panose="020F0502020204030204" pitchFamily="34" charset="0"/>
                <a:cs typeface="Times New Roman" panose="02020603050405020304" pitchFamily="18" charset="0"/>
                <a:hlinkClick r:id="rId7"/>
              </a:rPr>
              <a:t>https://doi.org/</a:t>
            </a:r>
            <a:r>
              <a:rPr lang="en-US" sz="1400" u="sng" kern="100" dirty="0">
                <a:solidFill>
                  <a:srgbClr val="000000"/>
                </a:solidFill>
                <a:effectLst/>
                <a:ea typeface="Calibri" panose="020F0502020204030204" pitchFamily="34" charset="0"/>
                <a:cs typeface="Times New Roman" panose="02020603050405020304" pitchFamily="18" charset="0"/>
                <a:hlinkClick r:id="rId7"/>
              </a:rPr>
              <a:t>10.1353/lib.2006.0053</a:t>
            </a:r>
            <a:endParaRPr lang="en-US" sz="1400" kern="100" dirty="0">
              <a:solidFill>
                <a:srgbClr val="000000"/>
              </a:solidFill>
              <a:effectLst/>
              <a:ea typeface="Calibri" panose="020F0502020204030204" pitchFamily="34" charset="0"/>
              <a:cs typeface="Times New Roman" panose="02020603050405020304" pitchFamily="18" charset="0"/>
            </a:endParaRPr>
          </a:p>
          <a:p>
            <a:pPr marL="349250" marR="0" indent="-333375" algn="l">
              <a:lnSpc>
                <a:spcPct val="120000"/>
              </a:lnSpc>
              <a:spcBef>
                <a:spcPts val="0"/>
              </a:spcBef>
              <a:buNone/>
            </a:pPr>
            <a:r>
              <a:rPr lang="en-US" sz="1400" kern="100" dirty="0">
                <a:solidFill>
                  <a:srgbClr val="000000"/>
                </a:solidFill>
                <a:effectLst/>
                <a:ea typeface="Calibri" panose="020F0502020204030204" pitchFamily="34" charset="0"/>
                <a:cs typeface="Times New Roman" panose="02020603050405020304" pitchFamily="18" charset="0"/>
              </a:rPr>
              <a:t>Wilburn, A., Vanderpool, R.C., &amp; Knight, J.R. (2016). Environmental scanning as a public health tool: Kentucky’s human papillomavirus vaccination project. </a:t>
            </a:r>
            <a:r>
              <a:rPr lang="en-US" sz="1400" i="1" kern="100" dirty="0">
                <a:solidFill>
                  <a:srgbClr val="000000"/>
                </a:solidFill>
                <a:effectLst/>
                <a:ea typeface="Calibri" panose="020F0502020204030204" pitchFamily="34" charset="0"/>
                <a:cs typeface="Times New Roman" panose="02020603050405020304" pitchFamily="18" charset="0"/>
              </a:rPr>
              <a:t>Preventing Chronic Disease, 13. </a:t>
            </a:r>
            <a:r>
              <a:rPr lang="en-US" sz="1400" u="sng" kern="100" dirty="0">
                <a:solidFill>
                  <a:srgbClr val="000000"/>
                </a:solidFill>
                <a:effectLst/>
                <a:ea typeface="Calibri" panose="020F0502020204030204" pitchFamily="34" charset="0"/>
                <a:cs typeface="Times New Roman" panose="02020603050405020304" pitchFamily="18" charset="0"/>
                <a:hlinkClick r:id="rId8"/>
              </a:rPr>
              <a:t>https://doi.org/10.5888/pcd13.160165</a:t>
            </a:r>
            <a:endParaRPr lang="en-US" sz="1400" kern="100" dirty="0">
              <a:solidFill>
                <a:srgbClr val="0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16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8094-DA88-8024-A111-6CBEFA8697E9}"/>
              </a:ext>
            </a:extLst>
          </p:cNvPr>
          <p:cNvSpPr>
            <a:spLocks noGrp="1"/>
          </p:cNvSpPr>
          <p:nvPr>
            <p:ph type="title"/>
          </p:nvPr>
        </p:nvSpPr>
        <p:spPr>
          <a:xfrm>
            <a:off x="143556" y="77395"/>
            <a:ext cx="9144000" cy="479524"/>
          </a:xfrm>
        </p:spPr>
        <p:txBody>
          <a:bodyPr>
            <a:normAutofit fontScale="90000"/>
          </a:bodyPr>
          <a:lstStyle/>
          <a:p>
            <a:r>
              <a:rPr lang="en-US" dirty="0"/>
              <a:t>Results from the pre-presentation poll</a:t>
            </a:r>
          </a:p>
        </p:txBody>
      </p:sp>
      <p:sp>
        <p:nvSpPr>
          <p:cNvPr id="6" name="TextBox 5">
            <a:extLst>
              <a:ext uri="{FF2B5EF4-FFF2-40B4-BE49-F238E27FC236}">
                <a16:creationId xmlns:a16="http://schemas.microsoft.com/office/drawing/2014/main" id="{9C4426EE-621E-FBB6-82E5-CCE66422B2D0}"/>
              </a:ext>
            </a:extLst>
          </p:cNvPr>
          <p:cNvSpPr txBox="1"/>
          <p:nvPr/>
        </p:nvSpPr>
        <p:spPr>
          <a:xfrm>
            <a:off x="106467" y="654503"/>
            <a:ext cx="4481291" cy="646331"/>
          </a:xfrm>
          <a:prstGeom prst="rect">
            <a:avLst/>
          </a:prstGeom>
          <a:noFill/>
        </p:spPr>
        <p:txBody>
          <a:bodyPr wrap="none" rtlCol="0">
            <a:spAutoFit/>
          </a:bodyPr>
          <a:lstStyle/>
          <a:p>
            <a:r>
              <a:rPr lang="en-US" dirty="0"/>
              <a:t>What is your personal experience with OERs? </a:t>
            </a:r>
            <a:br>
              <a:rPr lang="en-US" dirty="0"/>
            </a:br>
            <a:r>
              <a:rPr lang="en-US" dirty="0"/>
              <a:t>Select all that apply.</a:t>
            </a:r>
          </a:p>
        </p:txBody>
      </p:sp>
      <p:pic>
        <p:nvPicPr>
          <p:cNvPr id="5" name="Picture 4" descr="Survey results for experience level of using OERs">
            <a:extLst>
              <a:ext uri="{FF2B5EF4-FFF2-40B4-BE49-F238E27FC236}">
                <a16:creationId xmlns:a16="http://schemas.microsoft.com/office/drawing/2014/main" id="{A7E09D0F-3B3D-0ED8-37EE-FA8DCB107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56" y="1345967"/>
            <a:ext cx="4999072" cy="1683898"/>
          </a:xfrm>
          <a:prstGeom prst="rect">
            <a:avLst/>
          </a:prstGeom>
        </p:spPr>
      </p:pic>
      <p:sp>
        <p:nvSpPr>
          <p:cNvPr id="7" name="TextBox 6">
            <a:extLst>
              <a:ext uri="{FF2B5EF4-FFF2-40B4-BE49-F238E27FC236}">
                <a16:creationId xmlns:a16="http://schemas.microsoft.com/office/drawing/2014/main" id="{A51F14CF-1953-A4CD-4405-3706A23F95F9}"/>
              </a:ext>
            </a:extLst>
          </p:cNvPr>
          <p:cNvSpPr txBox="1"/>
          <p:nvPr/>
        </p:nvSpPr>
        <p:spPr>
          <a:xfrm>
            <a:off x="143556" y="2975050"/>
            <a:ext cx="1344004" cy="2031325"/>
          </a:xfrm>
          <a:prstGeom prst="rect">
            <a:avLst/>
          </a:prstGeom>
          <a:noFill/>
        </p:spPr>
        <p:txBody>
          <a:bodyPr wrap="square" rtlCol="0">
            <a:spAutoFit/>
          </a:bodyPr>
          <a:lstStyle/>
          <a:p>
            <a:r>
              <a:rPr lang="en-US" dirty="0">
                <a:solidFill>
                  <a:srgbClr val="18191B"/>
                </a:solidFill>
                <a:effectLst/>
                <a:latin typeface="Helvetica" pitchFamily="2" charset="0"/>
              </a:rPr>
              <a:t>Does your library have an OER librarian position?</a:t>
            </a:r>
          </a:p>
          <a:p>
            <a:endParaRPr lang="en-US" dirty="0"/>
          </a:p>
        </p:txBody>
      </p:sp>
      <p:grpSp>
        <p:nvGrpSpPr>
          <p:cNvPr id="16" name="Group 15" descr="Pie chart of survey question about having an OER librarian">
            <a:extLst>
              <a:ext uri="{FF2B5EF4-FFF2-40B4-BE49-F238E27FC236}">
                <a16:creationId xmlns:a16="http://schemas.microsoft.com/office/drawing/2014/main" id="{0767C5A4-59C7-A6F7-45A7-43DE41B3CE31}"/>
              </a:ext>
            </a:extLst>
          </p:cNvPr>
          <p:cNvGrpSpPr/>
          <p:nvPr/>
        </p:nvGrpSpPr>
        <p:grpSpPr>
          <a:xfrm>
            <a:off x="1127988" y="3032901"/>
            <a:ext cx="2904742" cy="2110599"/>
            <a:chOff x="1189312" y="2922768"/>
            <a:chExt cx="2232220" cy="1621942"/>
          </a:xfrm>
        </p:grpSpPr>
        <p:sp>
          <p:nvSpPr>
            <p:cNvPr id="12" name="TextBox 11">
              <a:extLst>
                <a:ext uri="{FF2B5EF4-FFF2-40B4-BE49-F238E27FC236}">
                  <a16:creationId xmlns:a16="http://schemas.microsoft.com/office/drawing/2014/main" id="{9E21F202-425D-8BA3-2D53-3689C39E3340}"/>
                </a:ext>
              </a:extLst>
            </p:cNvPr>
            <p:cNvSpPr txBox="1"/>
            <p:nvPr/>
          </p:nvSpPr>
          <p:spPr>
            <a:xfrm>
              <a:off x="2038666" y="3776469"/>
              <a:ext cx="552744" cy="369332"/>
            </a:xfrm>
            <a:prstGeom prst="rect">
              <a:avLst/>
            </a:prstGeom>
            <a:noFill/>
          </p:spPr>
          <p:txBody>
            <a:bodyPr wrap="square" rtlCol="0">
              <a:spAutoFit/>
            </a:bodyPr>
            <a:lstStyle/>
            <a:p>
              <a:r>
                <a:rPr lang="en-US" dirty="0">
                  <a:solidFill>
                    <a:schemeClr val="bg1"/>
                  </a:solidFill>
                </a:rPr>
                <a:t>Yes</a:t>
              </a:r>
            </a:p>
          </p:txBody>
        </p:sp>
        <p:pic>
          <p:nvPicPr>
            <p:cNvPr id="11" name="Picture 10">
              <a:extLst>
                <a:ext uri="{FF2B5EF4-FFF2-40B4-BE49-F238E27FC236}">
                  <a16:creationId xmlns:a16="http://schemas.microsoft.com/office/drawing/2014/main" id="{D32A7C4F-0AF1-B00D-62DB-9CBC27943204}"/>
                </a:ext>
              </a:extLst>
            </p:cNvPr>
            <p:cNvPicPr>
              <a:picLocks noChangeAspect="1"/>
            </p:cNvPicPr>
            <p:nvPr/>
          </p:nvPicPr>
          <p:blipFill rotWithShape="1">
            <a:blip r:embed="rId3">
              <a:extLst>
                <a:ext uri="{28A0092B-C50C-407E-A947-70E740481C1C}">
                  <a14:useLocalDpi xmlns:a14="http://schemas.microsoft.com/office/drawing/2010/main" val="0"/>
                </a:ext>
              </a:extLst>
            </a:blip>
            <a:srcRect r="50039"/>
            <a:stretch/>
          </p:blipFill>
          <p:spPr>
            <a:xfrm>
              <a:off x="1189312" y="2922768"/>
              <a:ext cx="1598929" cy="1621942"/>
            </a:xfrm>
            <a:prstGeom prst="rect">
              <a:avLst/>
            </a:prstGeom>
          </p:spPr>
        </p:pic>
        <p:sp>
          <p:nvSpPr>
            <p:cNvPr id="13" name="TextBox 12">
              <a:extLst>
                <a:ext uri="{FF2B5EF4-FFF2-40B4-BE49-F238E27FC236}">
                  <a16:creationId xmlns:a16="http://schemas.microsoft.com/office/drawing/2014/main" id="{CE2E304C-A9BB-A475-5C20-0C200154BA69}"/>
                </a:ext>
              </a:extLst>
            </p:cNvPr>
            <p:cNvSpPr txBox="1"/>
            <p:nvPr/>
          </p:nvSpPr>
          <p:spPr>
            <a:xfrm>
              <a:off x="1670605" y="3377560"/>
              <a:ext cx="455574" cy="369332"/>
            </a:xfrm>
            <a:prstGeom prst="rect">
              <a:avLst/>
            </a:prstGeom>
            <a:noFill/>
          </p:spPr>
          <p:txBody>
            <a:bodyPr wrap="none" rtlCol="0">
              <a:spAutoFit/>
            </a:bodyPr>
            <a:lstStyle/>
            <a:p>
              <a:r>
                <a:rPr lang="en-US" dirty="0">
                  <a:solidFill>
                    <a:schemeClr val="bg1"/>
                  </a:solidFill>
                </a:rPr>
                <a:t>No</a:t>
              </a:r>
            </a:p>
          </p:txBody>
        </p:sp>
        <p:pic>
          <p:nvPicPr>
            <p:cNvPr id="15" name="Picture 14">
              <a:extLst>
                <a:ext uri="{FF2B5EF4-FFF2-40B4-BE49-F238E27FC236}">
                  <a16:creationId xmlns:a16="http://schemas.microsoft.com/office/drawing/2014/main" id="{F5771359-7674-37E8-4DED-DF77A9A5104D}"/>
                </a:ext>
              </a:extLst>
            </p:cNvPr>
            <p:cNvPicPr>
              <a:picLocks noChangeAspect="1"/>
            </p:cNvPicPr>
            <p:nvPr/>
          </p:nvPicPr>
          <p:blipFill rotWithShape="1">
            <a:blip r:embed="rId3">
              <a:extLst>
                <a:ext uri="{28A0092B-C50C-407E-A947-70E740481C1C}">
                  <a14:useLocalDpi xmlns:a14="http://schemas.microsoft.com/office/drawing/2010/main" val="0"/>
                </a:ext>
              </a:extLst>
            </a:blip>
            <a:srcRect l="76343" t="24176" b="65373"/>
            <a:stretch/>
          </p:blipFill>
          <p:spPr>
            <a:xfrm>
              <a:off x="2664412" y="3439250"/>
              <a:ext cx="757120" cy="175097"/>
            </a:xfrm>
            <a:prstGeom prst="rect">
              <a:avLst/>
            </a:prstGeom>
          </p:spPr>
        </p:pic>
      </p:grpSp>
      <p:sp>
        <p:nvSpPr>
          <p:cNvPr id="21" name="TextBox 20">
            <a:extLst>
              <a:ext uri="{FF2B5EF4-FFF2-40B4-BE49-F238E27FC236}">
                <a16:creationId xmlns:a16="http://schemas.microsoft.com/office/drawing/2014/main" id="{995D4BF3-273E-129D-00D2-43CB50BF4461}"/>
              </a:ext>
            </a:extLst>
          </p:cNvPr>
          <p:cNvSpPr txBox="1"/>
          <p:nvPr/>
        </p:nvSpPr>
        <p:spPr>
          <a:xfrm>
            <a:off x="5349279" y="579485"/>
            <a:ext cx="3771624" cy="923330"/>
          </a:xfrm>
          <a:prstGeom prst="rect">
            <a:avLst/>
          </a:prstGeom>
          <a:noFill/>
        </p:spPr>
        <p:txBody>
          <a:bodyPr wrap="square" rtlCol="0">
            <a:spAutoFit/>
          </a:bodyPr>
          <a:lstStyle/>
          <a:p>
            <a:r>
              <a:rPr lang="en-US" dirty="0"/>
              <a:t>If the OER position is located outside of the library where is the position located?</a:t>
            </a:r>
          </a:p>
        </p:txBody>
      </p:sp>
      <p:pic>
        <p:nvPicPr>
          <p:cNvPr id="20" name="Picture 19" descr="Responses to a survey about where OER positions are located">
            <a:extLst>
              <a:ext uri="{FF2B5EF4-FFF2-40B4-BE49-F238E27FC236}">
                <a16:creationId xmlns:a16="http://schemas.microsoft.com/office/drawing/2014/main" id="{24A7830D-C1F8-2943-C19E-3F7D84AF5B05}"/>
              </a:ext>
            </a:extLst>
          </p:cNvPr>
          <p:cNvPicPr>
            <a:picLocks noChangeAspect="1"/>
          </p:cNvPicPr>
          <p:nvPr/>
        </p:nvPicPr>
        <p:blipFill rotWithShape="1">
          <a:blip r:embed="rId4">
            <a:extLst>
              <a:ext uri="{28A0092B-C50C-407E-A947-70E740481C1C}">
                <a14:useLocalDpi xmlns:a14="http://schemas.microsoft.com/office/drawing/2010/main" val="0"/>
              </a:ext>
            </a:extLst>
          </a:blip>
          <a:srcRect t="19469" r="4356"/>
          <a:stretch/>
        </p:blipFill>
        <p:spPr>
          <a:xfrm>
            <a:off x="5261199" y="1502815"/>
            <a:ext cx="3859703" cy="3206805"/>
          </a:xfrm>
          <a:prstGeom prst="rect">
            <a:avLst/>
          </a:prstGeom>
        </p:spPr>
      </p:pic>
    </p:spTree>
    <p:extLst>
      <p:ext uri="{BB962C8B-B14F-4D97-AF65-F5344CB8AC3E}">
        <p14:creationId xmlns:p14="http://schemas.microsoft.com/office/powerpoint/2010/main" val="184492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BD9DB-B8B7-EC42-B97B-6B270302C2A1}"/>
              </a:ext>
            </a:extLst>
          </p:cNvPr>
          <p:cNvSpPr>
            <a:spLocks noGrp="1"/>
          </p:cNvSpPr>
          <p:nvPr>
            <p:ph type="title"/>
          </p:nvPr>
        </p:nvSpPr>
        <p:spPr>
          <a:xfrm>
            <a:off x="143555" y="-24235"/>
            <a:ext cx="8551480" cy="916230"/>
          </a:xfrm>
        </p:spPr>
        <p:txBody>
          <a:bodyPr>
            <a:normAutofit/>
          </a:bodyPr>
          <a:lstStyle/>
          <a:p>
            <a:r>
              <a:rPr lang="en-US" dirty="0"/>
              <a:t>Session Objectives</a:t>
            </a:r>
          </a:p>
        </p:txBody>
      </p:sp>
      <p:sp>
        <p:nvSpPr>
          <p:cNvPr id="3" name="Content Placeholder 2">
            <a:extLst>
              <a:ext uri="{FF2B5EF4-FFF2-40B4-BE49-F238E27FC236}">
                <a16:creationId xmlns:a16="http://schemas.microsoft.com/office/drawing/2014/main" id="{579C6AE0-949F-8042-816C-2A69FF45A4E3}"/>
              </a:ext>
            </a:extLst>
          </p:cNvPr>
          <p:cNvSpPr>
            <a:spLocks noGrp="1"/>
          </p:cNvSpPr>
          <p:nvPr>
            <p:ph idx="1"/>
          </p:nvPr>
        </p:nvSpPr>
        <p:spPr>
          <a:xfrm>
            <a:off x="754375" y="739290"/>
            <a:ext cx="7860189" cy="3664920"/>
          </a:xfrm>
        </p:spPr>
        <p:txBody>
          <a:bodyPr>
            <a:noAutofit/>
          </a:bodyPr>
          <a:lstStyle/>
          <a:p>
            <a:pPr marL="0" indent="0" fontAlgn="base">
              <a:buNone/>
            </a:pPr>
            <a:r>
              <a:rPr lang="en-US" sz="24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OERs and Open Pedagogy</a:t>
            </a:r>
          </a:p>
          <a:p>
            <a:pPr marL="636588" lvl="1" indent="-236538" fontAlgn="base"/>
            <a:r>
              <a:rPr lang="en-US" sz="24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are OERs and open pedagogy?</a:t>
            </a:r>
          </a:p>
          <a:p>
            <a:pPr marL="636588" lvl="1" indent="-236538" fontAlgn="base"/>
            <a:r>
              <a:rPr lang="en-US" sz="2400" kern="0" dirty="0">
                <a:solidFill>
                  <a:srgbClr val="000000"/>
                </a:solidFill>
                <a:latin typeface="Calibri" panose="020F0502020204030204" pitchFamily="34" charset="0"/>
                <a:cs typeface="Calibri" panose="020F0502020204030204" pitchFamily="34" charset="0"/>
              </a:rPr>
              <a:t>Why OERs and open pedagogy? </a:t>
            </a:r>
          </a:p>
          <a:p>
            <a:pPr marL="636588" lvl="1" indent="-236538" fontAlgn="base"/>
            <a:r>
              <a:rPr lang="en-US" sz="2400" kern="0" dirty="0">
                <a:solidFill>
                  <a:srgbClr val="000000"/>
                </a:solidFill>
                <a:latin typeface="Calibri" panose="020F0502020204030204" pitchFamily="34" charset="0"/>
                <a:cs typeface="Calibri" panose="020F0502020204030204" pitchFamily="34" charset="0"/>
              </a:rPr>
              <a:t>How to find and Use OERs</a:t>
            </a:r>
            <a:br>
              <a:rPr lang="en-US" sz="2400" kern="0" dirty="0">
                <a:solidFill>
                  <a:srgbClr val="000000"/>
                </a:solidFill>
                <a:latin typeface="Calibri" panose="020F0502020204030204" pitchFamily="34" charset="0"/>
                <a:cs typeface="Calibri" panose="020F0502020204030204" pitchFamily="34" charset="0"/>
              </a:rPr>
            </a:br>
            <a:endParaRPr lang="en-US" sz="2400" kern="0" dirty="0">
              <a:solidFill>
                <a:srgbClr val="000000"/>
              </a:solidFill>
              <a:latin typeface="Calibri" panose="020F0502020204030204" pitchFamily="34" charset="0"/>
              <a:cs typeface="Calibri" panose="020F0502020204030204" pitchFamily="34" charset="0"/>
            </a:endParaRPr>
          </a:p>
          <a:p>
            <a:pPr marL="0" indent="0" fontAlgn="base">
              <a:buNone/>
            </a:pPr>
            <a:r>
              <a:rPr lang="en-US" sz="2400" kern="0" dirty="0">
                <a:solidFill>
                  <a:srgbClr val="000000"/>
                </a:solidFill>
                <a:latin typeface="Calibri" panose="020F0502020204030204" pitchFamily="34" charset="0"/>
                <a:cs typeface="Calibri" panose="020F0502020204030204" pitchFamily="34" charset="0"/>
              </a:rPr>
              <a:t>Doing an Environmental Scan</a:t>
            </a:r>
          </a:p>
          <a:p>
            <a:pPr lvl="1" fontAlgn="base"/>
            <a:r>
              <a:rPr lang="en-US" sz="2400" kern="0" dirty="0">
                <a:solidFill>
                  <a:srgbClr val="000000"/>
                </a:solidFill>
                <a:latin typeface="Calibri" panose="020F0502020204030204" pitchFamily="34" charset="0"/>
                <a:cs typeface="Calibri" panose="020F0502020204030204" pitchFamily="34" charset="0"/>
              </a:rPr>
              <a:t>Steps of analysis</a:t>
            </a:r>
          </a:p>
          <a:p>
            <a:pPr lvl="1" fontAlgn="base"/>
            <a:r>
              <a:rPr lang="en-US" sz="2400" kern="0" dirty="0">
                <a:solidFill>
                  <a:srgbClr val="000000"/>
                </a:solidFill>
                <a:latin typeface="Calibri" panose="020F0502020204030204" pitchFamily="34" charset="0"/>
                <a:cs typeface="Calibri" panose="020F0502020204030204" pitchFamily="34" charset="0"/>
              </a:rPr>
              <a:t>Qualitative content analysis methods</a:t>
            </a:r>
            <a:br>
              <a:rPr lang="en-US" sz="2400" kern="0" dirty="0">
                <a:solidFill>
                  <a:srgbClr val="000000"/>
                </a:solidFill>
                <a:latin typeface="Calibri" panose="020F0502020204030204" pitchFamily="34" charset="0"/>
                <a:cs typeface="Calibri" panose="020F0502020204030204" pitchFamily="34" charset="0"/>
              </a:rPr>
            </a:br>
            <a:endParaRPr lang="en-US" sz="2400" kern="0" dirty="0">
              <a:solidFill>
                <a:srgbClr val="000000"/>
              </a:solidFill>
              <a:latin typeface="Calibri" panose="020F0502020204030204" pitchFamily="34" charset="0"/>
              <a:cs typeface="Calibri" panose="020F0502020204030204" pitchFamily="34" charset="0"/>
            </a:endParaRPr>
          </a:p>
          <a:p>
            <a:pPr fontAlgn="base"/>
            <a:endParaRPr lang="en-US" sz="2400" kern="0" dirty="0">
              <a:solidFill>
                <a:srgbClr val="000000"/>
              </a:solidFill>
              <a:latin typeface="Calibri" panose="020F0502020204030204" pitchFamily="34" charset="0"/>
              <a:cs typeface="Calibri" panose="020F0502020204030204" pitchFamily="34" charset="0"/>
            </a:endParaRPr>
          </a:p>
          <a:p>
            <a:pPr lvl="1" fontAlgn="base"/>
            <a:endParaRPr lang="en-US" sz="2400" kern="0" dirty="0">
              <a:solidFill>
                <a:srgbClr val="000000"/>
              </a:solidFill>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803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21" y="28987"/>
            <a:ext cx="8551480" cy="710301"/>
          </a:xfrm>
        </p:spPr>
        <p:txBody>
          <a:bodyPr>
            <a:normAutofit/>
          </a:bodyPr>
          <a:lstStyle/>
          <a:p>
            <a:r>
              <a:rPr lang="en-US" sz="3400" dirty="0"/>
              <a:t>OERs and Open Pedagogy? </a:t>
            </a:r>
          </a:p>
        </p:txBody>
      </p:sp>
      <p:pic>
        <p:nvPicPr>
          <p:cNvPr id="7" name="Picture 6" descr="A map graphic about what are Oers">
            <a:extLst>
              <a:ext uri="{FF2B5EF4-FFF2-40B4-BE49-F238E27FC236}">
                <a16:creationId xmlns:a16="http://schemas.microsoft.com/office/drawing/2014/main" id="{FECC8757-12B7-5535-3470-97CFD7E652C0}"/>
              </a:ext>
            </a:extLst>
          </p:cNvPr>
          <p:cNvPicPr>
            <a:picLocks noChangeAspect="1"/>
          </p:cNvPicPr>
          <p:nvPr/>
        </p:nvPicPr>
        <p:blipFill rotWithShape="1">
          <a:blip r:embed="rId2">
            <a:extLst>
              <a:ext uri="{28A0092B-C50C-407E-A947-70E740481C1C}">
                <a14:useLocalDpi xmlns:a14="http://schemas.microsoft.com/office/drawing/2010/main" val="0"/>
              </a:ext>
            </a:extLst>
          </a:blip>
          <a:srcRect b="4811"/>
          <a:stretch/>
        </p:blipFill>
        <p:spPr>
          <a:xfrm>
            <a:off x="1365195" y="923347"/>
            <a:ext cx="6338784" cy="4220153"/>
          </a:xfrm>
          <a:prstGeom prst="rect">
            <a:avLst/>
          </a:prstGeom>
        </p:spPr>
      </p:pic>
      <p:sp>
        <p:nvSpPr>
          <p:cNvPr id="8" name="TextBox 7">
            <a:extLst>
              <a:ext uri="{FF2B5EF4-FFF2-40B4-BE49-F238E27FC236}">
                <a16:creationId xmlns:a16="http://schemas.microsoft.com/office/drawing/2014/main" id="{F0AC2581-2577-6107-9BB4-800AEBB637F0}"/>
              </a:ext>
            </a:extLst>
          </p:cNvPr>
          <p:cNvSpPr txBox="1"/>
          <p:nvPr/>
        </p:nvSpPr>
        <p:spPr>
          <a:xfrm>
            <a:off x="5030115" y="586584"/>
            <a:ext cx="2420523" cy="307777"/>
          </a:xfrm>
          <a:prstGeom prst="rect">
            <a:avLst/>
          </a:prstGeom>
          <a:noFill/>
        </p:spPr>
        <p:txBody>
          <a:bodyPr wrap="square" rtlCol="0">
            <a:spAutoFit/>
          </a:bodyPr>
          <a:lstStyle/>
          <a:p>
            <a:r>
              <a:rPr lang="en-US" sz="1400" dirty="0">
                <a:solidFill>
                  <a:schemeClr val="bg1"/>
                </a:solidFill>
              </a:rPr>
              <a:t>Image: </a:t>
            </a:r>
            <a:r>
              <a:rPr lang="en-US" sz="1400" dirty="0">
                <a:solidFill>
                  <a:schemeClr val="bg1"/>
                </a:solidFill>
                <a:hlinkClick r:id="rId3">
                  <a:extLst>
                    <a:ext uri="{A12FA001-AC4F-418D-AE19-62706E023703}">
                      <ahyp:hlinkClr xmlns:ahyp="http://schemas.microsoft.com/office/drawing/2018/hyperlinkcolor" val="tx"/>
                    </a:ext>
                  </a:extLst>
                </a:hlinkClick>
              </a:rPr>
              <a:t>Giulia Forsythe Flicker  </a:t>
            </a:r>
            <a:endParaRPr lang="en-US" sz="1400" dirty="0">
              <a:solidFill>
                <a:schemeClr val="bg1"/>
              </a:solidFill>
            </a:endParaRPr>
          </a:p>
        </p:txBody>
      </p:sp>
    </p:spTree>
    <p:extLst>
      <p:ext uri="{BB962C8B-B14F-4D97-AF65-F5344CB8AC3E}">
        <p14:creationId xmlns:p14="http://schemas.microsoft.com/office/powerpoint/2010/main" val="410330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8AC9-C00B-244A-01EA-2851E6CB13C2}"/>
              </a:ext>
            </a:extLst>
          </p:cNvPr>
          <p:cNvSpPr>
            <a:spLocks noGrp="1"/>
          </p:cNvSpPr>
          <p:nvPr>
            <p:ph type="title"/>
          </p:nvPr>
        </p:nvSpPr>
        <p:spPr/>
        <p:txBody>
          <a:bodyPr>
            <a:normAutofit fontScale="90000"/>
          </a:bodyPr>
          <a:lstStyle/>
          <a:p>
            <a:r>
              <a:rPr lang="en" b="1" dirty="0">
                <a:solidFill>
                  <a:schemeClr val="tx1"/>
                </a:solidFill>
              </a:rPr>
              <a:t>The </a:t>
            </a:r>
            <a:r>
              <a:rPr lang="en" b="1" dirty="0">
                <a:solidFill>
                  <a:schemeClr val="tx1"/>
                </a:solidFill>
                <a:hlinkClick r:id="rId2"/>
              </a:rPr>
              <a:t>UNESCO</a:t>
            </a:r>
            <a:r>
              <a:rPr lang="en" b="1" dirty="0">
                <a:solidFill>
                  <a:schemeClr val="tx1"/>
                </a:solidFill>
              </a:rPr>
              <a:t> Definition:</a:t>
            </a:r>
            <a:br>
              <a:rPr lang="en" b="1" dirty="0">
                <a:solidFill>
                  <a:schemeClr val="tx1"/>
                </a:solidFill>
              </a:rPr>
            </a:br>
            <a:endParaRPr lang="en-US" dirty="0"/>
          </a:p>
        </p:txBody>
      </p:sp>
      <p:sp>
        <p:nvSpPr>
          <p:cNvPr id="3" name="Content Placeholder 2">
            <a:extLst>
              <a:ext uri="{FF2B5EF4-FFF2-40B4-BE49-F238E27FC236}">
                <a16:creationId xmlns:a16="http://schemas.microsoft.com/office/drawing/2014/main" id="{E879A9B7-51A3-251C-B766-D591D6D6F1FB}"/>
              </a:ext>
            </a:extLst>
          </p:cNvPr>
          <p:cNvSpPr>
            <a:spLocks noGrp="1"/>
          </p:cNvSpPr>
          <p:nvPr>
            <p:ph idx="1"/>
          </p:nvPr>
        </p:nvSpPr>
        <p:spPr>
          <a:xfrm>
            <a:off x="457199" y="1237124"/>
            <a:ext cx="8237835" cy="3562895"/>
          </a:xfrm>
        </p:spPr>
        <p:txBody>
          <a:bodyPr>
            <a:normAutofit fontScale="92500" lnSpcReduction="10000"/>
          </a:bodyPr>
          <a:lstStyle/>
          <a:p>
            <a:pPr marL="0" indent="0" algn="ctr">
              <a:buNone/>
              <a:defRPr/>
            </a:pPr>
            <a:r>
              <a:rPr lang="en" dirty="0">
                <a:solidFill>
                  <a:schemeClr val="tx1"/>
                </a:solidFill>
              </a:rPr>
              <a:t>"Open Educational Resources (OERs) are any type of educational materials that are in the public domain or introduced with an open license. The nature of these open materials means that anyone can legally and freely copy, use, adapt, and re-share them” (UNESCO)</a:t>
            </a:r>
          </a:p>
          <a:p>
            <a:pPr marL="0" indent="0" algn="ctr">
              <a:buNone/>
              <a:defRPr/>
            </a:pPr>
            <a:br>
              <a:rPr lang="en-US" sz="3600" b="1" dirty="0">
                <a:solidFill>
                  <a:srgbClr val="C00000"/>
                </a:solidFill>
              </a:rPr>
            </a:br>
            <a:r>
              <a:rPr lang="en-US" sz="4400" b="1" dirty="0">
                <a:solidFill>
                  <a:srgbClr val="C00000"/>
                </a:solidFill>
              </a:rPr>
              <a:t>Why recreate the wheel … </a:t>
            </a:r>
            <a:br>
              <a:rPr lang="en-US" sz="4400" b="1" dirty="0">
                <a:solidFill>
                  <a:srgbClr val="C00000"/>
                </a:solidFill>
              </a:rPr>
            </a:br>
            <a:r>
              <a:rPr lang="en-US" sz="4400" b="1" dirty="0">
                <a:solidFill>
                  <a:srgbClr val="C00000"/>
                </a:solidFill>
              </a:rPr>
              <a:t>build on what is out there</a:t>
            </a:r>
          </a:p>
          <a:p>
            <a:endParaRPr lang="en-US" dirty="0"/>
          </a:p>
        </p:txBody>
      </p:sp>
    </p:spTree>
    <p:extLst>
      <p:ext uri="{BB962C8B-B14F-4D97-AF65-F5344CB8AC3E}">
        <p14:creationId xmlns:p14="http://schemas.microsoft.com/office/powerpoint/2010/main" val="215999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AED2-AE26-7257-9FCC-9A149602E35D}"/>
              </a:ext>
            </a:extLst>
          </p:cNvPr>
          <p:cNvSpPr>
            <a:spLocks noGrp="1"/>
          </p:cNvSpPr>
          <p:nvPr>
            <p:ph type="title"/>
          </p:nvPr>
        </p:nvSpPr>
        <p:spPr>
          <a:xfrm>
            <a:off x="143555" y="19547"/>
            <a:ext cx="6252670" cy="763525"/>
          </a:xfrm>
        </p:spPr>
        <p:txBody>
          <a:bodyPr/>
          <a:lstStyle/>
          <a:p>
            <a:r>
              <a:rPr lang="en-US" dirty="0"/>
              <a:t>Why OERs and Open Pedagogy?</a:t>
            </a:r>
          </a:p>
        </p:txBody>
      </p:sp>
      <p:sp>
        <p:nvSpPr>
          <p:cNvPr id="4" name="Text Placeholder 2">
            <a:extLst>
              <a:ext uri="{FF2B5EF4-FFF2-40B4-BE49-F238E27FC236}">
                <a16:creationId xmlns:a16="http://schemas.microsoft.com/office/drawing/2014/main" id="{F9750BF6-A0E2-0757-186B-FF22B0C3EBE3}"/>
              </a:ext>
            </a:extLst>
          </p:cNvPr>
          <p:cNvSpPr txBox="1">
            <a:spLocks/>
          </p:cNvSpPr>
          <p:nvPr/>
        </p:nvSpPr>
        <p:spPr>
          <a:xfrm>
            <a:off x="296260" y="783072"/>
            <a:ext cx="8704185" cy="40043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accent4">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spcBef>
                <a:spcPts val="0"/>
              </a:spcBef>
              <a:spcAft>
                <a:spcPts val="900"/>
              </a:spcAft>
            </a:pPr>
            <a:r>
              <a:rPr lang="en-US" sz="2400" dirty="0">
                <a:solidFill>
                  <a:schemeClr val="tx1">
                    <a:lumMod val="65000"/>
                    <a:lumOff val="35000"/>
                  </a:schemeClr>
                </a:solidFill>
              </a:rPr>
              <a:t>You can use a variety of resources - a diversity of perspectives</a:t>
            </a:r>
          </a:p>
          <a:p>
            <a:pPr marL="231775" indent="-231775">
              <a:spcBef>
                <a:spcPts val="0"/>
              </a:spcBef>
              <a:spcAft>
                <a:spcPts val="900"/>
              </a:spcAft>
            </a:pPr>
            <a:r>
              <a:rPr lang="en-US" sz="2400" dirty="0">
                <a:solidFill>
                  <a:schemeClr val="tx1">
                    <a:lumMod val="65000"/>
                    <a:lumOff val="35000"/>
                  </a:schemeClr>
                </a:solidFill>
              </a:rPr>
              <a:t>Learning materials are free, affordable  &amp; accessible</a:t>
            </a:r>
          </a:p>
          <a:p>
            <a:pPr marL="631825" lvl="1" indent="-231775">
              <a:spcBef>
                <a:spcPts val="0"/>
              </a:spcBef>
              <a:spcAft>
                <a:spcPts val="900"/>
              </a:spcAft>
            </a:pPr>
            <a:r>
              <a:rPr lang="en-US" sz="2400" dirty="0">
                <a:solidFill>
                  <a:schemeClr val="tx1">
                    <a:lumMod val="65000"/>
                    <a:lumOff val="35000"/>
                  </a:schemeClr>
                </a:solidFill>
              </a:rPr>
              <a:t>AACU research – </a:t>
            </a:r>
            <a:r>
              <a:rPr lang="en-US" sz="2400" dirty="0">
                <a:solidFill>
                  <a:schemeClr val="tx1">
                    <a:lumMod val="65000"/>
                    <a:lumOff val="35000"/>
                  </a:schemeClr>
                </a:solidFill>
                <a:hlinkClick r:id="rId2"/>
              </a:rPr>
              <a:t>Making the Case for OERs</a:t>
            </a:r>
            <a:r>
              <a:rPr lang="en-US" sz="2400" dirty="0">
                <a:solidFill>
                  <a:schemeClr val="tx1">
                    <a:lumMod val="65000"/>
                    <a:lumOff val="35000"/>
                  </a:schemeClr>
                </a:solidFill>
              </a:rPr>
              <a:t> and </a:t>
            </a:r>
            <a:r>
              <a:rPr lang="en-US" sz="2400" dirty="0">
                <a:solidFill>
                  <a:schemeClr val="tx1">
                    <a:lumMod val="65000"/>
                    <a:lumOff val="35000"/>
                  </a:schemeClr>
                </a:solidFill>
                <a:hlinkClick r:id="rId2"/>
              </a:rPr>
              <a:t>Leveraging Open Educational Resources to Advance DEI</a:t>
            </a:r>
            <a:endParaRPr lang="en-US" sz="2400" dirty="0">
              <a:solidFill>
                <a:schemeClr val="tx1">
                  <a:lumMod val="65000"/>
                  <a:lumOff val="35000"/>
                </a:schemeClr>
              </a:solidFill>
            </a:endParaRPr>
          </a:p>
          <a:p>
            <a:pPr marL="231775" indent="-231775">
              <a:spcBef>
                <a:spcPts val="0"/>
              </a:spcBef>
              <a:spcAft>
                <a:spcPts val="900"/>
              </a:spcAft>
            </a:pPr>
            <a:r>
              <a:rPr lang="en-US" sz="2400" dirty="0">
                <a:solidFill>
                  <a:schemeClr val="tx1">
                    <a:lumMod val="65000"/>
                    <a:lumOff val="35000"/>
                  </a:schemeClr>
                </a:solidFill>
              </a:rPr>
              <a:t>More heads are better than one! Build on others’ work with attribution</a:t>
            </a:r>
          </a:p>
          <a:p>
            <a:pPr marL="231775" indent="-231775">
              <a:spcBef>
                <a:spcPts val="0"/>
              </a:spcBef>
              <a:spcAft>
                <a:spcPts val="900"/>
              </a:spcAft>
            </a:pPr>
            <a:r>
              <a:rPr lang="en-US" sz="2400" dirty="0">
                <a:solidFill>
                  <a:schemeClr val="tx1">
                    <a:lumMod val="65000"/>
                    <a:lumOff val="35000"/>
                  </a:schemeClr>
                </a:solidFill>
              </a:rPr>
              <a:t>An opportunity for you to give back to others</a:t>
            </a:r>
          </a:p>
          <a:p>
            <a:pPr marL="231775" indent="-231775">
              <a:spcBef>
                <a:spcPts val="0"/>
              </a:spcBef>
              <a:spcAft>
                <a:spcPts val="900"/>
              </a:spcAft>
            </a:pPr>
            <a:r>
              <a:rPr lang="en-US" sz="2400" dirty="0">
                <a:solidFill>
                  <a:schemeClr val="tx1">
                    <a:lumMod val="65000"/>
                    <a:lumOff val="35000"/>
                  </a:schemeClr>
                </a:solidFill>
              </a:rPr>
              <a:t>Engage students and level the power in the classroom</a:t>
            </a:r>
          </a:p>
          <a:p>
            <a:pPr marL="231775" indent="-231775">
              <a:spcBef>
                <a:spcPts val="0"/>
              </a:spcBef>
              <a:spcAft>
                <a:spcPts val="900"/>
              </a:spcAft>
            </a:pPr>
            <a:r>
              <a:rPr lang="en-US" sz="2400" dirty="0">
                <a:solidFill>
                  <a:schemeClr val="tx1">
                    <a:lumMod val="65000"/>
                    <a:lumOff val="35000"/>
                  </a:schemeClr>
                </a:solidFill>
              </a:rPr>
              <a:t>Enhance and promote your OWN work with CC licensing</a:t>
            </a:r>
          </a:p>
          <a:p>
            <a:pPr marL="231775" indent="-231775">
              <a:spcBef>
                <a:spcPts val="0"/>
              </a:spcBef>
              <a:spcAft>
                <a:spcPts val="900"/>
              </a:spcAft>
            </a:pPr>
            <a:endParaRPr lang="en-US" sz="2400" dirty="0">
              <a:solidFill>
                <a:schemeClr val="tx1">
                  <a:lumMod val="65000"/>
                  <a:lumOff val="35000"/>
                </a:schemeClr>
              </a:solidFill>
            </a:endParaRPr>
          </a:p>
          <a:p>
            <a:pPr>
              <a:spcBef>
                <a:spcPts val="0"/>
              </a:spcBef>
              <a:spcAft>
                <a:spcPts val="900"/>
              </a:spcAft>
            </a:pPr>
            <a:endParaRPr lang="en-US" sz="2400" dirty="0">
              <a:solidFill>
                <a:schemeClr val="tx1">
                  <a:lumMod val="65000"/>
                  <a:lumOff val="35000"/>
                </a:schemeClr>
              </a:solidFill>
            </a:endParaRPr>
          </a:p>
          <a:p>
            <a:pPr>
              <a:spcBef>
                <a:spcPts val="0"/>
              </a:spcBef>
              <a:spcAft>
                <a:spcPts val="900"/>
              </a:spcAft>
            </a:pPr>
            <a:endParaRPr lang="en-US" sz="2400" dirty="0">
              <a:solidFill>
                <a:schemeClr val="tx1">
                  <a:lumMod val="65000"/>
                  <a:lumOff val="35000"/>
                </a:schemeClr>
              </a:solidFill>
            </a:endParaRPr>
          </a:p>
        </p:txBody>
      </p:sp>
    </p:spTree>
    <p:extLst>
      <p:ext uri="{BB962C8B-B14F-4D97-AF65-F5344CB8AC3E}">
        <p14:creationId xmlns:p14="http://schemas.microsoft.com/office/powerpoint/2010/main" val="322556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D7F2-0EA4-8EDF-2DFE-78083162383B}"/>
              </a:ext>
            </a:extLst>
          </p:cNvPr>
          <p:cNvSpPr>
            <a:spLocks noGrp="1"/>
          </p:cNvSpPr>
          <p:nvPr>
            <p:ph type="title"/>
          </p:nvPr>
        </p:nvSpPr>
        <p:spPr>
          <a:xfrm>
            <a:off x="324907" y="270296"/>
            <a:ext cx="6252670" cy="763525"/>
          </a:xfrm>
        </p:spPr>
        <p:txBody>
          <a:bodyPr>
            <a:normAutofit fontScale="90000"/>
          </a:bodyPr>
          <a:lstStyle/>
          <a:p>
            <a:r>
              <a:rPr lang="en-US" dirty="0"/>
              <a:t>Open Pedagogy or Open </a:t>
            </a:r>
            <a:br>
              <a:rPr lang="en-US" dirty="0"/>
            </a:br>
            <a:r>
              <a:rPr lang="en-US" dirty="0"/>
              <a:t>Education Practice</a:t>
            </a:r>
          </a:p>
        </p:txBody>
      </p:sp>
      <p:sp>
        <p:nvSpPr>
          <p:cNvPr id="5" name="Text Placeholder 2">
            <a:extLst>
              <a:ext uri="{FF2B5EF4-FFF2-40B4-BE49-F238E27FC236}">
                <a16:creationId xmlns:a16="http://schemas.microsoft.com/office/drawing/2014/main" id="{6865291E-E78A-8F75-D0E9-DAF71D0F6D4D}"/>
              </a:ext>
            </a:extLst>
          </p:cNvPr>
          <p:cNvSpPr txBox="1">
            <a:spLocks/>
          </p:cNvSpPr>
          <p:nvPr/>
        </p:nvSpPr>
        <p:spPr>
          <a:xfrm>
            <a:off x="185490" y="1540502"/>
            <a:ext cx="3668817" cy="32875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accent4">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Open education is not just about resources </a:t>
            </a:r>
          </a:p>
          <a:p>
            <a:r>
              <a:rPr lang="en-US" sz="2400" dirty="0"/>
              <a:t>Includes open </a:t>
            </a:r>
            <a:br>
              <a:rPr lang="en-US" sz="2400" dirty="0"/>
            </a:br>
            <a:r>
              <a:rPr lang="en-US" sz="2400" dirty="0"/>
              <a:t>pedagogy/andragogy, that impacts our teaching practice </a:t>
            </a:r>
            <a:br>
              <a:rPr lang="en-US" sz="2400" dirty="0"/>
            </a:br>
            <a:r>
              <a:rPr lang="en-US" sz="2400" dirty="0"/>
              <a:t>and relationships</a:t>
            </a:r>
          </a:p>
        </p:txBody>
      </p:sp>
      <p:sp>
        <p:nvSpPr>
          <p:cNvPr id="7" name="TextBox 6">
            <a:extLst>
              <a:ext uri="{FF2B5EF4-FFF2-40B4-BE49-F238E27FC236}">
                <a16:creationId xmlns:a16="http://schemas.microsoft.com/office/drawing/2014/main" id="{6C406B38-5237-46BB-42DC-B287F7DF7D37}"/>
              </a:ext>
            </a:extLst>
          </p:cNvPr>
          <p:cNvSpPr txBox="1"/>
          <p:nvPr/>
        </p:nvSpPr>
        <p:spPr>
          <a:xfrm>
            <a:off x="2364870" y="4711728"/>
            <a:ext cx="1646285" cy="369332"/>
          </a:xfrm>
          <a:prstGeom prst="rect">
            <a:avLst/>
          </a:prstGeom>
          <a:noFill/>
        </p:spPr>
        <p:txBody>
          <a:bodyPr wrap="none" rtlCol="0">
            <a:spAutoFit/>
          </a:bodyPr>
          <a:lstStyle/>
          <a:p>
            <a:r>
              <a:rPr lang="en-US" altLang="en-US" sz="1800" b="1" dirty="0">
                <a:ea typeface="Calibri" panose="020F0502020204030204" pitchFamily="34" charset="0"/>
                <a:cs typeface="Calibri" panose="020F0502020204030204" pitchFamily="34" charset="0"/>
              </a:rPr>
              <a:t>(Hegarty, 2015)</a:t>
            </a:r>
            <a:endParaRPr lang="en-US" dirty="0"/>
          </a:p>
        </p:txBody>
      </p:sp>
      <p:pic>
        <p:nvPicPr>
          <p:cNvPr id="6" name="Picture 5" descr="hegarty model of open pedagogy (2015)&#10;">
            <a:extLst>
              <a:ext uri="{FF2B5EF4-FFF2-40B4-BE49-F238E27FC236}">
                <a16:creationId xmlns:a16="http://schemas.microsoft.com/office/drawing/2014/main" id="{F0FA8932-8266-6640-8C42-B3C30EA428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99" b="9255"/>
          <a:stretch/>
        </p:blipFill>
        <p:spPr bwMode="auto">
          <a:xfrm>
            <a:off x="4011155" y="338684"/>
            <a:ext cx="5132845" cy="480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2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45C5-F824-6CC1-CA95-A61488BC4EDF}"/>
              </a:ext>
            </a:extLst>
          </p:cNvPr>
          <p:cNvSpPr>
            <a:spLocks noGrp="1"/>
          </p:cNvSpPr>
          <p:nvPr>
            <p:ph type="title"/>
          </p:nvPr>
        </p:nvSpPr>
        <p:spPr>
          <a:xfrm>
            <a:off x="296260" y="128470"/>
            <a:ext cx="6252670" cy="763525"/>
          </a:xfrm>
        </p:spPr>
        <p:txBody>
          <a:bodyPr/>
          <a:lstStyle/>
          <a:p>
            <a:r>
              <a:rPr lang="en-US" dirty="0"/>
              <a:t>Pros &amp; Cons of OERs</a:t>
            </a:r>
          </a:p>
        </p:txBody>
      </p:sp>
      <p:sp>
        <p:nvSpPr>
          <p:cNvPr id="5" name="Rectangle 3">
            <a:extLst>
              <a:ext uri="{FF2B5EF4-FFF2-40B4-BE49-F238E27FC236}">
                <a16:creationId xmlns:a16="http://schemas.microsoft.com/office/drawing/2014/main" id="{C795C21F-D3CF-B1C1-CD11-DB64285E99E0}"/>
              </a:ext>
            </a:extLst>
          </p:cNvPr>
          <p:cNvSpPr txBox="1">
            <a:spLocks noChangeArrowheads="1"/>
          </p:cNvSpPr>
          <p:nvPr/>
        </p:nvSpPr>
        <p:spPr>
          <a:xfrm>
            <a:off x="448965" y="1044700"/>
            <a:ext cx="3599580" cy="35488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accent4">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4">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4">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4">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4">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450"/>
              </a:spcAft>
              <a:buFont typeface="Arial" pitchFamily="34" charset="0"/>
              <a:buNone/>
              <a:defRPr/>
            </a:pPr>
            <a:r>
              <a:rPr lang="en-US" altLang="en-US" b="1" dirty="0">
                <a:solidFill>
                  <a:srgbClr val="C00000"/>
                </a:solidFill>
              </a:rPr>
              <a:t>Advantages </a:t>
            </a:r>
          </a:p>
          <a:p>
            <a:pPr marL="233363" indent="-233363">
              <a:spcBef>
                <a:spcPts val="0"/>
              </a:spcBef>
              <a:spcAft>
                <a:spcPts val="300"/>
              </a:spcAft>
              <a:buSzPct val="80000"/>
              <a:defRPr/>
            </a:pPr>
            <a:r>
              <a:rPr lang="en-US" altLang="en-US" sz="2600" dirty="0">
                <a:solidFill>
                  <a:schemeClr val="tx1">
                    <a:lumMod val="65000"/>
                    <a:lumOff val="35000"/>
                  </a:schemeClr>
                </a:solidFill>
              </a:rPr>
              <a:t>Reduces cost</a:t>
            </a:r>
          </a:p>
          <a:p>
            <a:pPr marL="233363" indent="-233363">
              <a:spcBef>
                <a:spcPts val="0"/>
              </a:spcBef>
              <a:spcAft>
                <a:spcPts val="300"/>
              </a:spcAft>
              <a:buSzPct val="80000"/>
              <a:defRPr/>
            </a:pPr>
            <a:r>
              <a:rPr lang="en-US" altLang="en-US" sz="2600" dirty="0">
                <a:solidFill>
                  <a:schemeClr val="tx1">
                    <a:lumMod val="65000"/>
                    <a:lumOff val="35000"/>
                  </a:schemeClr>
                </a:solidFill>
              </a:rPr>
              <a:t>Variety and flexibility</a:t>
            </a:r>
          </a:p>
          <a:p>
            <a:pPr marL="233363" indent="-233363">
              <a:spcBef>
                <a:spcPts val="0"/>
              </a:spcBef>
              <a:spcAft>
                <a:spcPts val="300"/>
              </a:spcAft>
              <a:buSzPct val="80000"/>
              <a:defRPr/>
            </a:pPr>
            <a:r>
              <a:rPr lang="en-US" altLang="en-US" sz="2600" dirty="0">
                <a:solidFill>
                  <a:schemeClr val="tx1">
                    <a:lumMod val="65000"/>
                    <a:lumOff val="35000"/>
                  </a:schemeClr>
                </a:solidFill>
              </a:rPr>
              <a:t>Easy to incorporate</a:t>
            </a:r>
          </a:p>
          <a:p>
            <a:pPr marL="233363" indent="-233363">
              <a:spcBef>
                <a:spcPts val="0"/>
              </a:spcBef>
              <a:spcAft>
                <a:spcPts val="300"/>
              </a:spcAft>
              <a:buSzPct val="80000"/>
              <a:defRPr/>
            </a:pPr>
            <a:r>
              <a:rPr lang="en-US" altLang="en-US" sz="2600" dirty="0">
                <a:solidFill>
                  <a:schemeClr val="tx1">
                    <a:lumMod val="65000"/>
                    <a:lumOff val="35000"/>
                  </a:schemeClr>
                </a:solidFill>
              </a:rPr>
              <a:t>Different media formats for diverse student population</a:t>
            </a:r>
          </a:p>
          <a:p>
            <a:pPr marL="233363" indent="-233363">
              <a:spcBef>
                <a:spcPts val="0"/>
              </a:spcBef>
              <a:spcAft>
                <a:spcPts val="300"/>
              </a:spcAft>
              <a:buSzPct val="80000"/>
              <a:defRPr/>
            </a:pPr>
            <a:r>
              <a:rPr lang="en-US" altLang="en-US" sz="2600" dirty="0">
                <a:solidFill>
                  <a:schemeClr val="tx1">
                    <a:lumMod val="65000"/>
                    <a:lumOff val="35000"/>
                  </a:schemeClr>
                </a:solidFill>
              </a:rPr>
              <a:t>Fast to incorporate</a:t>
            </a:r>
          </a:p>
        </p:txBody>
      </p:sp>
      <p:sp>
        <p:nvSpPr>
          <p:cNvPr id="6" name="Rectangle 3">
            <a:extLst>
              <a:ext uri="{FF2B5EF4-FFF2-40B4-BE49-F238E27FC236}">
                <a16:creationId xmlns:a16="http://schemas.microsoft.com/office/drawing/2014/main" id="{62728182-2027-2F1D-3AAE-F14B4A2F1394}"/>
              </a:ext>
            </a:extLst>
          </p:cNvPr>
          <p:cNvSpPr txBox="1">
            <a:spLocks noChangeArrowheads="1"/>
          </p:cNvSpPr>
          <p:nvPr/>
        </p:nvSpPr>
        <p:spPr bwMode="auto">
          <a:xfrm>
            <a:off x="4458024" y="1044700"/>
            <a:ext cx="4221044" cy="3548856"/>
          </a:xfrm>
          <a:prstGeom prst="rect">
            <a:avLst/>
          </a:prstGeom>
          <a:noFill/>
          <a:ln>
            <a:noFill/>
          </a:ln>
          <a:effectLst/>
        </p:spPr>
        <p:txBody>
          <a:bodyPr/>
          <a:lstStyle>
            <a:lvl1pPr marL="342900" indent="-342900" algn="l" rtl="0" fontAlgn="base">
              <a:spcBef>
                <a:spcPct val="20000"/>
              </a:spcBef>
              <a:spcAft>
                <a:spcPct val="0"/>
              </a:spcAft>
              <a:buChar char="•"/>
              <a:defRPr sz="3200" kern="1200">
                <a:solidFill>
                  <a:schemeClr val="tx1"/>
                </a:solidFill>
                <a:latin typeface="Calibri" charset="0"/>
                <a:ea typeface="Calibri" charset="0"/>
                <a:cs typeface="Calibri" charset="0"/>
              </a:defRPr>
            </a:lvl1pPr>
            <a:lvl2pPr marL="742950" indent="-285750" algn="l" rtl="0" fontAlgn="base">
              <a:spcBef>
                <a:spcPct val="20000"/>
              </a:spcBef>
              <a:spcAft>
                <a:spcPct val="0"/>
              </a:spcAft>
              <a:buChar char="–"/>
              <a:defRPr sz="2800" kern="1200">
                <a:solidFill>
                  <a:schemeClr val="tx1"/>
                </a:solidFill>
                <a:latin typeface="Calibri" charset="0"/>
                <a:ea typeface="Calibri" charset="0"/>
                <a:cs typeface="Calibri" charset="0"/>
              </a:defRPr>
            </a:lvl2pPr>
            <a:lvl3pPr marL="1143000" indent="-228600" algn="l" rtl="0" fontAlgn="base">
              <a:spcBef>
                <a:spcPct val="20000"/>
              </a:spcBef>
              <a:spcAft>
                <a:spcPct val="0"/>
              </a:spcAft>
              <a:buChar char="•"/>
              <a:defRPr sz="2400" kern="1200">
                <a:solidFill>
                  <a:schemeClr val="tx1"/>
                </a:solidFill>
                <a:latin typeface="Calibri" charset="0"/>
                <a:ea typeface="Calibri" charset="0"/>
                <a:cs typeface="Calibri" charset="0"/>
              </a:defRPr>
            </a:lvl3pPr>
            <a:lvl4pPr marL="1600200" indent="-228600" algn="l" rtl="0" fontAlgn="base">
              <a:spcBef>
                <a:spcPct val="20000"/>
              </a:spcBef>
              <a:spcAft>
                <a:spcPct val="0"/>
              </a:spcAft>
              <a:buChar char="–"/>
              <a:defRPr sz="2000" kern="1200">
                <a:solidFill>
                  <a:schemeClr val="tx1"/>
                </a:solidFill>
                <a:latin typeface="Calibri" charset="0"/>
                <a:ea typeface="Calibri" charset="0"/>
                <a:cs typeface="Calibri" charset="0"/>
              </a:defRPr>
            </a:lvl4pPr>
            <a:lvl5pPr marL="2057400" indent="-228600" algn="l" rtl="0" fontAlgn="base">
              <a:spcBef>
                <a:spcPct val="20000"/>
              </a:spcBef>
              <a:spcAft>
                <a:spcPct val="0"/>
              </a:spcAft>
              <a:buChar char="»"/>
              <a:defRPr sz="20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450"/>
              </a:spcAft>
              <a:buNone/>
              <a:defRPr/>
            </a:pPr>
            <a:r>
              <a:rPr lang="en-US" altLang="en-US" sz="2600" b="1" dirty="0">
                <a:solidFill>
                  <a:srgbClr val="C00000"/>
                </a:solidFill>
              </a:rPr>
              <a:t>Disadvantages </a:t>
            </a:r>
          </a:p>
          <a:p>
            <a:pPr>
              <a:spcBef>
                <a:spcPts val="0"/>
              </a:spcBef>
              <a:spcAft>
                <a:spcPts val="300"/>
              </a:spcAft>
              <a:buSzPct val="80000"/>
              <a:defRPr/>
            </a:pPr>
            <a:r>
              <a:rPr lang="en-US" altLang="en-US" sz="2600" dirty="0">
                <a:solidFill>
                  <a:schemeClr val="tx1">
                    <a:lumMod val="65000"/>
                    <a:lumOff val="35000"/>
                  </a:schemeClr>
                </a:solidFill>
                <a:latin typeface="+mn-lt"/>
                <a:ea typeface="+mn-ea"/>
                <a:cs typeface="Calibri" panose="020F0502020204030204" pitchFamily="34" charset="0"/>
              </a:rPr>
              <a:t>Discoverability</a:t>
            </a:r>
            <a:r>
              <a:rPr lang="en-US" altLang="en-US" sz="2600" dirty="0">
                <a:solidFill>
                  <a:schemeClr val="tx1">
                    <a:lumMod val="65000"/>
                    <a:lumOff val="35000"/>
                  </a:schemeClr>
                </a:solidFill>
                <a:latin typeface="+mn-lt"/>
                <a:cs typeface="Calibri" panose="020F0502020204030204" pitchFamily="34" charset="0"/>
              </a:rPr>
              <a:t> </a:t>
            </a:r>
          </a:p>
          <a:p>
            <a:pPr lvl="1">
              <a:spcBef>
                <a:spcPts val="0"/>
              </a:spcBef>
              <a:spcAft>
                <a:spcPts val="300"/>
              </a:spcAft>
              <a:buSzPct val="80000"/>
              <a:defRPr/>
            </a:pPr>
            <a:r>
              <a:rPr lang="en-US" altLang="en-US" sz="2600" dirty="0">
                <a:solidFill>
                  <a:schemeClr val="tx1">
                    <a:lumMod val="65000"/>
                    <a:lumOff val="35000"/>
                  </a:schemeClr>
                </a:solidFill>
                <a:latin typeface="+mn-lt"/>
                <a:cs typeface="Calibri" panose="020F0502020204030204" pitchFamily="34" charset="0"/>
              </a:rPr>
              <a:t>Time consuming to find</a:t>
            </a:r>
          </a:p>
          <a:p>
            <a:pPr>
              <a:spcBef>
                <a:spcPts val="0"/>
              </a:spcBef>
              <a:spcAft>
                <a:spcPts val="300"/>
              </a:spcAft>
              <a:buSzPct val="80000"/>
              <a:defRPr/>
            </a:pPr>
            <a:r>
              <a:rPr lang="en-US" altLang="en-US" sz="2600" dirty="0">
                <a:solidFill>
                  <a:schemeClr val="tx1">
                    <a:lumMod val="65000"/>
                    <a:lumOff val="35000"/>
                  </a:schemeClr>
                </a:solidFill>
                <a:latin typeface="+mn-lt"/>
                <a:cs typeface="Calibri" panose="020F0502020204030204" pitchFamily="34" charset="0"/>
              </a:rPr>
              <a:t>Commitment is needed to create or update materials</a:t>
            </a:r>
          </a:p>
          <a:p>
            <a:pPr>
              <a:spcBef>
                <a:spcPts val="0"/>
              </a:spcBef>
              <a:spcAft>
                <a:spcPts val="300"/>
              </a:spcAft>
              <a:buSzPct val="80000"/>
              <a:defRPr/>
            </a:pPr>
            <a:r>
              <a:rPr lang="en-US" altLang="en-US" sz="2600" dirty="0">
                <a:solidFill>
                  <a:schemeClr val="tx1">
                    <a:lumMod val="65000"/>
                    <a:lumOff val="35000"/>
                  </a:schemeClr>
                </a:solidFill>
                <a:latin typeface="+mn-lt"/>
                <a:cs typeface="Calibri" panose="020F0502020204030204" pitchFamily="34" charset="0"/>
              </a:rPr>
              <a:t> Can be inconsistent evaluation of materials</a:t>
            </a:r>
          </a:p>
        </p:txBody>
      </p:sp>
    </p:spTree>
    <p:extLst>
      <p:ext uri="{BB962C8B-B14F-4D97-AF65-F5344CB8AC3E}">
        <p14:creationId xmlns:p14="http://schemas.microsoft.com/office/powerpoint/2010/main" val="96861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2049</Words>
  <Application>Microsoft Macintosh PowerPoint</Application>
  <PresentationFormat>On-screen Show (16:9)</PresentationFormat>
  <Paragraphs>240</Paragraphs>
  <Slides>29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Arial</vt:lpstr>
      <vt:lpstr>Calibri</vt:lpstr>
      <vt:lpstr>Helvetica</vt:lpstr>
      <vt:lpstr>Inter</vt:lpstr>
      <vt:lpstr>Times New Roman</vt:lpstr>
      <vt:lpstr>Office Theme</vt:lpstr>
      <vt:lpstr>Changing Librarian  Roles in the Emerging Digital and Open Education Landscape: An Environmental  Scan Research  Study</vt:lpstr>
      <vt:lpstr>While we are getting settled ….  Will you answer a few poll questions?</vt:lpstr>
      <vt:lpstr>Results from the pre-presentation poll</vt:lpstr>
      <vt:lpstr>Session Objectives</vt:lpstr>
      <vt:lpstr>OERs and Open Pedagogy? </vt:lpstr>
      <vt:lpstr>The UNESCO Definition: </vt:lpstr>
      <vt:lpstr>Why OERs and Open Pedagogy?</vt:lpstr>
      <vt:lpstr>Open Pedagogy or Open  Education Practice</vt:lpstr>
      <vt:lpstr>Pros &amp; Cons of OERs</vt:lpstr>
      <vt:lpstr>The Five R Framework (Wiley, D. et. el., 2007, 2014 )  </vt:lpstr>
      <vt:lpstr>OER Creative Commons License</vt:lpstr>
      <vt:lpstr>Finding OERs</vt:lpstr>
      <vt:lpstr>Repositories</vt:lpstr>
      <vt:lpstr>Textbooks &amp; Other Directories</vt:lpstr>
      <vt:lpstr>Evaluating Open Books</vt:lpstr>
      <vt:lpstr>Additional Resources about OERs &amp; Open Pedagogy</vt:lpstr>
      <vt:lpstr>OER Journey and Open Education Maturity Model (Pressbooks)</vt:lpstr>
      <vt:lpstr>OER &amp; Open Pedagogy Professional Development </vt:lpstr>
      <vt:lpstr>Role of Librarian related to OERs</vt:lpstr>
      <vt:lpstr>Environmental Scan Methods</vt:lpstr>
      <vt:lpstr>The Environmental Scan Process</vt:lpstr>
      <vt:lpstr>Why do an Environmental Scan?</vt:lpstr>
      <vt:lpstr>Future Work &amp; Research Questions</vt:lpstr>
      <vt:lpstr>Methodology</vt:lpstr>
      <vt:lpstr>Findings – 5 Themes</vt:lpstr>
      <vt:lpstr>Continued Planning</vt:lpstr>
      <vt:lpstr>Additional Resources Based on the LOEX  Post-Presentation Discussion</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2022-03-02T20:15:23Z</cp:lastPrinted>
  <dcterms:created xsi:type="dcterms:W3CDTF">2017-08-01T15:40:51Z</dcterms:created>
  <dcterms:modified xsi:type="dcterms:W3CDTF">2024-05-14T09:06:09Z</dcterms:modified>
</cp:coreProperties>
</file>