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Montserrat" panose="02000505000000020004" pitchFamily="2" charset="0"/>
      <p:regular r:id="rId32"/>
      <p:bold r:id="rId33"/>
    </p:embeddedFont>
    <p:embeddedFont>
      <p:font typeface="Montserrat Bold" panose="020B0604020202020204" charset="0"/>
      <p:regular r:id="rId34"/>
    </p:embeddedFont>
    <p:embeddedFont>
      <p:font typeface="Montserrat Italics" panose="020B0604020202020204" charset="0"/>
      <p:regular r:id="rId35"/>
    </p:embeddedFont>
    <p:embeddedFont>
      <p:font typeface="Montserrat Medium" panose="00000600000000000000" pitchFamily="2" charset="0"/>
      <p:regular r:id="rId36"/>
    </p:embeddedFont>
    <p:embeddedFont>
      <p:font typeface="Scala Sans"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59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dx.doi.org/10.11645/13.2.2675"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digscholarship.unco.edu/libfacpub/65"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doi.org/10.1353/pla.2021.0014"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028700" y="1105296"/>
            <a:ext cx="12395994" cy="8079713"/>
          </a:xfrm>
          <a:custGeom>
            <a:avLst/>
            <a:gdLst/>
            <a:ahLst/>
            <a:cxnLst/>
            <a:rect l="l" t="t" r="r" b="b"/>
            <a:pathLst>
              <a:path w="12395994" h="8079713">
                <a:moveTo>
                  <a:pt x="12395994" y="0"/>
                </a:moveTo>
                <a:lnTo>
                  <a:pt x="0" y="0"/>
                </a:lnTo>
                <a:lnTo>
                  <a:pt x="0" y="8079713"/>
                </a:lnTo>
                <a:lnTo>
                  <a:pt x="12395994" y="8079713"/>
                </a:lnTo>
                <a:lnTo>
                  <a:pt x="12395994" y="0"/>
                </a:lnTo>
                <a:close/>
              </a:path>
            </a:pathLst>
          </a:custGeom>
          <a:blipFill>
            <a:blip r:embed="rId2"/>
            <a:stretch>
              <a:fillRect t="-1108" b="-1108"/>
            </a:stretch>
          </a:blipFill>
        </p:spPr>
      </p:sp>
      <p:grpSp>
        <p:nvGrpSpPr>
          <p:cNvPr id="3" name="Group 3"/>
          <p:cNvGrpSpPr/>
          <p:nvPr/>
        </p:nvGrpSpPr>
        <p:grpSpPr>
          <a:xfrm>
            <a:off x="7226697" y="3137125"/>
            <a:ext cx="10255693" cy="4174795"/>
            <a:chOff x="0" y="0"/>
            <a:chExt cx="3469210" cy="1412214"/>
          </a:xfrm>
        </p:grpSpPr>
        <p:sp>
          <p:nvSpPr>
            <p:cNvPr id="4" name="Freeform 4"/>
            <p:cNvSpPr/>
            <p:nvPr/>
          </p:nvSpPr>
          <p:spPr>
            <a:xfrm>
              <a:off x="0" y="0"/>
              <a:ext cx="3469210" cy="1412214"/>
            </a:xfrm>
            <a:custGeom>
              <a:avLst/>
              <a:gdLst/>
              <a:ahLst/>
              <a:cxnLst/>
              <a:rect l="l" t="t" r="r" b="b"/>
              <a:pathLst>
                <a:path w="3469210" h="1412214">
                  <a:moveTo>
                    <a:pt x="0" y="0"/>
                  </a:moveTo>
                  <a:lnTo>
                    <a:pt x="3469210" y="0"/>
                  </a:lnTo>
                  <a:lnTo>
                    <a:pt x="3469210" y="1412214"/>
                  </a:lnTo>
                  <a:lnTo>
                    <a:pt x="0" y="1412214"/>
                  </a:lnTo>
                  <a:close/>
                </a:path>
              </a:pathLst>
            </a:custGeom>
            <a:solidFill>
              <a:srgbClr val="FFFFFF">
                <a:alpha val="89804"/>
              </a:srgbClr>
            </a:solidFill>
          </p:spPr>
        </p:sp>
      </p:grpSp>
      <p:grpSp>
        <p:nvGrpSpPr>
          <p:cNvPr id="5" name="Group 5"/>
          <p:cNvGrpSpPr/>
          <p:nvPr/>
        </p:nvGrpSpPr>
        <p:grpSpPr>
          <a:xfrm>
            <a:off x="7563045" y="3371359"/>
            <a:ext cx="9588390" cy="3656597"/>
            <a:chOff x="0" y="0"/>
            <a:chExt cx="12166231" cy="4639674"/>
          </a:xfrm>
        </p:grpSpPr>
        <p:sp>
          <p:nvSpPr>
            <p:cNvPr id="6" name="Freeform 6"/>
            <p:cNvSpPr/>
            <p:nvPr/>
          </p:nvSpPr>
          <p:spPr>
            <a:xfrm>
              <a:off x="0" y="0"/>
              <a:ext cx="12166231" cy="4639674"/>
            </a:xfrm>
            <a:custGeom>
              <a:avLst/>
              <a:gdLst/>
              <a:ahLst/>
              <a:cxnLst/>
              <a:rect l="l" t="t" r="r" b="b"/>
              <a:pathLst>
                <a:path w="12166231" h="4639674">
                  <a:moveTo>
                    <a:pt x="0" y="0"/>
                  </a:moveTo>
                  <a:lnTo>
                    <a:pt x="0" y="4639674"/>
                  </a:lnTo>
                  <a:lnTo>
                    <a:pt x="12166231" y="4639674"/>
                  </a:lnTo>
                  <a:lnTo>
                    <a:pt x="12166231" y="0"/>
                  </a:lnTo>
                  <a:lnTo>
                    <a:pt x="0" y="0"/>
                  </a:lnTo>
                  <a:close/>
                  <a:moveTo>
                    <a:pt x="12105270" y="4578714"/>
                  </a:moveTo>
                  <a:lnTo>
                    <a:pt x="59690" y="4578714"/>
                  </a:lnTo>
                  <a:lnTo>
                    <a:pt x="59690" y="59690"/>
                  </a:lnTo>
                  <a:lnTo>
                    <a:pt x="12105270" y="59690"/>
                  </a:lnTo>
                  <a:lnTo>
                    <a:pt x="12105270" y="4578714"/>
                  </a:lnTo>
                  <a:close/>
                </a:path>
              </a:pathLst>
            </a:custGeom>
            <a:solidFill>
              <a:srgbClr val="000000"/>
            </a:solidFill>
          </p:spPr>
        </p:sp>
      </p:grpSp>
      <p:sp>
        <p:nvSpPr>
          <p:cNvPr id="7" name="TextBox 7"/>
          <p:cNvSpPr txBox="1"/>
          <p:nvPr/>
        </p:nvSpPr>
        <p:spPr>
          <a:xfrm>
            <a:off x="9144000" y="3566865"/>
            <a:ext cx="7146103" cy="916120"/>
          </a:xfrm>
          <a:prstGeom prst="rect">
            <a:avLst/>
          </a:prstGeom>
        </p:spPr>
        <p:txBody>
          <a:bodyPr lIns="0" tIns="0" rIns="0" bIns="0" rtlCol="0" anchor="t">
            <a:spAutoFit/>
          </a:bodyPr>
          <a:lstStyle/>
          <a:p>
            <a:pPr>
              <a:lnSpc>
                <a:spcPts val="7573"/>
              </a:lnSpc>
            </a:pPr>
            <a:r>
              <a:rPr lang="en-US" sz="5409">
                <a:solidFill>
                  <a:srgbClr val="000000"/>
                </a:solidFill>
                <a:latin typeface="Montserrat"/>
              </a:rPr>
              <a:t>UNMASKING THE</a:t>
            </a:r>
          </a:p>
        </p:txBody>
      </p:sp>
      <p:sp>
        <p:nvSpPr>
          <p:cNvPr id="8" name="TextBox 8"/>
          <p:cNvSpPr txBox="1"/>
          <p:nvPr/>
        </p:nvSpPr>
        <p:spPr>
          <a:xfrm>
            <a:off x="7803185" y="4368685"/>
            <a:ext cx="9108111" cy="1035527"/>
          </a:xfrm>
          <a:prstGeom prst="rect">
            <a:avLst/>
          </a:prstGeom>
        </p:spPr>
        <p:txBody>
          <a:bodyPr lIns="0" tIns="0" rIns="0" bIns="0" rtlCol="0" anchor="t">
            <a:spAutoFit/>
          </a:bodyPr>
          <a:lstStyle/>
          <a:p>
            <a:pPr>
              <a:lnSpc>
                <a:spcPts val="8547"/>
              </a:lnSpc>
              <a:spcBef>
                <a:spcPct val="0"/>
              </a:spcBef>
            </a:pPr>
            <a:r>
              <a:rPr lang="en-US" sz="6105">
                <a:solidFill>
                  <a:srgbClr val="000000"/>
                </a:solidFill>
                <a:latin typeface="Montserrat Medium"/>
              </a:rPr>
              <a:t>HIDDEN CURRICULUM</a:t>
            </a:r>
          </a:p>
        </p:txBody>
      </p:sp>
      <p:sp>
        <p:nvSpPr>
          <p:cNvPr id="9" name="TextBox 9"/>
          <p:cNvSpPr txBox="1"/>
          <p:nvPr/>
        </p:nvSpPr>
        <p:spPr>
          <a:xfrm>
            <a:off x="7560348" y="5510705"/>
            <a:ext cx="9588390" cy="1034726"/>
          </a:xfrm>
          <a:prstGeom prst="rect">
            <a:avLst/>
          </a:prstGeom>
        </p:spPr>
        <p:txBody>
          <a:bodyPr lIns="0" tIns="0" rIns="0" bIns="0" rtlCol="0" anchor="t">
            <a:spAutoFit/>
          </a:bodyPr>
          <a:lstStyle/>
          <a:p>
            <a:pPr algn="ctr">
              <a:lnSpc>
                <a:spcPts val="2799"/>
              </a:lnSpc>
            </a:pPr>
            <a:r>
              <a:rPr lang="en-US" sz="1999">
                <a:solidFill>
                  <a:srgbClr val="000000"/>
                </a:solidFill>
                <a:latin typeface="Montserrat"/>
              </a:rPr>
              <a:t>How it negatively impacts the one-shot model and </a:t>
            </a:r>
          </a:p>
          <a:p>
            <a:pPr algn="ctr">
              <a:lnSpc>
                <a:spcPts val="2799"/>
              </a:lnSpc>
            </a:pPr>
            <a:r>
              <a:rPr lang="en-US" sz="1999">
                <a:solidFill>
                  <a:srgbClr val="000000"/>
                </a:solidFill>
                <a:latin typeface="Montserrat"/>
              </a:rPr>
              <a:t>first-generation lower-income students</a:t>
            </a:r>
          </a:p>
          <a:p>
            <a:pPr algn="ctr">
              <a:lnSpc>
                <a:spcPts val="2799"/>
              </a:lnSpc>
            </a:pPr>
            <a:r>
              <a:rPr lang="en-US" sz="1999">
                <a:solidFill>
                  <a:srgbClr val="000000"/>
                </a:solidFill>
                <a:latin typeface="Montserrat Bold"/>
              </a:rPr>
              <a:t>Katie Albright and Don Simmons Jr.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89617"/>
            <a:ext cx="16230600" cy="4958331"/>
          </a:xfrm>
          <a:prstGeom prst="rect">
            <a:avLst/>
          </a:prstGeom>
        </p:spPr>
        <p:txBody>
          <a:bodyPr lIns="0" tIns="0" rIns="0" bIns="0" rtlCol="0" anchor="t">
            <a:spAutoFit/>
          </a:bodyPr>
          <a:lstStyle/>
          <a:p>
            <a:pPr>
              <a:lnSpc>
                <a:spcPts val="4417"/>
              </a:lnSpc>
            </a:pPr>
            <a:r>
              <a:rPr lang="en-US" sz="3155">
                <a:solidFill>
                  <a:srgbClr val="000000"/>
                </a:solidFill>
                <a:latin typeface="Montserrat"/>
              </a:rPr>
              <a:t>Gair and Mullins conducted an empirical study of the hidden curriculum experience in higher education and identified specific themes:</a:t>
            </a:r>
          </a:p>
          <a:p>
            <a:pPr>
              <a:lnSpc>
                <a:spcPts val="4417"/>
              </a:lnSpc>
            </a:pPr>
            <a:endParaRPr lang="en-US" sz="3155">
              <a:solidFill>
                <a:srgbClr val="000000"/>
              </a:solidFill>
              <a:latin typeface="Montserrat"/>
            </a:endParaRPr>
          </a:p>
          <a:p>
            <a:pPr marL="681275" lvl="1" indent="-340638">
              <a:lnSpc>
                <a:spcPts val="4417"/>
              </a:lnSpc>
              <a:buAutoNum type="arabicPeriod"/>
            </a:pPr>
            <a:r>
              <a:rPr lang="en-US" sz="3155">
                <a:solidFill>
                  <a:srgbClr val="000000"/>
                </a:solidFill>
                <a:latin typeface="Montserrat"/>
              </a:rPr>
              <a:t> The hidden curriculum is not hidden at all but is enacted effortlessly in the manner that the university functions on a daily basis</a:t>
            </a:r>
          </a:p>
          <a:p>
            <a:pPr marL="681275" lvl="1" indent="-340638">
              <a:lnSpc>
                <a:spcPts val="4417"/>
              </a:lnSpc>
              <a:buAutoNum type="arabicPeriod"/>
            </a:pPr>
            <a:r>
              <a:rPr lang="en-US" sz="3155">
                <a:solidFill>
                  <a:srgbClr val="000000"/>
                </a:solidFill>
                <a:latin typeface="Montserrat"/>
              </a:rPr>
              <a:t> The physical environment of the university conveys a hidden curriculum</a:t>
            </a:r>
          </a:p>
          <a:p>
            <a:pPr marL="681275" lvl="1" indent="-340638">
              <a:lnSpc>
                <a:spcPts val="4417"/>
              </a:lnSpc>
              <a:buAutoNum type="arabicPeriod"/>
            </a:pPr>
            <a:r>
              <a:rPr lang="en-US" sz="3155">
                <a:solidFill>
                  <a:srgbClr val="000000"/>
                </a:solidFill>
                <a:latin typeface="Montserrat"/>
              </a:rPr>
              <a:t> The hidden curriculum is mediated through human beings</a:t>
            </a:r>
          </a:p>
          <a:p>
            <a:pPr marL="681275" lvl="1" indent="-340638">
              <a:lnSpc>
                <a:spcPts val="4417"/>
              </a:lnSpc>
              <a:buAutoNum type="arabicPeriod"/>
            </a:pPr>
            <a:r>
              <a:rPr lang="en-US" sz="3155">
                <a:solidFill>
                  <a:srgbClr val="000000"/>
                </a:solidFill>
                <a:latin typeface="Montserrat"/>
              </a:rPr>
              <a:t> Certain practices, missions, cultures, perspectives, attitudes and ideologies are regarded as accceptable in a specific institutional environment</a:t>
            </a:r>
          </a:p>
        </p:txBody>
      </p:sp>
      <p:sp>
        <p:nvSpPr>
          <p:cNvPr id="3" name="TextBox 3"/>
          <p:cNvSpPr txBox="1"/>
          <p:nvPr/>
        </p:nvSpPr>
        <p:spPr>
          <a:xfrm>
            <a:off x="546840" y="432858"/>
            <a:ext cx="10799158" cy="546046"/>
          </a:xfrm>
          <a:prstGeom prst="rect">
            <a:avLst/>
          </a:prstGeom>
        </p:spPr>
        <p:txBody>
          <a:bodyPr lIns="0" tIns="0" rIns="0" bIns="0" rtlCol="0" anchor="t">
            <a:spAutoFit/>
          </a:bodyPr>
          <a:lstStyle/>
          <a:p>
            <a:pPr>
              <a:lnSpc>
                <a:spcPts val="4552"/>
              </a:lnSpc>
            </a:pPr>
            <a:r>
              <a:rPr lang="en-US" sz="3252">
                <a:solidFill>
                  <a:srgbClr val="000000"/>
                </a:solidFill>
                <a:latin typeface="Montserrat"/>
              </a:rPr>
              <a:t>THE HIDDEN CURRICULUM | GAIR AND MULLINS</a:t>
            </a:r>
          </a:p>
        </p:txBody>
      </p:sp>
      <p:sp>
        <p:nvSpPr>
          <p:cNvPr id="4" name="TextBox 4"/>
          <p:cNvSpPr txBox="1"/>
          <p:nvPr/>
        </p:nvSpPr>
        <p:spPr>
          <a:xfrm>
            <a:off x="546840" y="9189075"/>
            <a:ext cx="16429363" cy="1097925"/>
          </a:xfrm>
          <a:prstGeom prst="rect">
            <a:avLst/>
          </a:prstGeom>
        </p:spPr>
        <p:txBody>
          <a:bodyPr lIns="0" tIns="0" rIns="0" bIns="0" rtlCol="0" anchor="t">
            <a:spAutoFit/>
          </a:bodyPr>
          <a:lstStyle/>
          <a:p>
            <a:pPr>
              <a:lnSpc>
                <a:spcPts val="2995"/>
              </a:lnSpc>
            </a:pPr>
            <a:r>
              <a:rPr lang="en-US" sz="2139">
                <a:solidFill>
                  <a:srgbClr val="000000"/>
                </a:solidFill>
                <a:latin typeface="Montserrat"/>
              </a:rPr>
              <a:t>Source: Roussow, N., &amp; Frick, L. (2023, March 27). A conceptual framework for uncovering the hidden curriculum in private higher education. Cogent Education, 10(1)</a:t>
            </a:r>
          </a:p>
          <a:p>
            <a:pPr>
              <a:lnSpc>
                <a:spcPts val="2995"/>
              </a:lnSpc>
            </a:pPr>
            <a:endParaRPr lang="en-US" sz="2139">
              <a:solidFill>
                <a:srgbClr val="000000"/>
              </a:solidFill>
              <a:latin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800933" y="2635876"/>
            <a:ext cx="8119224" cy="8229600"/>
          </a:xfrm>
          <a:custGeom>
            <a:avLst/>
            <a:gdLst/>
            <a:ahLst/>
            <a:cxnLst/>
            <a:rect l="l" t="t" r="r" b="b"/>
            <a:pathLst>
              <a:path w="8119224" h="8229600">
                <a:moveTo>
                  <a:pt x="0" y="0"/>
                </a:moveTo>
                <a:lnTo>
                  <a:pt x="8119223" y="0"/>
                </a:lnTo>
                <a:lnTo>
                  <a:pt x="8119223" y="8229600"/>
                </a:lnTo>
                <a:lnTo>
                  <a:pt x="0" y="8229600"/>
                </a:lnTo>
                <a:lnTo>
                  <a:pt x="0" y="0"/>
                </a:lnTo>
                <a:close/>
              </a:path>
            </a:pathLst>
          </a:custGeom>
          <a:blipFill>
            <a:blip r:embed="rId2"/>
            <a:stretch>
              <a:fillRect l="-52134"/>
            </a:stretch>
          </a:blipFill>
        </p:spPr>
      </p:sp>
      <p:sp>
        <p:nvSpPr>
          <p:cNvPr id="3" name="TextBox 3"/>
          <p:cNvSpPr txBox="1"/>
          <p:nvPr/>
        </p:nvSpPr>
        <p:spPr>
          <a:xfrm>
            <a:off x="865110" y="1526151"/>
            <a:ext cx="12881498" cy="7168023"/>
          </a:xfrm>
          <a:prstGeom prst="rect">
            <a:avLst/>
          </a:prstGeom>
        </p:spPr>
        <p:txBody>
          <a:bodyPr lIns="0" tIns="0" rIns="0" bIns="0" rtlCol="0" anchor="t">
            <a:spAutoFit/>
          </a:bodyPr>
          <a:lstStyle/>
          <a:p>
            <a:pPr marL="681275" lvl="1" indent="-340638">
              <a:lnSpc>
                <a:spcPts val="4417"/>
              </a:lnSpc>
              <a:buFont typeface="Arial"/>
              <a:buChar char="•"/>
            </a:pPr>
            <a:r>
              <a:rPr lang="en-US" sz="3155">
                <a:solidFill>
                  <a:srgbClr val="000000"/>
                </a:solidFill>
                <a:latin typeface="Montserrat"/>
              </a:rPr>
              <a:t>Independent vs. interdependent models of self</a:t>
            </a:r>
          </a:p>
          <a:p>
            <a:pPr marL="681275" lvl="1" indent="-340638">
              <a:lnSpc>
                <a:spcPts val="4417"/>
              </a:lnSpc>
              <a:buFont typeface="Arial"/>
              <a:buChar char="•"/>
            </a:pPr>
            <a:r>
              <a:rPr lang="en-US" sz="3155">
                <a:solidFill>
                  <a:srgbClr val="000000"/>
                </a:solidFill>
                <a:latin typeface="Montserrat"/>
              </a:rPr>
              <a:t>Understanding faculty office hours</a:t>
            </a:r>
          </a:p>
          <a:p>
            <a:pPr marL="681275" lvl="1" indent="-340638">
              <a:lnSpc>
                <a:spcPts val="4417"/>
              </a:lnSpc>
              <a:buFont typeface="Arial"/>
              <a:buChar char="•"/>
            </a:pPr>
            <a:r>
              <a:rPr lang="en-US" sz="3155">
                <a:solidFill>
                  <a:srgbClr val="000000"/>
                </a:solidFill>
                <a:latin typeface="Montserrat"/>
              </a:rPr>
              <a:t>Eye contact with authority figures</a:t>
            </a:r>
          </a:p>
          <a:p>
            <a:pPr marL="681275" lvl="1" indent="-340638">
              <a:lnSpc>
                <a:spcPts val="4417"/>
              </a:lnSpc>
              <a:buFont typeface="Arial"/>
              <a:buChar char="•"/>
            </a:pPr>
            <a:r>
              <a:rPr lang="en-US" sz="3155">
                <a:solidFill>
                  <a:srgbClr val="000000"/>
                </a:solidFill>
                <a:latin typeface="Montserrat"/>
              </a:rPr>
              <a:t>Debating grades or asking for extensions</a:t>
            </a:r>
          </a:p>
          <a:p>
            <a:pPr marL="681275" lvl="1" indent="-340638">
              <a:lnSpc>
                <a:spcPts val="4417"/>
              </a:lnSpc>
              <a:buFont typeface="Arial"/>
              <a:buChar char="•"/>
            </a:pPr>
            <a:r>
              <a:rPr lang="en-US" sz="3155">
                <a:solidFill>
                  <a:srgbClr val="000000"/>
                </a:solidFill>
                <a:latin typeface="Montserrat"/>
              </a:rPr>
              <a:t>Navigating a syllabus</a:t>
            </a:r>
          </a:p>
          <a:p>
            <a:pPr marL="1362550" lvl="2" indent="-454183">
              <a:lnSpc>
                <a:spcPts val="4417"/>
              </a:lnSpc>
              <a:buFont typeface="Arial"/>
              <a:buChar char="⚬"/>
            </a:pPr>
            <a:r>
              <a:rPr lang="en-US" sz="3155">
                <a:solidFill>
                  <a:srgbClr val="000000"/>
                </a:solidFill>
                <a:latin typeface="Montserrat"/>
              </a:rPr>
              <a:t>Assignment due dates</a:t>
            </a:r>
          </a:p>
          <a:p>
            <a:pPr marL="681275" lvl="1" indent="-340638">
              <a:lnSpc>
                <a:spcPts val="4417"/>
              </a:lnSpc>
              <a:buFont typeface="Arial"/>
              <a:buChar char="•"/>
            </a:pPr>
            <a:r>
              <a:rPr lang="en-US" sz="3155">
                <a:solidFill>
                  <a:srgbClr val="000000"/>
                </a:solidFill>
                <a:latin typeface="Montserrat"/>
              </a:rPr>
              <a:t>Knowing what instructors expect of you</a:t>
            </a:r>
          </a:p>
          <a:p>
            <a:pPr marL="1362550" lvl="2" indent="-454183">
              <a:lnSpc>
                <a:spcPts val="4417"/>
              </a:lnSpc>
              <a:buFont typeface="Arial"/>
              <a:buChar char="⚬"/>
            </a:pPr>
            <a:r>
              <a:rPr lang="en-US" sz="3155">
                <a:solidFill>
                  <a:srgbClr val="000000"/>
                </a:solidFill>
                <a:latin typeface="Montserrat"/>
              </a:rPr>
              <a:t>“The cultural capital that traditional students possess can give them a head start in the “pattern recognition” that allows them to identify professors’ expectations and to respond to them appropriately.”</a:t>
            </a:r>
          </a:p>
          <a:p>
            <a:pPr marL="681275" lvl="1" indent="-340638">
              <a:lnSpc>
                <a:spcPts val="4417"/>
              </a:lnSpc>
              <a:buFont typeface="Arial"/>
              <a:buChar char="•"/>
            </a:pPr>
            <a:r>
              <a:rPr lang="en-US" sz="3155">
                <a:solidFill>
                  <a:srgbClr val="000000"/>
                </a:solidFill>
                <a:latin typeface="Montserrat"/>
              </a:rPr>
              <a:t>Asking for help/burdening others</a:t>
            </a:r>
          </a:p>
          <a:p>
            <a:pPr marL="681275" lvl="1" indent="-340638">
              <a:lnSpc>
                <a:spcPts val="4417"/>
              </a:lnSpc>
              <a:buFont typeface="Arial"/>
              <a:buChar char="•"/>
            </a:pPr>
            <a:r>
              <a:rPr lang="en-US" sz="3155">
                <a:solidFill>
                  <a:srgbClr val="000000"/>
                </a:solidFill>
                <a:latin typeface="Montserrat"/>
              </a:rPr>
              <a:t>“The obscure language of academia”</a:t>
            </a:r>
          </a:p>
        </p:txBody>
      </p:sp>
      <p:sp>
        <p:nvSpPr>
          <p:cNvPr id="4" name="TextBox 4"/>
          <p:cNvSpPr txBox="1"/>
          <p:nvPr/>
        </p:nvSpPr>
        <p:spPr>
          <a:xfrm>
            <a:off x="546840" y="432858"/>
            <a:ext cx="15931801" cy="546046"/>
          </a:xfrm>
          <a:prstGeom prst="rect">
            <a:avLst/>
          </a:prstGeom>
        </p:spPr>
        <p:txBody>
          <a:bodyPr lIns="0" tIns="0" rIns="0" bIns="0" rtlCol="0" anchor="t">
            <a:spAutoFit/>
          </a:bodyPr>
          <a:lstStyle/>
          <a:p>
            <a:pPr>
              <a:lnSpc>
                <a:spcPts val="4552"/>
              </a:lnSpc>
            </a:pPr>
            <a:r>
              <a:rPr lang="en-US" sz="3252">
                <a:solidFill>
                  <a:srgbClr val="000000"/>
                </a:solidFill>
                <a:latin typeface="Montserrat"/>
              </a:rPr>
              <a:t>HOW DOES THE HIDDEN CURRICULUM MANIFEST IN HIGHER EDUCATION?</a:t>
            </a:r>
          </a:p>
        </p:txBody>
      </p:sp>
      <p:sp>
        <p:nvSpPr>
          <p:cNvPr id="5" name="TextBox 5"/>
          <p:cNvSpPr txBox="1"/>
          <p:nvPr/>
        </p:nvSpPr>
        <p:spPr>
          <a:xfrm>
            <a:off x="546840" y="8995263"/>
            <a:ext cx="11686558" cy="1097925"/>
          </a:xfrm>
          <a:prstGeom prst="rect">
            <a:avLst/>
          </a:prstGeom>
        </p:spPr>
        <p:txBody>
          <a:bodyPr lIns="0" tIns="0" rIns="0" bIns="0" rtlCol="0" anchor="t">
            <a:spAutoFit/>
          </a:bodyPr>
          <a:lstStyle/>
          <a:p>
            <a:pPr>
              <a:lnSpc>
                <a:spcPts val="2995"/>
              </a:lnSpc>
            </a:pPr>
            <a:r>
              <a:rPr lang="en-US" sz="2139">
                <a:solidFill>
                  <a:srgbClr val="000000"/>
                </a:solidFill>
                <a:latin typeface="Montserrat"/>
              </a:rPr>
              <a:t>Source: Collier, P. J., &amp; Morgan, D. L. (2008). Is that paper really due today?’’: differences in first-generation and traditional college students’ understandings of faculty expectations. Higher Education, 55, 425-446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6840" y="1474680"/>
            <a:ext cx="16712460" cy="7280489"/>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000000"/>
                </a:solidFill>
                <a:latin typeface="Montserrat"/>
              </a:rPr>
              <a:t>Contributes to class stratification and perpetuates systems of inequality</a:t>
            </a:r>
          </a:p>
          <a:p>
            <a:pPr marL="690881" lvl="1" indent="-345440">
              <a:lnSpc>
                <a:spcPts val="4480"/>
              </a:lnSpc>
              <a:buFont typeface="Arial"/>
              <a:buChar char="•"/>
            </a:pPr>
            <a:r>
              <a:rPr lang="en-US" sz="3200">
                <a:solidFill>
                  <a:srgbClr val="000000"/>
                </a:solidFill>
                <a:latin typeface="Montserrat"/>
              </a:rPr>
              <a:t>Leaves FGLI students feeling like they don’t belong/contributes to feelings of imposter syndrome</a:t>
            </a:r>
          </a:p>
          <a:p>
            <a:pPr marL="690881" lvl="1" indent="-345440">
              <a:lnSpc>
                <a:spcPts val="4480"/>
              </a:lnSpc>
              <a:buFont typeface="Arial"/>
              <a:buChar char="•"/>
            </a:pPr>
            <a:r>
              <a:rPr lang="en-US" sz="3200">
                <a:solidFill>
                  <a:srgbClr val="000000"/>
                </a:solidFill>
                <a:latin typeface="Montserrat"/>
              </a:rPr>
              <a:t>Retention and graduation rates</a:t>
            </a:r>
          </a:p>
          <a:p>
            <a:pPr marL="1381761" lvl="2" indent="-460587">
              <a:lnSpc>
                <a:spcPts val="4480"/>
              </a:lnSpc>
              <a:buFont typeface="Arial"/>
              <a:buChar char="⚬"/>
            </a:pPr>
            <a:r>
              <a:rPr lang="en-US" sz="3200">
                <a:solidFill>
                  <a:srgbClr val="000000"/>
                </a:solidFill>
                <a:latin typeface="Montserrat"/>
              </a:rPr>
              <a:t>Approximately 33% of students at 4 year schools are considered first-generation college students</a:t>
            </a:r>
          </a:p>
          <a:p>
            <a:pPr marL="1381761" lvl="2" indent="-460587">
              <a:lnSpc>
                <a:spcPts val="4480"/>
              </a:lnSpc>
              <a:buFont typeface="Arial"/>
              <a:buChar char="⚬"/>
            </a:pPr>
            <a:r>
              <a:rPr lang="en-US" sz="3200">
                <a:solidFill>
                  <a:srgbClr val="000000"/>
                </a:solidFill>
                <a:latin typeface="Montserrat"/>
              </a:rPr>
              <a:t>First generation students are about 8.5 times more likely than continuing generation students to drop out</a:t>
            </a:r>
          </a:p>
          <a:p>
            <a:pPr marL="1381761" lvl="2" indent="-460587">
              <a:lnSpc>
                <a:spcPts val="4480"/>
              </a:lnSpc>
              <a:buFont typeface="Arial"/>
              <a:buChar char="⚬"/>
            </a:pPr>
            <a:r>
              <a:rPr lang="en-US" sz="3200">
                <a:solidFill>
                  <a:srgbClr val="000000"/>
                </a:solidFill>
                <a:latin typeface="Montserrat"/>
              </a:rPr>
              <a:t>Student from middle and upper-class backgrounds graduate at a rate of 57% higher than students from low-income families</a:t>
            </a:r>
          </a:p>
          <a:p>
            <a:pPr marL="690881" lvl="1" indent="-345440">
              <a:lnSpc>
                <a:spcPts val="4480"/>
              </a:lnSpc>
              <a:buFont typeface="Arial"/>
              <a:buChar char="•"/>
            </a:pPr>
            <a:r>
              <a:rPr lang="en-US" sz="3200">
                <a:solidFill>
                  <a:srgbClr val="000000"/>
                </a:solidFill>
                <a:latin typeface="Montserrat"/>
              </a:rPr>
              <a:t>“If higher education is embedded with cultural biases related to race and social class, then ‘at-risk’ students do not have a fair chance to earn college degrees and move up the socioeconomic ladder.” *</a:t>
            </a:r>
          </a:p>
        </p:txBody>
      </p:sp>
      <p:sp>
        <p:nvSpPr>
          <p:cNvPr id="3" name="TextBox 3"/>
          <p:cNvSpPr txBox="1"/>
          <p:nvPr/>
        </p:nvSpPr>
        <p:spPr>
          <a:xfrm>
            <a:off x="546840" y="432858"/>
            <a:ext cx="12659997" cy="546046"/>
          </a:xfrm>
          <a:prstGeom prst="rect">
            <a:avLst/>
          </a:prstGeom>
        </p:spPr>
        <p:txBody>
          <a:bodyPr lIns="0" tIns="0" rIns="0" bIns="0" rtlCol="0" anchor="t">
            <a:spAutoFit/>
          </a:bodyPr>
          <a:lstStyle/>
          <a:p>
            <a:pPr>
              <a:lnSpc>
                <a:spcPts val="4552"/>
              </a:lnSpc>
            </a:pPr>
            <a:r>
              <a:rPr lang="en-US" sz="3252">
                <a:solidFill>
                  <a:srgbClr val="000000"/>
                </a:solidFill>
                <a:latin typeface="Montserrat"/>
              </a:rPr>
              <a:t>THE HIDDEN CURRICULUM | WHY SHOULD WE CARE?</a:t>
            </a:r>
          </a:p>
        </p:txBody>
      </p:sp>
      <p:sp>
        <p:nvSpPr>
          <p:cNvPr id="4" name="TextBox 4"/>
          <p:cNvSpPr txBox="1"/>
          <p:nvPr/>
        </p:nvSpPr>
        <p:spPr>
          <a:xfrm>
            <a:off x="546840" y="9220200"/>
            <a:ext cx="17048537" cy="726572"/>
          </a:xfrm>
          <a:prstGeom prst="rect">
            <a:avLst/>
          </a:prstGeom>
        </p:spPr>
        <p:txBody>
          <a:bodyPr lIns="0" tIns="0" rIns="0" bIns="0" rtlCol="0" anchor="t">
            <a:spAutoFit/>
          </a:bodyPr>
          <a:lstStyle/>
          <a:p>
            <a:pPr>
              <a:lnSpc>
                <a:spcPts val="2993"/>
              </a:lnSpc>
            </a:pPr>
            <a:r>
              <a:rPr lang="en-US" sz="2138">
                <a:solidFill>
                  <a:srgbClr val="000000"/>
                </a:solidFill>
                <a:latin typeface="Montserrat"/>
              </a:rPr>
              <a:t>Source: Smith, B. (2013). Learning at the Margins. In B. Smith, Mentoring At-Risk Students Through the Hidden Curriculum of Higher Education (pp. 17-53).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7918159" cy="8229600"/>
          </a:xfrm>
          <a:custGeom>
            <a:avLst/>
            <a:gdLst/>
            <a:ahLst/>
            <a:cxnLst/>
            <a:rect l="l" t="t" r="r" b="b"/>
            <a:pathLst>
              <a:path w="7918159" h="8229600">
                <a:moveTo>
                  <a:pt x="0" y="0"/>
                </a:moveTo>
                <a:lnTo>
                  <a:pt x="7918159" y="0"/>
                </a:lnTo>
                <a:lnTo>
                  <a:pt x="7918159" y="8229600"/>
                </a:lnTo>
                <a:lnTo>
                  <a:pt x="0" y="8229600"/>
                </a:lnTo>
                <a:lnTo>
                  <a:pt x="0" y="0"/>
                </a:lnTo>
                <a:close/>
              </a:path>
            </a:pathLst>
          </a:custGeom>
          <a:blipFill>
            <a:blip r:embed="rId2"/>
            <a:stretch>
              <a:fillRect l="-27998" r="-27998"/>
            </a:stretch>
          </a:blipFill>
        </p:spPr>
      </p:sp>
      <p:grpSp>
        <p:nvGrpSpPr>
          <p:cNvPr id="3" name="Group 3"/>
          <p:cNvGrpSpPr/>
          <p:nvPr/>
        </p:nvGrpSpPr>
        <p:grpSpPr>
          <a:xfrm>
            <a:off x="5858547" y="1230078"/>
            <a:ext cx="8718319" cy="7709623"/>
            <a:chOff x="0" y="0"/>
            <a:chExt cx="2822241" cy="2495712"/>
          </a:xfrm>
        </p:grpSpPr>
        <p:sp>
          <p:nvSpPr>
            <p:cNvPr id="4" name="Freeform 4"/>
            <p:cNvSpPr/>
            <p:nvPr/>
          </p:nvSpPr>
          <p:spPr>
            <a:xfrm>
              <a:off x="0" y="0"/>
              <a:ext cx="2822241" cy="2495712"/>
            </a:xfrm>
            <a:custGeom>
              <a:avLst/>
              <a:gdLst/>
              <a:ahLst/>
              <a:cxnLst/>
              <a:rect l="l" t="t" r="r" b="b"/>
              <a:pathLst>
                <a:path w="2822241" h="2495712">
                  <a:moveTo>
                    <a:pt x="0" y="0"/>
                  </a:moveTo>
                  <a:lnTo>
                    <a:pt x="2822241" y="0"/>
                  </a:lnTo>
                  <a:lnTo>
                    <a:pt x="2822241" y="2495712"/>
                  </a:lnTo>
                  <a:lnTo>
                    <a:pt x="0" y="2495712"/>
                  </a:lnTo>
                  <a:close/>
                </a:path>
              </a:pathLst>
            </a:custGeom>
            <a:solidFill>
              <a:srgbClr val="FFFFFF">
                <a:alpha val="89804"/>
              </a:srgbClr>
            </a:solidFill>
          </p:spPr>
        </p:sp>
      </p:grpSp>
      <p:grpSp>
        <p:nvGrpSpPr>
          <p:cNvPr id="5" name="Group 5"/>
          <p:cNvGrpSpPr/>
          <p:nvPr/>
        </p:nvGrpSpPr>
        <p:grpSpPr>
          <a:xfrm>
            <a:off x="6278902" y="1451874"/>
            <a:ext cx="10856114" cy="1610355"/>
            <a:chOff x="0" y="0"/>
            <a:chExt cx="13774783" cy="2043299"/>
          </a:xfrm>
        </p:grpSpPr>
        <p:sp>
          <p:nvSpPr>
            <p:cNvPr id="6" name="Freeform 6"/>
            <p:cNvSpPr/>
            <p:nvPr/>
          </p:nvSpPr>
          <p:spPr>
            <a:xfrm>
              <a:off x="0" y="0"/>
              <a:ext cx="13774782" cy="2043299"/>
            </a:xfrm>
            <a:custGeom>
              <a:avLst/>
              <a:gdLst/>
              <a:ahLst/>
              <a:cxnLst/>
              <a:rect l="l" t="t" r="r" b="b"/>
              <a:pathLst>
                <a:path w="13774782" h="2043299">
                  <a:moveTo>
                    <a:pt x="0" y="0"/>
                  </a:moveTo>
                  <a:lnTo>
                    <a:pt x="0" y="2043299"/>
                  </a:lnTo>
                  <a:lnTo>
                    <a:pt x="13774782" y="2043299"/>
                  </a:lnTo>
                  <a:lnTo>
                    <a:pt x="13774782" y="0"/>
                  </a:lnTo>
                  <a:lnTo>
                    <a:pt x="0" y="0"/>
                  </a:lnTo>
                  <a:close/>
                  <a:moveTo>
                    <a:pt x="13713823" y="1982339"/>
                  </a:moveTo>
                  <a:lnTo>
                    <a:pt x="59690" y="1982339"/>
                  </a:lnTo>
                  <a:lnTo>
                    <a:pt x="59690" y="59690"/>
                  </a:lnTo>
                  <a:lnTo>
                    <a:pt x="13713823" y="59690"/>
                  </a:lnTo>
                  <a:lnTo>
                    <a:pt x="13713823" y="1982339"/>
                  </a:lnTo>
                  <a:close/>
                </a:path>
              </a:pathLst>
            </a:custGeom>
            <a:solidFill>
              <a:srgbClr val="000000"/>
            </a:solidFill>
          </p:spPr>
        </p:sp>
      </p:grpSp>
      <p:sp>
        <p:nvSpPr>
          <p:cNvPr id="7" name="TextBox 7"/>
          <p:cNvSpPr txBox="1"/>
          <p:nvPr/>
        </p:nvSpPr>
        <p:spPr>
          <a:xfrm>
            <a:off x="7900508" y="1873261"/>
            <a:ext cx="7612901" cy="796157"/>
          </a:xfrm>
          <a:prstGeom prst="rect">
            <a:avLst/>
          </a:prstGeom>
        </p:spPr>
        <p:txBody>
          <a:bodyPr lIns="0" tIns="0" rIns="0" bIns="0" rtlCol="0" anchor="t">
            <a:spAutoFit/>
          </a:bodyPr>
          <a:lstStyle/>
          <a:p>
            <a:pPr>
              <a:lnSpc>
                <a:spcPts val="6152"/>
              </a:lnSpc>
            </a:pPr>
            <a:r>
              <a:rPr lang="en-US" sz="5444">
                <a:solidFill>
                  <a:srgbClr val="000000"/>
                </a:solidFill>
                <a:latin typeface="Montserrat"/>
              </a:rPr>
              <a:t>SOME SUGGESTIONS</a:t>
            </a:r>
          </a:p>
        </p:txBody>
      </p:sp>
      <p:sp>
        <p:nvSpPr>
          <p:cNvPr id="8" name="TextBox 8"/>
          <p:cNvSpPr txBox="1"/>
          <p:nvPr/>
        </p:nvSpPr>
        <p:spPr>
          <a:xfrm>
            <a:off x="6278902" y="3198185"/>
            <a:ext cx="10781335" cy="6063177"/>
          </a:xfrm>
          <a:prstGeom prst="rect">
            <a:avLst/>
          </a:prstGeom>
        </p:spPr>
        <p:txBody>
          <a:bodyPr lIns="0" tIns="0" rIns="0" bIns="0" rtlCol="0" anchor="t">
            <a:spAutoFit/>
          </a:bodyPr>
          <a:lstStyle/>
          <a:p>
            <a:pPr marL="681275" lvl="1" indent="-340638">
              <a:lnSpc>
                <a:spcPts val="4417"/>
              </a:lnSpc>
              <a:buFont typeface="Arial"/>
              <a:buChar char="•"/>
            </a:pPr>
            <a:r>
              <a:rPr lang="en-US" sz="3155">
                <a:solidFill>
                  <a:srgbClr val="000000"/>
                </a:solidFill>
                <a:latin typeface="Montserrat"/>
              </a:rPr>
              <a:t>Create assignments that encourage help-seeking behaviors or require different types of campus engagement</a:t>
            </a:r>
          </a:p>
          <a:p>
            <a:pPr marL="681275" lvl="1" indent="-340638">
              <a:lnSpc>
                <a:spcPts val="4417"/>
              </a:lnSpc>
              <a:buFont typeface="Arial"/>
              <a:buChar char="•"/>
            </a:pPr>
            <a:r>
              <a:rPr lang="en-US" sz="3155">
                <a:solidFill>
                  <a:srgbClr val="000000"/>
                </a:solidFill>
                <a:latin typeface="Montserrat"/>
              </a:rPr>
              <a:t>Be transparent about expectations</a:t>
            </a:r>
          </a:p>
          <a:p>
            <a:pPr marL="681275" lvl="1" indent="-340638">
              <a:lnSpc>
                <a:spcPts val="4417"/>
              </a:lnSpc>
              <a:buFont typeface="Arial"/>
              <a:buChar char="•"/>
            </a:pPr>
            <a:r>
              <a:rPr lang="en-US" sz="3155">
                <a:solidFill>
                  <a:srgbClr val="000000"/>
                </a:solidFill>
                <a:latin typeface="Montserrat"/>
              </a:rPr>
              <a:t>Consider the language you use--is it unnecessarily formal/archaic?</a:t>
            </a:r>
          </a:p>
          <a:p>
            <a:pPr marL="681275" lvl="1" indent="-340638">
              <a:lnSpc>
                <a:spcPts val="4417"/>
              </a:lnSpc>
              <a:buFont typeface="Arial"/>
              <a:buChar char="•"/>
            </a:pPr>
            <a:r>
              <a:rPr lang="en-US" sz="3155">
                <a:solidFill>
                  <a:srgbClr val="000000"/>
                </a:solidFill>
                <a:latin typeface="Montserrat"/>
              </a:rPr>
              <a:t>De-stigmatize the use of office hours and related resources</a:t>
            </a:r>
          </a:p>
          <a:p>
            <a:pPr marL="1362550" lvl="2" indent="-454183">
              <a:lnSpc>
                <a:spcPts val="4417"/>
              </a:lnSpc>
              <a:buFont typeface="Arial"/>
              <a:buChar char="⚬"/>
            </a:pPr>
            <a:r>
              <a:rPr lang="en-US" sz="3155">
                <a:solidFill>
                  <a:srgbClr val="000000"/>
                </a:solidFill>
                <a:latin typeface="Montserrat"/>
              </a:rPr>
              <a:t>Asking for help is NOT a sign of weakness!</a:t>
            </a:r>
          </a:p>
          <a:p>
            <a:pPr marL="681275" lvl="1" indent="-340638">
              <a:lnSpc>
                <a:spcPts val="4417"/>
              </a:lnSpc>
              <a:buFont typeface="Arial"/>
              <a:buChar char="•"/>
            </a:pPr>
            <a:r>
              <a:rPr lang="en-US" sz="3155">
                <a:solidFill>
                  <a:srgbClr val="000000"/>
                </a:solidFill>
                <a:latin typeface="Montserrat"/>
              </a:rPr>
              <a:t>“The end goal is not assimilation”</a:t>
            </a:r>
          </a:p>
          <a:p>
            <a:pPr>
              <a:lnSpc>
                <a:spcPts val="4417"/>
              </a:lnSpc>
            </a:pPr>
            <a:endParaRPr lang="en-US" sz="3155">
              <a:solidFill>
                <a:srgbClr val="000000"/>
              </a:solidFill>
              <a:latin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047750" y="1028700"/>
            <a:ext cx="16230600" cy="8229600"/>
            <a:chOff x="0" y="0"/>
            <a:chExt cx="5490351" cy="2783840"/>
          </a:xfrm>
        </p:grpSpPr>
        <p:sp>
          <p:nvSpPr>
            <p:cNvPr id="4" name="Freeform 4"/>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alpha val="91765"/>
              </a:srgbClr>
            </a:solidFill>
          </p:spPr>
        </p:sp>
      </p:grpSp>
      <p:sp>
        <p:nvSpPr>
          <p:cNvPr id="5" name="TextBox 5"/>
          <p:cNvSpPr txBox="1"/>
          <p:nvPr/>
        </p:nvSpPr>
        <p:spPr>
          <a:xfrm>
            <a:off x="3654292" y="3365440"/>
            <a:ext cx="10790751" cy="1249216"/>
          </a:xfrm>
          <a:prstGeom prst="rect">
            <a:avLst/>
          </a:prstGeom>
        </p:spPr>
        <p:txBody>
          <a:bodyPr lIns="0" tIns="0" rIns="0" bIns="0" rtlCol="0" anchor="t">
            <a:spAutoFit/>
          </a:bodyPr>
          <a:lstStyle/>
          <a:p>
            <a:pPr algn="ctr">
              <a:lnSpc>
                <a:spcPts val="10327"/>
              </a:lnSpc>
            </a:pPr>
            <a:r>
              <a:rPr lang="en-US" sz="7376">
                <a:solidFill>
                  <a:srgbClr val="0A2435"/>
                </a:solidFill>
                <a:latin typeface="Montserrat Medium"/>
              </a:rPr>
              <a:t>UP NEXT:</a:t>
            </a:r>
          </a:p>
        </p:txBody>
      </p:sp>
      <p:sp>
        <p:nvSpPr>
          <p:cNvPr id="6" name="TextBox 6"/>
          <p:cNvSpPr txBox="1"/>
          <p:nvPr/>
        </p:nvSpPr>
        <p:spPr>
          <a:xfrm>
            <a:off x="1105902" y="4977190"/>
            <a:ext cx="16153398" cy="1801279"/>
          </a:xfrm>
          <a:prstGeom prst="rect">
            <a:avLst/>
          </a:prstGeom>
        </p:spPr>
        <p:txBody>
          <a:bodyPr lIns="0" tIns="0" rIns="0" bIns="0" rtlCol="0" anchor="t">
            <a:spAutoFit/>
          </a:bodyPr>
          <a:lstStyle/>
          <a:p>
            <a:pPr algn="ctr">
              <a:lnSpc>
                <a:spcPts val="7279"/>
              </a:lnSpc>
            </a:pPr>
            <a:r>
              <a:rPr lang="en-US" sz="5199">
                <a:solidFill>
                  <a:srgbClr val="000000"/>
                </a:solidFill>
                <a:latin typeface="Montserrat"/>
              </a:rPr>
              <a:t>How does the hidden curriculum affect </a:t>
            </a:r>
          </a:p>
          <a:p>
            <a:pPr algn="ctr">
              <a:lnSpc>
                <a:spcPts val="7279"/>
              </a:lnSpc>
            </a:pPr>
            <a:r>
              <a:rPr lang="en-US" sz="5199">
                <a:solidFill>
                  <a:srgbClr val="000000"/>
                </a:solidFill>
                <a:latin typeface="Montserrat"/>
              </a:rPr>
              <a:t>one-shot information literacy instruction?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58547" y="1332322"/>
            <a:ext cx="8718319" cy="7280199"/>
            <a:chOff x="0" y="0"/>
            <a:chExt cx="2822241" cy="2356702"/>
          </a:xfrm>
        </p:grpSpPr>
        <p:sp>
          <p:nvSpPr>
            <p:cNvPr id="3" name="Freeform 3"/>
            <p:cNvSpPr/>
            <p:nvPr/>
          </p:nvSpPr>
          <p:spPr>
            <a:xfrm>
              <a:off x="0" y="0"/>
              <a:ext cx="2822241" cy="2356702"/>
            </a:xfrm>
            <a:custGeom>
              <a:avLst/>
              <a:gdLst/>
              <a:ahLst/>
              <a:cxnLst/>
              <a:rect l="l" t="t" r="r" b="b"/>
              <a:pathLst>
                <a:path w="2822241" h="2356702">
                  <a:moveTo>
                    <a:pt x="0" y="0"/>
                  </a:moveTo>
                  <a:lnTo>
                    <a:pt x="2822241" y="0"/>
                  </a:lnTo>
                  <a:lnTo>
                    <a:pt x="2822241" y="2356702"/>
                  </a:lnTo>
                  <a:lnTo>
                    <a:pt x="0" y="2356702"/>
                  </a:lnTo>
                  <a:close/>
                </a:path>
              </a:pathLst>
            </a:custGeom>
            <a:solidFill>
              <a:srgbClr val="FFFFFF">
                <a:alpha val="89804"/>
              </a:srgbClr>
            </a:solidFill>
          </p:spPr>
        </p:sp>
      </p:grpSp>
      <p:sp>
        <p:nvSpPr>
          <p:cNvPr id="4" name="TextBox 4"/>
          <p:cNvSpPr txBox="1"/>
          <p:nvPr/>
        </p:nvSpPr>
        <p:spPr>
          <a:xfrm>
            <a:off x="1028700" y="2306610"/>
            <a:ext cx="15818366" cy="6615600"/>
          </a:xfrm>
          <a:prstGeom prst="rect">
            <a:avLst/>
          </a:prstGeom>
        </p:spPr>
        <p:txBody>
          <a:bodyPr lIns="0" tIns="0" rIns="0" bIns="0" rtlCol="0" anchor="t">
            <a:spAutoFit/>
          </a:bodyPr>
          <a:lstStyle/>
          <a:p>
            <a:pPr marL="681275" lvl="1" indent="-340638" algn="just">
              <a:lnSpc>
                <a:spcPts val="4417"/>
              </a:lnSpc>
              <a:buFont typeface="Arial"/>
              <a:buChar char="•"/>
            </a:pPr>
            <a:r>
              <a:rPr lang="en-US" sz="3155">
                <a:solidFill>
                  <a:srgbClr val="000000"/>
                </a:solidFill>
                <a:latin typeface="Montserrat"/>
              </a:rPr>
              <a:t>Originally called "bibliographic instruction" in the 1980s</a:t>
            </a:r>
          </a:p>
          <a:p>
            <a:pPr marL="681275" lvl="1" indent="-340638" algn="just">
              <a:lnSpc>
                <a:spcPts val="4417"/>
              </a:lnSpc>
              <a:buFont typeface="Arial"/>
              <a:buChar char="•"/>
            </a:pPr>
            <a:r>
              <a:rPr lang="en-US" sz="3155">
                <a:solidFill>
                  <a:srgbClr val="000000"/>
                </a:solidFill>
                <a:latin typeface="Montserrat"/>
              </a:rPr>
              <a:t>Academic librarians began taking on instructional roles in the 1990s, leading to the development of the one-shot model (Martin &amp; Jacobson, 1995)</a:t>
            </a:r>
          </a:p>
          <a:p>
            <a:pPr marL="681275" lvl="1" indent="-340638" algn="just">
              <a:lnSpc>
                <a:spcPts val="4417"/>
              </a:lnSpc>
              <a:buFont typeface="Arial"/>
              <a:buChar char="•"/>
            </a:pPr>
            <a:r>
              <a:rPr lang="en-US" sz="3155">
                <a:solidFill>
                  <a:srgbClr val="000000"/>
                </a:solidFill>
                <a:latin typeface="Montserrat"/>
              </a:rPr>
              <a:t>One-shot model is now a primary instructional method in academic librarianship – offers focused information literacy (IL) skills within a limited timeframe</a:t>
            </a:r>
          </a:p>
          <a:p>
            <a:pPr marL="681275" lvl="1" indent="-340638" algn="just">
              <a:lnSpc>
                <a:spcPts val="4417"/>
              </a:lnSpc>
              <a:buFont typeface="Arial"/>
              <a:buChar char="•"/>
            </a:pPr>
            <a:r>
              <a:rPr lang="en-US" sz="3155">
                <a:solidFill>
                  <a:srgbClr val="000000"/>
                </a:solidFill>
                <a:latin typeface="Montserrat"/>
              </a:rPr>
              <a:t>Facilitates collaboration between librarians and faculty – provides students direct access to subject matter expert librarians who can align resources with course requirements</a:t>
            </a:r>
          </a:p>
          <a:p>
            <a:pPr marL="681275" lvl="1" indent="-340638" algn="just">
              <a:lnSpc>
                <a:spcPts val="4417"/>
              </a:lnSpc>
              <a:buFont typeface="Arial"/>
              <a:buChar char="•"/>
            </a:pPr>
            <a:r>
              <a:rPr lang="en-US" sz="3155">
                <a:solidFill>
                  <a:srgbClr val="000000"/>
                </a:solidFill>
                <a:latin typeface="Montserrat"/>
              </a:rPr>
              <a:t>However, one-shots often lack depth in fostering critical thinking and inclusive teaching methods</a:t>
            </a:r>
          </a:p>
        </p:txBody>
      </p:sp>
      <p:sp>
        <p:nvSpPr>
          <p:cNvPr id="5" name="TextBox 5"/>
          <p:cNvSpPr txBox="1"/>
          <p:nvPr/>
        </p:nvSpPr>
        <p:spPr>
          <a:xfrm>
            <a:off x="546840" y="432858"/>
            <a:ext cx="10001656" cy="546046"/>
          </a:xfrm>
          <a:prstGeom prst="rect">
            <a:avLst/>
          </a:prstGeom>
        </p:spPr>
        <p:txBody>
          <a:bodyPr lIns="0" tIns="0" rIns="0" bIns="0" rtlCol="0" anchor="t">
            <a:spAutoFit/>
          </a:bodyPr>
          <a:lstStyle/>
          <a:p>
            <a:pPr>
              <a:lnSpc>
                <a:spcPts val="4552"/>
              </a:lnSpc>
            </a:pPr>
            <a:r>
              <a:rPr lang="en-US" sz="3252">
                <a:solidFill>
                  <a:srgbClr val="000000"/>
                </a:solidFill>
                <a:latin typeface="Montserrat"/>
              </a:rPr>
              <a:t>THE ONE-SHOT INSTRUCTION MODEL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6840" y="3023983"/>
            <a:ext cx="15546867" cy="3773910"/>
          </a:xfrm>
          <a:custGeom>
            <a:avLst/>
            <a:gdLst/>
            <a:ahLst/>
            <a:cxnLst/>
            <a:rect l="l" t="t" r="r" b="b"/>
            <a:pathLst>
              <a:path w="15546867" h="3773910">
                <a:moveTo>
                  <a:pt x="0" y="0"/>
                </a:moveTo>
                <a:lnTo>
                  <a:pt x="15546867" y="0"/>
                </a:lnTo>
                <a:lnTo>
                  <a:pt x="15546867" y="3773910"/>
                </a:lnTo>
                <a:lnTo>
                  <a:pt x="0" y="3773910"/>
                </a:lnTo>
                <a:lnTo>
                  <a:pt x="0" y="0"/>
                </a:lnTo>
                <a:close/>
              </a:path>
            </a:pathLst>
          </a:custGeom>
          <a:blipFill>
            <a:blip r:embed="rId2"/>
            <a:stretch>
              <a:fillRect/>
            </a:stretch>
          </a:blipFill>
        </p:spPr>
      </p:sp>
      <p:sp>
        <p:nvSpPr>
          <p:cNvPr id="3" name="TextBox 3"/>
          <p:cNvSpPr txBox="1"/>
          <p:nvPr/>
        </p:nvSpPr>
        <p:spPr>
          <a:xfrm>
            <a:off x="546840" y="432858"/>
            <a:ext cx="10001656" cy="546046"/>
          </a:xfrm>
          <a:prstGeom prst="rect">
            <a:avLst/>
          </a:prstGeom>
        </p:spPr>
        <p:txBody>
          <a:bodyPr lIns="0" tIns="0" rIns="0" bIns="0" rtlCol="0" anchor="t">
            <a:spAutoFit/>
          </a:bodyPr>
          <a:lstStyle/>
          <a:p>
            <a:pPr>
              <a:lnSpc>
                <a:spcPts val="4552"/>
              </a:lnSpc>
            </a:pPr>
            <a:r>
              <a:rPr lang="en-US" sz="3252">
                <a:solidFill>
                  <a:srgbClr val="000000"/>
                </a:solidFill>
                <a:latin typeface="Montserrat"/>
              </a:rPr>
              <a:t>LIS LITERATURE | THE DEFICIT MINDSET</a:t>
            </a:r>
          </a:p>
        </p:txBody>
      </p:sp>
      <p:sp>
        <p:nvSpPr>
          <p:cNvPr id="4" name="TextBox 4"/>
          <p:cNvSpPr txBox="1"/>
          <p:nvPr/>
        </p:nvSpPr>
        <p:spPr>
          <a:xfrm>
            <a:off x="546840" y="8804871"/>
            <a:ext cx="14778723" cy="726572"/>
          </a:xfrm>
          <a:prstGeom prst="rect">
            <a:avLst/>
          </a:prstGeom>
        </p:spPr>
        <p:txBody>
          <a:bodyPr lIns="0" tIns="0" rIns="0" bIns="0" rtlCol="0" anchor="t">
            <a:spAutoFit/>
          </a:bodyPr>
          <a:lstStyle/>
          <a:p>
            <a:pPr>
              <a:lnSpc>
                <a:spcPts val="2993"/>
              </a:lnSpc>
            </a:pPr>
            <a:r>
              <a:rPr lang="en-US" sz="2138">
                <a:solidFill>
                  <a:srgbClr val="000000"/>
                </a:solidFill>
                <a:latin typeface="Montserrat"/>
              </a:rPr>
              <a:t>Source: Ilett, D. (2019). First-generation students’ information literacy in everyday contexts. Journal of Information Literacy, 13(2), 73–91. </a:t>
            </a:r>
            <a:r>
              <a:rPr lang="en-US" sz="2138" u="sng">
                <a:solidFill>
                  <a:srgbClr val="000000"/>
                </a:solidFill>
                <a:latin typeface="Montserrat"/>
                <a:hlinkClick r:id="rId3" tooltip="http://dx.doi.org/10.11645/13.2.2675"/>
              </a:rPr>
              <a:t>http://dx.doi.org/10.11645/13.2.2675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63567" y="815893"/>
            <a:ext cx="10760866" cy="7762913"/>
          </a:xfrm>
          <a:custGeom>
            <a:avLst/>
            <a:gdLst/>
            <a:ahLst/>
            <a:cxnLst/>
            <a:rect l="l" t="t" r="r" b="b"/>
            <a:pathLst>
              <a:path w="10760866" h="7762913">
                <a:moveTo>
                  <a:pt x="0" y="0"/>
                </a:moveTo>
                <a:lnTo>
                  <a:pt x="10760866" y="0"/>
                </a:lnTo>
                <a:lnTo>
                  <a:pt x="10760866" y="7762913"/>
                </a:lnTo>
                <a:lnTo>
                  <a:pt x="0" y="7762913"/>
                </a:lnTo>
                <a:lnTo>
                  <a:pt x="0" y="0"/>
                </a:lnTo>
                <a:close/>
              </a:path>
            </a:pathLst>
          </a:custGeom>
          <a:blipFill>
            <a:blip r:embed="rId2"/>
            <a:stretch>
              <a:fillRect/>
            </a:stretch>
          </a:blipFill>
        </p:spPr>
      </p:sp>
      <p:sp>
        <p:nvSpPr>
          <p:cNvPr id="3" name="TextBox 3"/>
          <p:cNvSpPr txBox="1"/>
          <p:nvPr/>
        </p:nvSpPr>
        <p:spPr>
          <a:xfrm>
            <a:off x="604097" y="8804871"/>
            <a:ext cx="14778723" cy="726572"/>
          </a:xfrm>
          <a:prstGeom prst="rect">
            <a:avLst/>
          </a:prstGeom>
        </p:spPr>
        <p:txBody>
          <a:bodyPr lIns="0" tIns="0" rIns="0" bIns="0" rtlCol="0" anchor="t">
            <a:spAutoFit/>
          </a:bodyPr>
          <a:lstStyle/>
          <a:p>
            <a:pPr>
              <a:lnSpc>
                <a:spcPts val="2993"/>
              </a:lnSpc>
            </a:pPr>
            <a:r>
              <a:rPr lang="en-US" sz="2138">
                <a:solidFill>
                  <a:srgbClr val="000000"/>
                </a:solidFill>
                <a:latin typeface="Montserrat"/>
              </a:rPr>
              <a:t>Source: Ilett, Darren, "A Critical Review of LIS Literature on First-Generation Students" (2019). University Libraries Faculty Publications. 65. </a:t>
            </a:r>
            <a:r>
              <a:rPr lang="en-US" sz="2138" u="sng">
                <a:solidFill>
                  <a:srgbClr val="000000"/>
                </a:solidFill>
                <a:latin typeface="Montserrat"/>
                <a:hlinkClick r:id="rId3" tooltip="https://digscholarship.unco.edu/libfacpub/65"/>
              </a:rPr>
              <a:t>https://digscholarship.unco.edu/libfacpub/65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59315" y="4635045"/>
            <a:ext cx="10969370" cy="4252788"/>
          </a:xfrm>
          <a:custGeom>
            <a:avLst/>
            <a:gdLst/>
            <a:ahLst/>
            <a:cxnLst/>
            <a:rect l="l" t="t" r="r" b="b"/>
            <a:pathLst>
              <a:path w="10969370" h="4252788">
                <a:moveTo>
                  <a:pt x="0" y="0"/>
                </a:moveTo>
                <a:lnTo>
                  <a:pt x="10969370" y="0"/>
                </a:lnTo>
                <a:lnTo>
                  <a:pt x="10969370" y="4252789"/>
                </a:lnTo>
                <a:lnTo>
                  <a:pt x="0" y="4252789"/>
                </a:lnTo>
                <a:lnTo>
                  <a:pt x="0" y="0"/>
                </a:lnTo>
                <a:close/>
              </a:path>
            </a:pathLst>
          </a:custGeom>
          <a:blipFill>
            <a:blip r:embed="rId2"/>
            <a:stretch>
              <a:fillRect/>
            </a:stretch>
          </a:blipFill>
        </p:spPr>
      </p:sp>
      <p:sp>
        <p:nvSpPr>
          <p:cNvPr id="3" name="TextBox 3"/>
          <p:cNvSpPr txBox="1"/>
          <p:nvPr/>
        </p:nvSpPr>
        <p:spPr>
          <a:xfrm>
            <a:off x="489544" y="571210"/>
            <a:ext cx="8376858" cy="457490"/>
          </a:xfrm>
          <a:prstGeom prst="rect">
            <a:avLst/>
          </a:prstGeom>
        </p:spPr>
        <p:txBody>
          <a:bodyPr lIns="0" tIns="0" rIns="0" bIns="0" rtlCol="0" anchor="t">
            <a:spAutoFit/>
          </a:bodyPr>
          <a:lstStyle/>
          <a:p>
            <a:pPr algn="ctr">
              <a:lnSpc>
                <a:spcPts val="3672"/>
              </a:lnSpc>
              <a:spcBef>
                <a:spcPct val="0"/>
              </a:spcBef>
            </a:pPr>
            <a:r>
              <a:rPr lang="en-US" sz="3249">
                <a:solidFill>
                  <a:srgbClr val="000000"/>
                </a:solidFill>
                <a:latin typeface="Montserrat"/>
              </a:rPr>
              <a:t>THE ONE-SHOT | HIDDEN CURRICULUM</a:t>
            </a:r>
          </a:p>
        </p:txBody>
      </p:sp>
      <p:sp>
        <p:nvSpPr>
          <p:cNvPr id="4" name="TextBox 4"/>
          <p:cNvSpPr txBox="1"/>
          <p:nvPr/>
        </p:nvSpPr>
        <p:spPr>
          <a:xfrm>
            <a:off x="489544" y="1352560"/>
            <a:ext cx="17173021" cy="2901485"/>
          </a:xfrm>
          <a:prstGeom prst="rect">
            <a:avLst/>
          </a:prstGeom>
        </p:spPr>
        <p:txBody>
          <a:bodyPr lIns="0" tIns="0" rIns="0" bIns="0" rtlCol="0" anchor="t">
            <a:spAutoFit/>
          </a:bodyPr>
          <a:lstStyle/>
          <a:p>
            <a:pPr marL="594917" lvl="1" indent="-297459">
              <a:lnSpc>
                <a:spcPts val="3857"/>
              </a:lnSpc>
              <a:buFont typeface="Arial"/>
              <a:buChar char="•"/>
            </a:pPr>
            <a:r>
              <a:rPr lang="en-US" sz="2755">
                <a:solidFill>
                  <a:srgbClr val="000000"/>
                </a:solidFill>
                <a:latin typeface="Montserrat"/>
              </a:rPr>
              <a:t>Westernized research framework: Assumed standards for student knowledge</a:t>
            </a:r>
          </a:p>
          <a:p>
            <a:pPr marL="594917" lvl="1" indent="-297459">
              <a:lnSpc>
                <a:spcPts val="3857"/>
              </a:lnSpc>
              <a:buFont typeface="Arial"/>
              <a:buChar char="•"/>
            </a:pPr>
            <a:r>
              <a:rPr lang="en-US" sz="2755">
                <a:solidFill>
                  <a:srgbClr val="000000"/>
                </a:solidFill>
                <a:latin typeface="Montserrat"/>
              </a:rPr>
              <a:t>One-shot coupled with deficit model – hinders FGLI students with critical thinking and information retrieval</a:t>
            </a:r>
          </a:p>
          <a:p>
            <a:pPr marL="594917" lvl="1" indent="-297459">
              <a:lnSpc>
                <a:spcPts val="3857"/>
              </a:lnSpc>
              <a:buFont typeface="Arial"/>
              <a:buChar char="•"/>
            </a:pPr>
            <a:r>
              <a:rPr lang="en-US" sz="2755">
                <a:solidFill>
                  <a:srgbClr val="000000"/>
                </a:solidFill>
                <a:latin typeface="Montserrat"/>
              </a:rPr>
              <a:t>“Because education is about affect, emotion, and beliefs as well as knowledge, because it is about sociocultural practices and not just cognitive skills, transactional one-shots can never truly be transformational” (Nicholson &amp; Seale (2022)</a:t>
            </a:r>
          </a:p>
        </p:txBody>
      </p:sp>
      <p:sp>
        <p:nvSpPr>
          <p:cNvPr id="5" name="TextBox 5"/>
          <p:cNvSpPr txBox="1"/>
          <p:nvPr/>
        </p:nvSpPr>
        <p:spPr>
          <a:xfrm>
            <a:off x="775867" y="9220200"/>
            <a:ext cx="16610939" cy="726572"/>
          </a:xfrm>
          <a:prstGeom prst="rect">
            <a:avLst/>
          </a:prstGeom>
        </p:spPr>
        <p:txBody>
          <a:bodyPr lIns="0" tIns="0" rIns="0" bIns="0" rtlCol="0" anchor="t">
            <a:spAutoFit/>
          </a:bodyPr>
          <a:lstStyle/>
          <a:p>
            <a:pPr>
              <a:lnSpc>
                <a:spcPts val="2993"/>
              </a:lnSpc>
            </a:pPr>
            <a:r>
              <a:rPr lang="en-US" sz="2138">
                <a:solidFill>
                  <a:srgbClr val="000000"/>
                </a:solidFill>
                <a:latin typeface="Montserrat"/>
              </a:rPr>
              <a:t>Source: Nataraj, L., &amp; Siqueiros, A. (2022). “Slow Your Roll”: Making Time for Reflection and Diverse Epistemic Practices in Library Instruction. College &amp; Research Libraries, 83(5). https://doi.org/10.5860/crl.83.5.819</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6840" y="432858"/>
            <a:ext cx="10001656" cy="546046"/>
          </a:xfrm>
          <a:prstGeom prst="rect">
            <a:avLst/>
          </a:prstGeom>
        </p:spPr>
        <p:txBody>
          <a:bodyPr lIns="0" tIns="0" rIns="0" bIns="0" rtlCol="0" anchor="t">
            <a:spAutoFit/>
          </a:bodyPr>
          <a:lstStyle/>
          <a:p>
            <a:pPr>
              <a:lnSpc>
                <a:spcPts val="4552"/>
              </a:lnSpc>
            </a:pPr>
            <a:r>
              <a:rPr lang="en-US" sz="3252">
                <a:solidFill>
                  <a:srgbClr val="000000"/>
                </a:solidFill>
                <a:latin typeface="Montserrat"/>
              </a:rPr>
              <a:t>PROPOSED SOLUTIONS</a:t>
            </a:r>
          </a:p>
        </p:txBody>
      </p:sp>
      <p:sp>
        <p:nvSpPr>
          <p:cNvPr id="3" name="Freeform 3"/>
          <p:cNvSpPr/>
          <p:nvPr/>
        </p:nvSpPr>
        <p:spPr>
          <a:xfrm>
            <a:off x="9608339" y="734456"/>
            <a:ext cx="7918159" cy="8229600"/>
          </a:xfrm>
          <a:custGeom>
            <a:avLst/>
            <a:gdLst/>
            <a:ahLst/>
            <a:cxnLst/>
            <a:rect l="l" t="t" r="r" b="b"/>
            <a:pathLst>
              <a:path w="7918159" h="8229600">
                <a:moveTo>
                  <a:pt x="0" y="0"/>
                </a:moveTo>
                <a:lnTo>
                  <a:pt x="7918159" y="0"/>
                </a:lnTo>
                <a:lnTo>
                  <a:pt x="7918159" y="8229600"/>
                </a:lnTo>
                <a:lnTo>
                  <a:pt x="0" y="8229600"/>
                </a:lnTo>
                <a:lnTo>
                  <a:pt x="0" y="0"/>
                </a:lnTo>
                <a:close/>
              </a:path>
            </a:pathLst>
          </a:custGeom>
          <a:blipFill>
            <a:blip r:embed="rId2"/>
            <a:stretch>
              <a:fillRect l="-27998" r="-27998"/>
            </a:stretch>
          </a:blipFill>
        </p:spPr>
      </p:sp>
      <p:grpSp>
        <p:nvGrpSpPr>
          <p:cNvPr id="4" name="Group 4"/>
          <p:cNvGrpSpPr/>
          <p:nvPr/>
        </p:nvGrpSpPr>
        <p:grpSpPr>
          <a:xfrm>
            <a:off x="5087733" y="1028700"/>
            <a:ext cx="5855481" cy="7280199"/>
            <a:chOff x="0" y="0"/>
            <a:chExt cx="1895501" cy="2356702"/>
          </a:xfrm>
        </p:grpSpPr>
        <p:sp>
          <p:nvSpPr>
            <p:cNvPr id="5" name="Freeform 5"/>
            <p:cNvSpPr/>
            <p:nvPr/>
          </p:nvSpPr>
          <p:spPr>
            <a:xfrm>
              <a:off x="0" y="0"/>
              <a:ext cx="1895501" cy="2356702"/>
            </a:xfrm>
            <a:custGeom>
              <a:avLst/>
              <a:gdLst/>
              <a:ahLst/>
              <a:cxnLst/>
              <a:rect l="l" t="t" r="r" b="b"/>
              <a:pathLst>
                <a:path w="1895501" h="2356702">
                  <a:moveTo>
                    <a:pt x="0" y="0"/>
                  </a:moveTo>
                  <a:lnTo>
                    <a:pt x="1895501" y="0"/>
                  </a:lnTo>
                  <a:lnTo>
                    <a:pt x="1895501" y="2356702"/>
                  </a:lnTo>
                  <a:lnTo>
                    <a:pt x="0" y="2356702"/>
                  </a:lnTo>
                  <a:close/>
                </a:path>
              </a:pathLst>
            </a:custGeom>
            <a:solidFill>
              <a:srgbClr val="FFFFFF">
                <a:alpha val="89804"/>
              </a:srgbClr>
            </a:solidFill>
          </p:spPr>
        </p:sp>
      </p:grpSp>
      <p:sp>
        <p:nvSpPr>
          <p:cNvPr id="6" name="TextBox 6"/>
          <p:cNvSpPr txBox="1"/>
          <p:nvPr/>
        </p:nvSpPr>
        <p:spPr>
          <a:xfrm>
            <a:off x="1003294" y="3089394"/>
            <a:ext cx="9088749" cy="1576895"/>
          </a:xfrm>
          <a:prstGeom prst="rect">
            <a:avLst/>
          </a:prstGeom>
        </p:spPr>
        <p:txBody>
          <a:bodyPr lIns="0" tIns="0" rIns="0" bIns="0" rtlCol="0" anchor="t">
            <a:spAutoFit/>
          </a:bodyPr>
          <a:lstStyle/>
          <a:p>
            <a:pPr>
              <a:lnSpc>
                <a:spcPts val="3118"/>
              </a:lnSpc>
            </a:pPr>
            <a:endParaRPr/>
          </a:p>
          <a:p>
            <a:pPr marL="595884" lvl="1" indent="-297942">
              <a:lnSpc>
                <a:spcPts val="3118"/>
              </a:lnSpc>
              <a:buFont typeface="Arial"/>
              <a:buChar char="•"/>
            </a:pPr>
            <a:r>
              <a:rPr lang="en-US" sz="2760">
                <a:solidFill>
                  <a:srgbClr val="000000"/>
                </a:solidFill>
                <a:latin typeface="Montserrat"/>
              </a:rPr>
              <a:t>Self-education – cultivating critical awareness through the “Cultural Competence Framework”</a:t>
            </a:r>
          </a:p>
          <a:p>
            <a:pPr marL="595884" lvl="1" indent="-297942">
              <a:lnSpc>
                <a:spcPts val="3118"/>
              </a:lnSpc>
              <a:buFont typeface="Arial"/>
              <a:buChar char="•"/>
            </a:pPr>
            <a:r>
              <a:rPr lang="en-US" sz="2760">
                <a:solidFill>
                  <a:srgbClr val="000000"/>
                </a:solidFill>
                <a:latin typeface="Montserrat"/>
              </a:rPr>
              <a:t>Culturally Responsive Teaching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7918159" cy="8229600"/>
          </a:xfrm>
          <a:custGeom>
            <a:avLst/>
            <a:gdLst/>
            <a:ahLst/>
            <a:cxnLst/>
            <a:rect l="l" t="t" r="r" b="b"/>
            <a:pathLst>
              <a:path w="7918159" h="8229600">
                <a:moveTo>
                  <a:pt x="0" y="0"/>
                </a:moveTo>
                <a:lnTo>
                  <a:pt x="7918159" y="0"/>
                </a:lnTo>
                <a:lnTo>
                  <a:pt x="7918159" y="8229600"/>
                </a:lnTo>
                <a:lnTo>
                  <a:pt x="0" y="8229600"/>
                </a:lnTo>
                <a:lnTo>
                  <a:pt x="0" y="0"/>
                </a:lnTo>
                <a:close/>
              </a:path>
            </a:pathLst>
          </a:custGeom>
          <a:blipFill>
            <a:blip r:embed="rId2"/>
            <a:stretch>
              <a:fillRect l="-27998" r="-27998"/>
            </a:stretch>
          </a:blipFill>
        </p:spPr>
      </p:sp>
      <p:grpSp>
        <p:nvGrpSpPr>
          <p:cNvPr id="3" name="Group 3"/>
          <p:cNvGrpSpPr/>
          <p:nvPr/>
        </p:nvGrpSpPr>
        <p:grpSpPr>
          <a:xfrm>
            <a:off x="5858547" y="1332322"/>
            <a:ext cx="8718319" cy="7280199"/>
            <a:chOff x="0" y="0"/>
            <a:chExt cx="2822241" cy="2356702"/>
          </a:xfrm>
        </p:grpSpPr>
        <p:sp>
          <p:nvSpPr>
            <p:cNvPr id="4" name="Freeform 4"/>
            <p:cNvSpPr/>
            <p:nvPr/>
          </p:nvSpPr>
          <p:spPr>
            <a:xfrm>
              <a:off x="0" y="0"/>
              <a:ext cx="2822241" cy="2356702"/>
            </a:xfrm>
            <a:custGeom>
              <a:avLst/>
              <a:gdLst/>
              <a:ahLst/>
              <a:cxnLst/>
              <a:rect l="l" t="t" r="r" b="b"/>
              <a:pathLst>
                <a:path w="2822241" h="2356702">
                  <a:moveTo>
                    <a:pt x="0" y="0"/>
                  </a:moveTo>
                  <a:lnTo>
                    <a:pt x="2822241" y="0"/>
                  </a:lnTo>
                  <a:lnTo>
                    <a:pt x="2822241" y="2356702"/>
                  </a:lnTo>
                  <a:lnTo>
                    <a:pt x="0" y="2356702"/>
                  </a:lnTo>
                  <a:close/>
                </a:path>
              </a:pathLst>
            </a:custGeom>
            <a:solidFill>
              <a:srgbClr val="FFFFFF">
                <a:alpha val="89804"/>
              </a:srgbClr>
            </a:solidFill>
          </p:spPr>
        </p:sp>
      </p:grpSp>
      <p:grpSp>
        <p:nvGrpSpPr>
          <p:cNvPr id="5" name="Group 5"/>
          <p:cNvGrpSpPr/>
          <p:nvPr/>
        </p:nvGrpSpPr>
        <p:grpSpPr>
          <a:xfrm>
            <a:off x="6417473" y="1639999"/>
            <a:ext cx="7877609" cy="1709868"/>
            <a:chOff x="0" y="0"/>
            <a:chExt cx="9995506" cy="2169566"/>
          </a:xfrm>
        </p:grpSpPr>
        <p:sp>
          <p:nvSpPr>
            <p:cNvPr id="6" name="Freeform 6"/>
            <p:cNvSpPr/>
            <p:nvPr/>
          </p:nvSpPr>
          <p:spPr>
            <a:xfrm>
              <a:off x="0" y="0"/>
              <a:ext cx="9995506" cy="2169566"/>
            </a:xfrm>
            <a:custGeom>
              <a:avLst/>
              <a:gdLst/>
              <a:ahLst/>
              <a:cxnLst/>
              <a:rect l="l" t="t" r="r" b="b"/>
              <a:pathLst>
                <a:path w="9995506" h="2169566">
                  <a:moveTo>
                    <a:pt x="0" y="0"/>
                  </a:moveTo>
                  <a:lnTo>
                    <a:pt x="0" y="2169566"/>
                  </a:lnTo>
                  <a:lnTo>
                    <a:pt x="9995506" y="2169566"/>
                  </a:lnTo>
                  <a:lnTo>
                    <a:pt x="9995506" y="0"/>
                  </a:lnTo>
                  <a:lnTo>
                    <a:pt x="0" y="0"/>
                  </a:lnTo>
                  <a:close/>
                  <a:moveTo>
                    <a:pt x="9934546" y="2108606"/>
                  </a:moveTo>
                  <a:lnTo>
                    <a:pt x="59690" y="2108606"/>
                  </a:lnTo>
                  <a:lnTo>
                    <a:pt x="59690" y="59690"/>
                  </a:lnTo>
                  <a:lnTo>
                    <a:pt x="9934546" y="59690"/>
                  </a:lnTo>
                  <a:lnTo>
                    <a:pt x="9934546" y="2108606"/>
                  </a:lnTo>
                  <a:close/>
                </a:path>
              </a:pathLst>
            </a:custGeom>
            <a:solidFill>
              <a:srgbClr val="000000"/>
            </a:solidFill>
          </p:spPr>
        </p:sp>
      </p:grpSp>
      <p:sp>
        <p:nvSpPr>
          <p:cNvPr id="7" name="TextBox 7"/>
          <p:cNvSpPr txBox="1"/>
          <p:nvPr/>
        </p:nvSpPr>
        <p:spPr>
          <a:xfrm>
            <a:off x="8730666" y="2111142"/>
            <a:ext cx="3251224" cy="796157"/>
          </a:xfrm>
          <a:prstGeom prst="rect">
            <a:avLst/>
          </a:prstGeom>
        </p:spPr>
        <p:txBody>
          <a:bodyPr lIns="0" tIns="0" rIns="0" bIns="0" rtlCol="0" anchor="t">
            <a:spAutoFit/>
          </a:bodyPr>
          <a:lstStyle/>
          <a:p>
            <a:pPr>
              <a:lnSpc>
                <a:spcPts val="6152"/>
              </a:lnSpc>
            </a:pPr>
            <a:r>
              <a:rPr lang="en-US" sz="5444">
                <a:solidFill>
                  <a:srgbClr val="000000"/>
                </a:solidFill>
                <a:latin typeface="Montserrat"/>
              </a:rPr>
              <a:t>AGENDA</a:t>
            </a:r>
          </a:p>
        </p:txBody>
      </p:sp>
      <p:sp>
        <p:nvSpPr>
          <p:cNvPr id="8" name="TextBox 8"/>
          <p:cNvSpPr txBox="1"/>
          <p:nvPr/>
        </p:nvSpPr>
        <p:spPr>
          <a:xfrm>
            <a:off x="6417473" y="3893519"/>
            <a:ext cx="10841827" cy="3301062"/>
          </a:xfrm>
          <a:prstGeom prst="rect">
            <a:avLst/>
          </a:prstGeom>
        </p:spPr>
        <p:txBody>
          <a:bodyPr lIns="0" tIns="0" rIns="0" bIns="0" rtlCol="0" anchor="t">
            <a:spAutoFit/>
          </a:bodyPr>
          <a:lstStyle/>
          <a:p>
            <a:pPr marL="681275" lvl="1" indent="-340638">
              <a:lnSpc>
                <a:spcPts val="4417"/>
              </a:lnSpc>
              <a:buFont typeface="Arial"/>
              <a:buChar char="•"/>
            </a:pPr>
            <a:r>
              <a:rPr lang="en-US" sz="3155">
                <a:solidFill>
                  <a:srgbClr val="000000"/>
                </a:solidFill>
                <a:latin typeface="Montserrat"/>
              </a:rPr>
              <a:t>Introduction to the hidden curriculum</a:t>
            </a:r>
          </a:p>
          <a:p>
            <a:pPr marL="681275" lvl="1" indent="-340638">
              <a:lnSpc>
                <a:spcPts val="4417"/>
              </a:lnSpc>
              <a:buFont typeface="Arial"/>
              <a:buChar char="•"/>
            </a:pPr>
            <a:r>
              <a:rPr lang="en-US" sz="3155">
                <a:solidFill>
                  <a:srgbClr val="000000"/>
                </a:solidFill>
                <a:latin typeface="Montserrat"/>
              </a:rPr>
              <a:t>How does the hidden curriculum affect FGLI students?</a:t>
            </a:r>
          </a:p>
          <a:p>
            <a:pPr marL="681275" lvl="1" indent="-340638">
              <a:lnSpc>
                <a:spcPts val="4417"/>
              </a:lnSpc>
              <a:buFont typeface="Arial"/>
              <a:buChar char="•"/>
            </a:pPr>
            <a:r>
              <a:rPr lang="en-US" sz="3155">
                <a:solidFill>
                  <a:srgbClr val="000000"/>
                </a:solidFill>
                <a:latin typeface="Montserrat"/>
              </a:rPr>
              <a:t>The one-shot instruction model</a:t>
            </a:r>
          </a:p>
          <a:p>
            <a:pPr marL="681275" lvl="1" indent="-340638">
              <a:lnSpc>
                <a:spcPts val="4417"/>
              </a:lnSpc>
              <a:buFont typeface="Arial"/>
              <a:buChar char="•"/>
            </a:pPr>
            <a:r>
              <a:rPr lang="en-US" sz="3155">
                <a:solidFill>
                  <a:srgbClr val="000000"/>
                </a:solidFill>
                <a:latin typeface="Montserrat"/>
              </a:rPr>
              <a:t>How one-shots perpetuate the hidden curriculum</a:t>
            </a:r>
          </a:p>
          <a:p>
            <a:pPr marL="681275" lvl="1" indent="-340638">
              <a:lnSpc>
                <a:spcPts val="4417"/>
              </a:lnSpc>
              <a:buFont typeface="Arial"/>
              <a:buChar char="•"/>
            </a:pPr>
            <a:r>
              <a:rPr lang="en-US" sz="3155">
                <a:solidFill>
                  <a:srgbClr val="000000"/>
                </a:solidFill>
                <a:latin typeface="Montserrat"/>
              </a:rPr>
              <a:t>Proposed solutions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8704" y="4399717"/>
            <a:ext cx="12870592" cy="4227190"/>
          </a:xfrm>
          <a:custGeom>
            <a:avLst/>
            <a:gdLst/>
            <a:ahLst/>
            <a:cxnLst/>
            <a:rect l="l" t="t" r="r" b="b"/>
            <a:pathLst>
              <a:path w="12870592" h="4227190">
                <a:moveTo>
                  <a:pt x="0" y="0"/>
                </a:moveTo>
                <a:lnTo>
                  <a:pt x="12870592" y="0"/>
                </a:lnTo>
                <a:lnTo>
                  <a:pt x="12870592" y="4227191"/>
                </a:lnTo>
                <a:lnTo>
                  <a:pt x="0" y="4227191"/>
                </a:lnTo>
                <a:lnTo>
                  <a:pt x="0" y="0"/>
                </a:lnTo>
                <a:close/>
              </a:path>
            </a:pathLst>
          </a:custGeom>
          <a:blipFill>
            <a:blip r:embed="rId2"/>
            <a:stretch>
              <a:fillRect/>
            </a:stretch>
          </a:blipFill>
        </p:spPr>
      </p:sp>
      <p:sp>
        <p:nvSpPr>
          <p:cNvPr id="3" name="TextBox 3"/>
          <p:cNvSpPr txBox="1"/>
          <p:nvPr/>
        </p:nvSpPr>
        <p:spPr>
          <a:xfrm>
            <a:off x="546840" y="432858"/>
            <a:ext cx="15899101" cy="546046"/>
          </a:xfrm>
          <a:prstGeom prst="rect">
            <a:avLst/>
          </a:prstGeom>
        </p:spPr>
        <p:txBody>
          <a:bodyPr lIns="0" tIns="0" rIns="0" bIns="0" rtlCol="0" anchor="t">
            <a:spAutoFit/>
          </a:bodyPr>
          <a:lstStyle/>
          <a:p>
            <a:pPr>
              <a:lnSpc>
                <a:spcPts val="4552"/>
              </a:lnSpc>
            </a:pPr>
            <a:r>
              <a:rPr lang="en-US" sz="3252">
                <a:solidFill>
                  <a:srgbClr val="000000"/>
                </a:solidFill>
                <a:latin typeface="Montserrat"/>
              </a:rPr>
              <a:t>SELF EDUCATION “CULTURAL COMPETENCE FRAMEWORK” (BURNS, 2022)</a:t>
            </a:r>
          </a:p>
        </p:txBody>
      </p:sp>
      <p:sp>
        <p:nvSpPr>
          <p:cNvPr id="4" name="TextBox 4"/>
          <p:cNvSpPr txBox="1"/>
          <p:nvPr/>
        </p:nvSpPr>
        <p:spPr>
          <a:xfrm>
            <a:off x="489544" y="1352560"/>
            <a:ext cx="17173021" cy="2415764"/>
          </a:xfrm>
          <a:prstGeom prst="rect">
            <a:avLst/>
          </a:prstGeom>
        </p:spPr>
        <p:txBody>
          <a:bodyPr lIns="0" tIns="0" rIns="0" bIns="0" rtlCol="0" anchor="t">
            <a:spAutoFit/>
          </a:bodyPr>
          <a:lstStyle/>
          <a:p>
            <a:pPr marL="594917" lvl="1" indent="-297459">
              <a:lnSpc>
                <a:spcPts val="3857"/>
              </a:lnSpc>
              <a:buAutoNum type="arabicPeriod"/>
            </a:pPr>
            <a:r>
              <a:rPr lang="en-US" sz="2755">
                <a:solidFill>
                  <a:srgbClr val="000000"/>
                </a:solidFill>
                <a:latin typeface="Montserrat"/>
              </a:rPr>
              <a:t>Cultivate Sociocultural Awareness: Reflect on biases, both explicit and implicit</a:t>
            </a:r>
          </a:p>
          <a:p>
            <a:pPr marL="594917" lvl="1" indent="-297459">
              <a:lnSpc>
                <a:spcPts val="3857"/>
              </a:lnSpc>
              <a:buAutoNum type="arabicPeriod"/>
            </a:pPr>
            <a:r>
              <a:rPr lang="en-US" sz="2755">
                <a:solidFill>
                  <a:srgbClr val="000000"/>
                </a:solidFill>
                <a:latin typeface="Montserrat"/>
              </a:rPr>
              <a:t>Foster Interpersonal Awareness: Develop empathy and understanding</a:t>
            </a:r>
          </a:p>
          <a:p>
            <a:pPr marL="594917" lvl="1" indent="-297459">
              <a:lnSpc>
                <a:spcPts val="3857"/>
              </a:lnSpc>
              <a:buAutoNum type="arabicPeriod"/>
            </a:pPr>
            <a:r>
              <a:rPr lang="en-US" sz="2755">
                <a:solidFill>
                  <a:srgbClr val="000000"/>
                </a:solidFill>
                <a:latin typeface="Montserrat"/>
              </a:rPr>
              <a:t>Embrace Responsibility for Change: Create a personal improvement plan with actionable steps and measures for progress</a:t>
            </a:r>
          </a:p>
          <a:p>
            <a:pPr marL="594917" lvl="1" indent="-297459">
              <a:lnSpc>
                <a:spcPts val="3857"/>
              </a:lnSpc>
              <a:buAutoNum type="arabicPeriod"/>
            </a:pPr>
            <a:r>
              <a:rPr lang="en-US" sz="2755">
                <a:solidFill>
                  <a:srgbClr val="000000"/>
                </a:solidFill>
                <a:latin typeface="Montserrat"/>
              </a:rPr>
              <a:t>Advocate Through Voice and Action: Be an agent of change</a:t>
            </a:r>
          </a:p>
        </p:txBody>
      </p:sp>
      <p:sp>
        <p:nvSpPr>
          <p:cNvPr id="5" name="TextBox 5"/>
          <p:cNvSpPr txBox="1"/>
          <p:nvPr/>
        </p:nvSpPr>
        <p:spPr>
          <a:xfrm>
            <a:off x="775867" y="9220200"/>
            <a:ext cx="16610939" cy="726572"/>
          </a:xfrm>
          <a:prstGeom prst="rect">
            <a:avLst/>
          </a:prstGeom>
        </p:spPr>
        <p:txBody>
          <a:bodyPr lIns="0" tIns="0" rIns="0" bIns="0" rtlCol="0" anchor="t">
            <a:spAutoFit/>
          </a:bodyPr>
          <a:lstStyle/>
          <a:p>
            <a:pPr>
              <a:lnSpc>
                <a:spcPts val="2993"/>
              </a:lnSpc>
            </a:pPr>
            <a:r>
              <a:rPr lang="en-US" sz="2138">
                <a:solidFill>
                  <a:srgbClr val="000000"/>
                </a:solidFill>
                <a:latin typeface="Montserrat"/>
              </a:rPr>
              <a:t>Source: Burns, E. A. (2023). Culturally responsive librarians: Shifting perspectives toward racial empathy. Open Information Science 7(1), 1-16. https://doi.org/10.1515/opis-2022-0140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28223" y="1349479"/>
            <a:ext cx="6658584" cy="7588043"/>
          </a:xfrm>
          <a:custGeom>
            <a:avLst/>
            <a:gdLst/>
            <a:ahLst/>
            <a:cxnLst/>
            <a:rect l="l" t="t" r="r" b="b"/>
            <a:pathLst>
              <a:path w="6658584" h="7588043">
                <a:moveTo>
                  <a:pt x="0" y="0"/>
                </a:moveTo>
                <a:lnTo>
                  <a:pt x="6658584" y="0"/>
                </a:lnTo>
                <a:lnTo>
                  <a:pt x="6658584" y="7588042"/>
                </a:lnTo>
                <a:lnTo>
                  <a:pt x="0" y="7588042"/>
                </a:lnTo>
                <a:lnTo>
                  <a:pt x="0" y="0"/>
                </a:lnTo>
                <a:close/>
              </a:path>
            </a:pathLst>
          </a:custGeom>
          <a:blipFill>
            <a:blip r:embed="rId2"/>
            <a:stretch>
              <a:fillRect/>
            </a:stretch>
          </a:blipFill>
        </p:spPr>
      </p:sp>
      <p:sp>
        <p:nvSpPr>
          <p:cNvPr id="3" name="TextBox 3"/>
          <p:cNvSpPr txBox="1"/>
          <p:nvPr/>
        </p:nvSpPr>
        <p:spPr>
          <a:xfrm>
            <a:off x="546840" y="432858"/>
            <a:ext cx="15899101" cy="546046"/>
          </a:xfrm>
          <a:prstGeom prst="rect">
            <a:avLst/>
          </a:prstGeom>
        </p:spPr>
        <p:txBody>
          <a:bodyPr lIns="0" tIns="0" rIns="0" bIns="0" rtlCol="0" anchor="t">
            <a:spAutoFit/>
          </a:bodyPr>
          <a:lstStyle/>
          <a:p>
            <a:pPr>
              <a:lnSpc>
                <a:spcPts val="4552"/>
              </a:lnSpc>
            </a:pPr>
            <a:r>
              <a:rPr lang="en-US" sz="3252">
                <a:solidFill>
                  <a:srgbClr val="000000"/>
                </a:solidFill>
                <a:latin typeface="Montserrat"/>
              </a:rPr>
              <a:t>CULTURALLY RESPONSIVE TEACHING (CRT)</a:t>
            </a:r>
          </a:p>
        </p:txBody>
      </p:sp>
      <p:sp>
        <p:nvSpPr>
          <p:cNvPr id="4" name="TextBox 4"/>
          <p:cNvSpPr txBox="1"/>
          <p:nvPr/>
        </p:nvSpPr>
        <p:spPr>
          <a:xfrm>
            <a:off x="489544" y="1352560"/>
            <a:ext cx="9036167" cy="7272973"/>
          </a:xfrm>
          <a:prstGeom prst="rect">
            <a:avLst/>
          </a:prstGeom>
        </p:spPr>
        <p:txBody>
          <a:bodyPr lIns="0" tIns="0" rIns="0" bIns="0" rtlCol="0" anchor="t">
            <a:spAutoFit/>
          </a:bodyPr>
          <a:lstStyle/>
          <a:p>
            <a:pPr marL="594917" lvl="1" indent="-297459">
              <a:lnSpc>
                <a:spcPts val="3857"/>
              </a:lnSpc>
              <a:buFont typeface="Arial"/>
              <a:buChar char="•"/>
            </a:pPr>
            <a:r>
              <a:rPr lang="en-US" sz="2755">
                <a:solidFill>
                  <a:srgbClr val="000000"/>
                </a:solidFill>
                <a:latin typeface="Montserrat"/>
              </a:rPr>
              <a:t>CRT acknowledges the necessity to tailor instructional content and pedagogical strategies to students’ cultural perspectives (Cowden et al., 2021).</a:t>
            </a:r>
          </a:p>
          <a:p>
            <a:pPr marL="594917" lvl="1" indent="-297459">
              <a:lnSpc>
                <a:spcPts val="3857"/>
              </a:lnSpc>
              <a:buFont typeface="Arial"/>
              <a:buChar char="•"/>
            </a:pPr>
            <a:r>
              <a:rPr lang="en-US" sz="2755">
                <a:solidFill>
                  <a:srgbClr val="000000"/>
                </a:solidFill>
                <a:latin typeface="Montserrat"/>
              </a:rPr>
              <a:t>Draws from critical pedagogy, multiculturalism, feminist pedagogy, and other theories</a:t>
            </a:r>
          </a:p>
          <a:p>
            <a:pPr marL="594917" lvl="1" indent="-297459">
              <a:lnSpc>
                <a:spcPts val="3857"/>
              </a:lnSpc>
              <a:buFont typeface="Arial"/>
              <a:buChar char="•"/>
            </a:pPr>
            <a:r>
              <a:rPr lang="en-US" sz="2755">
                <a:solidFill>
                  <a:srgbClr val="000000"/>
                </a:solidFill>
                <a:latin typeface="Montserrat"/>
              </a:rPr>
              <a:t> Cowden et al. (2021) offers strategies for integrating CRT into library instruction, emphasizing librarian preparation, communication, and facilitation during one-shot sessions – also proposes simple adjustments like pre-class reflection and culturally sensitive preparation to improve self-awareness skills and overcome traditional one-shot limitations</a:t>
            </a:r>
          </a:p>
        </p:txBody>
      </p:sp>
      <p:sp>
        <p:nvSpPr>
          <p:cNvPr id="5" name="TextBox 5"/>
          <p:cNvSpPr txBox="1"/>
          <p:nvPr/>
        </p:nvSpPr>
        <p:spPr>
          <a:xfrm>
            <a:off x="775867" y="9220200"/>
            <a:ext cx="16610939" cy="1097965"/>
          </a:xfrm>
          <a:prstGeom prst="rect">
            <a:avLst/>
          </a:prstGeom>
        </p:spPr>
        <p:txBody>
          <a:bodyPr lIns="0" tIns="0" rIns="0" bIns="0" rtlCol="0" anchor="t">
            <a:spAutoFit/>
          </a:bodyPr>
          <a:lstStyle/>
          <a:p>
            <a:pPr>
              <a:lnSpc>
                <a:spcPts val="2993"/>
              </a:lnSpc>
            </a:pPr>
            <a:r>
              <a:rPr lang="en-US" sz="2138">
                <a:solidFill>
                  <a:srgbClr val="000000"/>
                </a:solidFill>
                <a:latin typeface="Montserrat"/>
              </a:rPr>
              <a:t>Source: Cowden, C., Seaman, P., Copeland, S., &amp; Gao, L. (2021). Teaching with Intent: Applying Culturally Responsive Teaching to Library Instruction. portal: Libraries and the Academy 21(2), 231-251. </a:t>
            </a:r>
            <a:r>
              <a:rPr lang="en-US" sz="2138" u="sng">
                <a:solidFill>
                  <a:srgbClr val="000000"/>
                </a:solidFill>
                <a:latin typeface="Montserrat"/>
                <a:hlinkClick r:id="rId3" tooltip="http://doi.org/10.1353/pla.2021.0014"/>
              </a:rPr>
              <a:t>doi:10.1353/pla.2021.0014</a:t>
            </a:r>
          </a:p>
          <a:p>
            <a:pPr>
              <a:lnSpc>
                <a:spcPts val="2993"/>
              </a:lnSpc>
            </a:pPr>
            <a:endParaRPr lang="en-US" sz="2138" u="sng">
              <a:solidFill>
                <a:srgbClr val="000000"/>
              </a:solidFill>
              <a:latin typeface="Montserrat"/>
              <a:hlinkClick r:id="rId3" tooltip="http://doi.org/10.1353/pla.2021.001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43427" y="2465343"/>
            <a:ext cx="13801146" cy="5356314"/>
          </a:xfrm>
          <a:custGeom>
            <a:avLst/>
            <a:gdLst/>
            <a:ahLst/>
            <a:cxnLst/>
            <a:rect l="l" t="t" r="r" b="b"/>
            <a:pathLst>
              <a:path w="13801146" h="5356314">
                <a:moveTo>
                  <a:pt x="0" y="0"/>
                </a:moveTo>
                <a:lnTo>
                  <a:pt x="13801146" y="0"/>
                </a:lnTo>
                <a:lnTo>
                  <a:pt x="13801146" y="5356314"/>
                </a:lnTo>
                <a:lnTo>
                  <a:pt x="0" y="5356314"/>
                </a:lnTo>
                <a:lnTo>
                  <a:pt x="0" y="0"/>
                </a:lnTo>
                <a:close/>
              </a:path>
            </a:pathLst>
          </a:custGeom>
          <a:blipFill>
            <a:blip r:embed="rId2"/>
            <a:stretch>
              <a:fillRect/>
            </a:stretch>
          </a:blipFill>
        </p:spPr>
      </p:sp>
      <p:sp>
        <p:nvSpPr>
          <p:cNvPr id="3" name="TextBox 3"/>
          <p:cNvSpPr txBox="1"/>
          <p:nvPr/>
        </p:nvSpPr>
        <p:spPr>
          <a:xfrm>
            <a:off x="648361" y="9189035"/>
            <a:ext cx="16610939" cy="1097965"/>
          </a:xfrm>
          <a:prstGeom prst="rect">
            <a:avLst/>
          </a:prstGeom>
        </p:spPr>
        <p:txBody>
          <a:bodyPr lIns="0" tIns="0" rIns="0" bIns="0" rtlCol="0" anchor="t">
            <a:spAutoFit/>
          </a:bodyPr>
          <a:lstStyle/>
          <a:p>
            <a:pPr>
              <a:lnSpc>
                <a:spcPts val="2993"/>
              </a:lnSpc>
            </a:pPr>
            <a:r>
              <a:rPr lang="en-US" sz="2138">
                <a:solidFill>
                  <a:srgbClr val="000000"/>
                </a:solidFill>
                <a:latin typeface="Montserrat"/>
              </a:rPr>
              <a:t>Source: Flynn, D. (2021). Integrating Critical Teaching Practices into the One-Shot Library Classroom. Critical Library Pedagogy in Practice (pp. 30-66). Innovative Libraries Press. https://eprints.leedsbeckett.ac.uk/id/eprint/8110/</a:t>
            </a:r>
          </a:p>
          <a:p>
            <a:pPr>
              <a:lnSpc>
                <a:spcPts val="2993"/>
              </a:lnSpc>
            </a:pPr>
            <a:endParaRPr lang="en-US" sz="2138">
              <a:solidFill>
                <a:srgbClr val="000000"/>
              </a:solidFill>
              <a:latin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16828" y="2597321"/>
            <a:ext cx="11254345" cy="5092358"/>
          </a:xfrm>
          <a:custGeom>
            <a:avLst/>
            <a:gdLst/>
            <a:ahLst/>
            <a:cxnLst/>
            <a:rect l="l" t="t" r="r" b="b"/>
            <a:pathLst>
              <a:path w="11254345" h="5092358">
                <a:moveTo>
                  <a:pt x="0" y="0"/>
                </a:moveTo>
                <a:lnTo>
                  <a:pt x="11254344" y="0"/>
                </a:lnTo>
                <a:lnTo>
                  <a:pt x="11254344" y="5092358"/>
                </a:lnTo>
                <a:lnTo>
                  <a:pt x="0" y="5092358"/>
                </a:lnTo>
                <a:lnTo>
                  <a:pt x="0" y="0"/>
                </a:lnTo>
                <a:close/>
              </a:path>
            </a:pathLst>
          </a:custGeom>
          <a:blipFill>
            <a:blip r:embed="rId2"/>
            <a:stretch>
              <a:fillRect/>
            </a:stretch>
          </a:blipFill>
        </p:spPr>
      </p:sp>
      <p:sp>
        <p:nvSpPr>
          <p:cNvPr id="3" name="TextBox 3"/>
          <p:cNvSpPr txBox="1"/>
          <p:nvPr/>
        </p:nvSpPr>
        <p:spPr>
          <a:xfrm>
            <a:off x="673956" y="8959251"/>
            <a:ext cx="16652098" cy="754961"/>
          </a:xfrm>
          <a:prstGeom prst="rect">
            <a:avLst/>
          </a:prstGeom>
        </p:spPr>
        <p:txBody>
          <a:bodyPr lIns="0" tIns="0" rIns="0" bIns="0" rtlCol="0" anchor="t">
            <a:spAutoFit/>
          </a:bodyPr>
          <a:lstStyle/>
          <a:p>
            <a:pPr>
              <a:lnSpc>
                <a:spcPts val="3012"/>
              </a:lnSpc>
              <a:spcBef>
                <a:spcPct val="0"/>
              </a:spcBef>
            </a:pPr>
            <a:r>
              <a:rPr lang="en-US" sz="2152">
                <a:solidFill>
                  <a:srgbClr val="000000"/>
                </a:solidFill>
                <a:latin typeface="Montserrat"/>
              </a:rPr>
              <a:t>Source: Archer, A. (2017). Share the Load: A Single Shot of Critical Pedagogy. Project Cora; Community of Online Research Assignments. https://projectcora.org/assignment/share-load-single-shot-critical-pedagogy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37406" y="1028700"/>
            <a:ext cx="11613189" cy="7663851"/>
          </a:xfrm>
          <a:custGeom>
            <a:avLst/>
            <a:gdLst/>
            <a:ahLst/>
            <a:cxnLst/>
            <a:rect l="l" t="t" r="r" b="b"/>
            <a:pathLst>
              <a:path w="11613189" h="7663851">
                <a:moveTo>
                  <a:pt x="0" y="0"/>
                </a:moveTo>
                <a:lnTo>
                  <a:pt x="11613188" y="0"/>
                </a:lnTo>
                <a:lnTo>
                  <a:pt x="11613188" y="7663851"/>
                </a:lnTo>
                <a:lnTo>
                  <a:pt x="0" y="7663851"/>
                </a:lnTo>
                <a:lnTo>
                  <a:pt x="0" y="0"/>
                </a:lnTo>
                <a:close/>
              </a:path>
            </a:pathLst>
          </a:custGeom>
          <a:blipFill>
            <a:blip r:embed="rId2"/>
            <a:stretch>
              <a:fillRect/>
            </a:stretch>
          </a:blipFill>
        </p:spPr>
      </p:sp>
      <p:sp>
        <p:nvSpPr>
          <p:cNvPr id="3" name="TextBox 3"/>
          <p:cNvSpPr txBox="1"/>
          <p:nvPr/>
        </p:nvSpPr>
        <p:spPr>
          <a:xfrm>
            <a:off x="648361" y="9049609"/>
            <a:ext cx="16610939" cy="1097965"/>
          </a:xfrm>
          <a:prstGeom prst="rect">
            <a:avLst/>
          </a:prstGeom>
        </p:spPr>
        <p:txBody>
          <a:bodyPr lIns="0" tIns="0" rIns="0" bIns="0" rtlCol="0" anchor="t">
            <a:spAutoFit/>
          </a:bodyPr>
          <a:lstStyle/>
          <a:p>
            <a:pPr>
              <a:lnSpc>
                <a:spcPts val="2993"/>
              </a:lnSpc>
            </a:pPr>
            <a:r>
              <a:rPr lang="en-US" sz="2138">
                <a:solidFill>
                  <a:srgbClr val="000000"/>
                </a:solidFill>
                <a:latin typeface="Montserrat"/>
              </a:rPr>
              <a:t>Source: Saunders, L., &amp; Wong, M. (2020). Instruction in Libraries and Information Centers. In iopn.library.illinois.edu. Windsor &amp; Downs Press. https://iopn.library.illinois.edu/books/windsor-downs/catalog/book/12</a:t>
            </a:r>
          </a:p>
          <a:p>
            <a:pPr>
              <a:lnSpc>
                <a:spcPts val="2993"/>
              </a:lnSpc>
            </a:pPr>
            <a:endParaRPr lang="en-US" sz="2138">
              <a:solidFill>
                <a:srgbClr val="000000"/>
              </a:solidFill>
              <a:latin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32475" y="3235069"/>
            <a:ext cx="12416566" cy="4103188"/>
            <a:chOff x="0" y="0"/>
            <a:chExt cx="11914842" cy="3937388"/>
          </a:xfrm>
        </p:grpSpPr>
        <p:sp>
          <p:nvSpPr>
            <p:cNvPr id="3" name="Freeform 3"/>
            <p:cNvSpPr/>
            <p:nvPr/>
          </p:nvSpPr>
          <p:spPr>
            <a:xfrm>
              <a:off x="0" y="0"/>
              <a:ext cx="11914842" cy="3937388"/>
            </a:xfrm>
            <a:custGeom>
              <a:avLst/>
              <a:gdLst/>
              <a:ahLst/>
              <a:cxnLst/>
              <a:rect l="l" t="t" r="r" b="b"/>
              <a:pathLst>
                <a:path w="11914842" h="3937388">
                  <a:moveTo>
                    <a:pt x="0" y="0"/>
                  </a:moveTo>
                  <a:lnTo>
                    <a:pt x="0" y="3937388"/>
                  </a:lnTo>
                  <a:lnTo>
                    <a:pt x="11914842" y="3937388"/>
                  </a:lnTo>
                  <a:lnTo>
                    <a:pt x="11914842" y="0"/>
                  </a:lnTo>
                  <a:lnTo>
                    <a:pt x="0" y="0"/>
                  </a:lnTo>
                  <a:close/>
                  <a:moveTo>
                    <a:pt x="11853882" y="3876428"/>
                  </a:moveTo>
                  <a:lnTo>
                    <a:pt x="59690" y="3876428"/>
                  </a:lnTo>
                  <a:lnTo>
                    <a:pt x="59690" y="59690"/>
                  </a:lnTo>
                  <a:lnTo>
                    <a:pt x="11853882" y="59690"/>
                  </a:lnTo>
                  <a:lnTo>
                    <a:pt x="11853882" y="3876428"/>
                  </a:lnTo>
                  <a:close/>
                </a:path>
              </a:pathLst>
            </a:custGeom>
            <a:solidFill>
              <a:srgbClr val="000000"/>
            </a:solidFill>
          </p:spPr>
        </p:sp>
      </p:grpSp>
      <p:sp>
        <p:nvSpPr>
          <p:cNvPr id="4" name="TextBox 4"/>
          <p:cNvSpPr txBox="1"/>
          <p:nvPr/>
        </p:nvSpPr>
        <p:spPr>
          <a:xfrm>
            <a:off x="3641661" y="4841943"/>
            <a:ext cx="11198194" cy="1003714"/>
          </a:xfrm>
          <a:prstGeom prst="rect">
            <a:avLst/>
          </a:prstGeom>
        </p:spPr>
        <p:txBody>
          <a:bodyPr lIns="0" tIns="0" rIns="0" bIns="0" rtlCol="0" anchor="t">
            <a:spAutoFit/>
          </a:bodyPr>
          <a:lstStyle/>
          <a:p>
            <a:pPr algn="ctr">
              <a:lnSpc>
                <a:spcPts val="8197"/>
              </a:lnSpc>
              <a:spcBef>
                <a:spcPct val="0"/>
              </a:spcBef>
            </a:pPr>
            <a:r>
              <a:rPr lang="en-US" sz="5855">
                <a:solidFill>
                  <a:srgbClr val="000000"/>
                </a:solidFill>
                <a:latin typeface="Montserrat Italics"/>
              </a:rPr>
              <a:t>Any questions?</a:t>
            </a:r>
          </a:p>
        </p:txBody>
      </p:sp>
      <p:sp>
        <p:nvSpPr>
          <p:cNvPr id="5" name="Freeform 5"/>
          <p:cNvSpPr/>
          <p:nvPr/>
        </p:nvSpPr>
        <p:spPr>
          <a:xfrm>
            <a:off x="2815843" y="2513212"/>
            <a:ext cx="1523844" cy="1049589"/>
          </a:xfrm>
          <a:custGeom>
            <a:avLst/>
            <a:gdLst/>
            <a:ahLst/>
            <a:cxnLst/>
            <a:rect l="l" t="t" r="r" b="b"/>
            <a:pathLst>
              <a:path w="1523844" h="1049589">
                <a:moveTo>
                  <a:pt x="0" y="0"/>
                </a:moveTo>
                <a:lnTo>
                  <a:pt x="1523844" y="0"/>
                </a:lnTo>
                <a:lnTo>
                  <a:pt x="1523844" y="1049589"/>
                </a:lnTo>
                <a:lnTo>
                  <a:pt x="0" y="1049589"/>
                </a:lnTo>
                <a:lnTo>
                  <a:pt x="0" y="0"/>
                </a:lnTo>
                <a:close/>
              </a:path>
            </a:pathLst>
          </a:custGeom>
          <a:blipFill>
            <a:blip r:embed="rId2">
              <a:extLst>
                <a:ext uri="{96DAC541-7B7A-43D3-8B79-37D633B846F1}">
                  <asvg:svgBlip xmlns:asvg="http://schemas.microsoft.com/office/drawing/2016/SVG/main" r:embed="rId3"/>
                </a:ext>
              </a:extLst>
            </a:blip>
            <a:stretch>
              <a:fillRect r="-185"/>
            </a:stretch>
          </a:blipFill>
        </p:spPr>
      </p:sp>
      <p:sp>
        <p:nvSpPr>
          <p:cNvPr id="6" name="Freeform 6"/>
          <p:cNvSpPr/>
          <p:nvPr/>
        </p:nvSpPr>
        <p:spPr>
          <a:xfrm rot="-10800000">
            <a:off x="14006105" y="6909135"/>
            <a:ext cx="1523844" cy="1049589"/>
          </a:xfrm>
          <a:custGeom>
            <a:avLst/>
            <a:gdLst/>
            <a:ahLst/>
            <a:cxnLst/>
            <a:rect l="l" t="t" r="r" b="b"/>
            <a:pathLst>
              <a:path w="1523844" h="1049589">
                <a:moveTo>
                  <a:pt x="0" y="0"/>
                </a:moveTo>
                <a:lnTo>
                  <a:pt x="1523844" y="0"/>
                </a:lnTo>
                <a:lnTo>
                  <a:pt x="1523844" y="1049588"/>
                </a:lnTo>
                <a:lnTo>
                  <a:pt x="0" y="1049588"/>
                </a:lnTo>
                <a:lnTo>
                  <a:pt x="0" y="0"/>
                </a:lnTo>
                <a:close/>
              </a:path>
            </a:pathLst>
          </a:custGeom>
          <a:blipFill>
            <a:blip r:embed="rId2">
              <a:extLst>
                <a:ext uri="{96DAC541-7B7A-43D3-8B79-37D633B846F1}">
                  <asvg:svgBlip xmlns:asvg="http://schemas.microsoft.com/office/drawing/2016/SVG/main" r:embed="rId3"/>
                </a:ext>
              </a:extLst>
            </a:blip>
            <a:stretch>
              <a:fillRect r="-185"/>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grpSp>
        <p:nvGrpSpPr>
          <p:cNvPr id="3" name="Group 3"/>
          <p:cNvGrpSpPr/>
          <p:nvPr/>
        </p:nvGrpSpPr>
        <p:grpSpPr>
          <a:xfrm>
            <a:off x="1743075" y="1844686"/>
            <a:ext cx="14516100" cy="6558114"/>
            <a:chOff x="0" y="0"/>
            <a:chExt cx="4910384" cy="2218424"/>
          </a:xfrm>
        </p:grpSpPr>
        <p:sp>
          <p:nvSpPr>
            <p:cNvPr id="4" name="Freeform 4"/>
            <p:cNvSpPr/>
            <p:nvPr/>
          </p:nvSpPr>
          <p:spPr>
            <a:xfrm>
              <a:off x="0" y="0"/>
              <a:ext cx="4910384" cy="2218424"/>
            </a:xfrm>
            <a:custGeom>
              <a:avLst/>
              <a:gdLst/>
              <a:ahLst/>
              <a:cxnLst/>
              <a:rect l="l" t="t" r="r" b="b"/>
              <a:pathLst>
                <a:path w="4910384" h="2218424">
                  <a:moveTo>
                    <a:pt x="0" y="0"/>
                  </a:moveTo>
                  <a:lnTo>
                    <a:pt x="4910384" y="0"/>
                  </a:lnTo>
                  <a:lnTo>
                    <a:pt x="4910384" y="2218424"/>
                  </a:lnTo>
                  <a:lnTo>
                    <a:pt x="0" y="2218424"/>
                  </a:lnTo>
                  <a:close/>
                </a:path>
              </a:pathLst>
            </a:custGeom>
            <a:solidFill>
              <a:srgbClr val="FFFFFF">
                <a:alpha val="89804"/>
              </a:srgbClr>
            </a:solidFill>
          </p:spPr>
        </p:sp>
      </p:grpSp>
      <p:grpSp>
        <p:nvGrpSpPr>
          <p:cNvPr id="5" name="Group 5"/>
          <p:cNvGrpSpPr/>
          <p:nvPr/>
        </p:nvGrpSpPr>
        <p:grpSpPr>
          <a:xfrm>
            <a:off x="2830040" y="2728418"/>
            <a:ext cx="12627921" cy="4790649"/>
            <a:chOff x="0" y="0"/>
            <a:chExt cx="16022939" cy="6078616"/>
          </a:xfrm>
        </p:grpSpPr>
        <p:sp>
          <p:nvSpPr>
            <p:cNvPr id="6" name="Freeform 6"/>
            <p:cNvSpPr/>
            <p:nvPr/>
          </p:nvSpPr>
          <p:spPr>
            <a:xfrm>
              <a:off x="0" y="0"/>
              <a:ext cx="16022940" cy="6078616"/>
            </a:xfrm>
            <a:custGeom>
              <a:avLst/>
              <a:gdLst/>
              <a:ahLst/>
              <a:cxnLst/>
              <a:rect l="l" t="t" r="r" b="b"/>
              <a:pathLst>
                <a:path w="16022940" h="6078616">
                  <a:moveTo>
                    <a:pt x="0" y="0"/>
                  </a:moveTo>
                  <a:lnTo>
                    <a:pt x="0" y="6078616"/>
                  </a:lnTo>
                  <a:lnTo>
                    <a:pt x="16022940" y="6078616"/>
                  </a:lnTo>
                  <a:lnTo>
                    <a:pt x="16022940" y="0"/>
                  </a:lnTo>
                  <a:lnTo>
                    <a:pt x="0" y="0"/>
                  </a:lnTo>
                  <a:close/>
                  <a:moveTo>
                    <a:pt x="15961979" y="6017656"/>
                  </a:moveTo>
                  <a:lnTo>
                    <a:pt x="59690" y="6017656"/>
                  </a:lnTo>
                  <a:lnTo>
                    <a:pt x="59690" y="59690"/>
                  </a:lnTo>
                  <a:lnTo>
                    <a:pt x="15961979" y="59690"/>
                  </a:lnTo>
                  <a:lnTo>
                    <a:pt x="15961979" y="6017656"/>
                  </a:lnTo>
                  <a:close/>
                </a:path>
              </a:pathLst>
            </a:custGeom>
            <a:solidFill>
              <a:srgbClr val="000000"/>
            </a:solidFill>
          </p:spPr>
        </p:sp>
      </p:grpSp>
      <p:grpSp>
        <p:nvGrpSpPr>
          <p:cNvPr id="7" name="Group 7"/>
          <p:cNvGrpSpPr/>
          <p:nvPr/>
        </p:nvGrpSpPr>
        <p:grpSpPr>
          <a:xfrm>
            <a:off x="3760606" y="3086100"/>
            <a:ext cx="4114800" cy="4114800"/>
            <a:chOff x="0" y="0"/>
            <a:chExt cx="5486400" cy="5486400"/>
          </a:xfrm>
        </p:grpSpPr>
        <p:sp>
          <p:nvSpPr>
            <p:cNvPr id="8" name="Freeform 8"/>
            <p:cNvSpPr/>
            <p:nvPr/>
          </p:nvSpPr>
          <p:spPr>
            <a:xfrm>
              <a:off x="0"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9" name="TextBox 9"/>
          <p:cNvSpPr txBox="1"/>
          <p:nvPr/>
        </p:nvSpPr>
        <p:spPr>
          <a:xfrm>
            <a:off x="8636301" y="3267663"/>
            <a:ext cx="6359832" cy="3656424"/>
          </a:xfrm>
          <a:prstGeom prst="rect">
            <a:avLst/>
          </a:prstGeom>
        </p:spPr>
        <p:txBody>
          <a:bodyPr lIns="0" tIns="0" rIns="0" bIns="0" rtlCol="0" anchor="t">
            <a:spAutoFit/>
          </a:bodyPr>
          <a:lstStyle/>
          <a:p>
            <a:pPr>
              <a:lnSpc>
                <a:spcPts val="5809"/>
              </a:lnSpc>
            </a:pPr>
            <a:r>
              <a:rPr lang="en-US" sz="4149">
                <a:solidFill>
                  <a:srgbClr val="000000"/>
                </a:solidFill>
                <a:latin typeface="Scala Sans"/>
              </a:rPr>
              <a:t>Interested in reading more </a:t>
            </a:r>
          </a:p>
          <a:p>
            <a:pPr>
              <a:lnSpc>
                <a:spcPts val="5809"/>
              </a:lnSpc>
            </a:pPr>
            <a:r>
              <a:rPr lang="en-US" sz="4149">
                <a:solidFill>
                  <a:srgbClr val="000000"/>
                </a:solidFill>
                <a:latin typeface="Scala Sans"/>
              </a:rPr>
              <a:t>about the hidden curriculum </a:t>
            </a:r>
          </a:p>
          <a:p>
            <a:pPr>
              <a:lnSpc>
                <a:spcPts val="5809"/>
              </a:lnSpc>
            </a:pPr>
            <a:r>
              <a:rPr lang="en-US" sz="4149">
                <a:solidFill>
                  <a:srgbClr val="000000"/>
                </a:solidFill>
                <a:latin typeface="Scala Sans"/>
              </a:rPr>
              <a:t>and one-shot instruction?</a:t>
            </a:r>
          </a:p>
          <a:p>
            <a:pPr>
              <a:lnSpc>
                <a:spcPts val="5809"/>
              </a:lnSpc>
            </a:pPr>
            <a:r>
              <a:rPr lang="en-US" sz="4149">
                <a:solidFill>
                  <a:srgbClr val="000000"/>
                </a:solidFill>
                <a:latin typeface="Scala Sans"/>
              </a:rPr>
              <a:t>Scan the QR code for a </a:t>
            </a:r>
          </a:p>
          <a:p>
            <a:pPr>
              <a:lnSpc>
                <a:spcPts val="5809"/>
              </a:lnSpc>
            </a:pPr>
            <a:r>
              <a:rPr lang="en-US" sz="4149">
                <a:solidFill>
                  <a:srgbClr val="000000"/>
                </a:solidFill>
                <a:latin typeface="Scala Sans"/>
              </a:rPr>
              <a:t>complete list of resources!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341141" y="1028700"/>
            <a:ext cx="7918159" cy="8229600"/>
          </a:xfrm>
          <a:custGeom>
            <a:avLst/>
            <a:gdLst/>
            <a:ahLst/>
            <a:cxnLst/>
            <a:rect l="l" t="t" r="r" b="b"/>
            <a:pathLst>
              <a:path w="7918159" h="8229600">
                <a:moveTo>
                  <a:pt x="0" y="0"/>
                </a:moveTo>
                <a:lnTo>
                  <a:pt x="7918159" y="0"/>
                </a:lnTo>
                <a:lnTo>
                  <a:pt x="7918159" y="8229600"/>
                </a:lnTo>
                <a:lnTo>
                  <a:pt x="0" y="8229600"/>
                </a:lnTo>
                <a:lnTo>
                  <a:pt x="0" y="0"/>
                </a:lnTo>
                <a:close/>
              </a:path>
            </a:pathLst>
          </a:custGeom>
          <a:blipFill>
            <a:blip r:embed="rId2"/>
            <a:stretch>
              <a:fillRect l="-37520" r="-18379"/>
            </a:stretch>
          </a:blipFill>
        </p:spPr>
      </p:sp>
      <p:grpSp>
        <p:nvGrpSpPr>
          <p:cNvPr id="3" name="Group 3"/>
          <p:cNvGrpSpPr/>
          <p:nvPr/>
        </p:nvGrpSpPr>
        <p:grpSpPr>
          <a:xfrm>
            <a:off x="2539409" y="1503401"/>
            <a:ext cx="8718319" cy="7280199"/>
            <a:chOff x="0" y="0"/>
            <a:chExt cx="2822241" cy="2356702"/>
          </a:xfrm>
        </p:grpSpPr>
        <p:sp>
          <p:nvSpPr>
            <p:cNvPr id="4" name="Freeform 4"/>
            <p:cNvSpPr/>
            <p:nvPr/>
          </p:nvSpPr>
          <p:spPr>
            <a:xfrm>
              <a:off x="0" y="0"/>
              <a:ext cx="2822241" cy="2356702"/>
            </a:xfrm>
            <a:custGeom>
              <a:avLst/>
              <a:gdLst/>
              <a:ahLst/>
              <a:cxnLst/>
              <a:rect l="l" t="t" r="r" b="b"/>
              <a:pathLst>
                <a:path w="2822241" h="2356702">
                  <a:moveTo>
                    <a:pt x="0" y="0"/>
                  </a:moveTo>
                  <a:lnTo>
                    <a:pt x="2822241" y="0"/>
                  </a:lnTo>
                  <a:lnTo>
                    <a:pt x="2822241" y="2356702"/>
                  </a:lnTo>
                  <a:lnTo>
                    <a:pt x="0" y="2356702"/>
                  </a:lnTo>
                  <a:close/>
                </a:path>
              </a:pathLst>
            </a:custGeom>
            <a:solidFill>
              <a:srgbClr val="FFFFFF">
                <a:alpha val="89804"/>
              </a:srgbClr>
            </a:solidFill>
          </p:spPr>
        </p:sp>
      </p:grpSp>
      <p:grpSp>
        <p:nvGrpSpPr>
          <p:cNvPr id="5" name="Group 5"/>
          <p:cNvGrpSpPr/>
          <p:nvPr/>
        </p:nvGrpSpPr>
        <p:grpSpPr>
          <a:xfrm>
            <a:off x="1510557" y="1844686"/>
            <a:ext cx="9440500" cy="2134788"/>
            <a:chOff x="0" y="0"/>
            <a:chExt cx="11978580" cy="2708726"/>
          </a:xfrm>
        </p:grpSpPr>
        <p:sp>
          <p:nvSpPr>
            <p:cNvPr id="6" name="Freeform 6"/>
            <p:cNvSpPr/>
            <p:nvPr/>
          </p:nvSpPr>
          <p:spPr>
            <a:xfrm>
              <a:off x="0" y="0"/>
              <a:ext cx="11978580" cy="2708726"/>
            </a:xfrm>
            <a:custGeom>
              <a:avLst/>
              <a:gdLst/>
              <a:ahLst/>
              <a:cxnLst/>
              <a:rect l="l" t="t" r="r" b="b"/>
              <a:pathLst>
                <a:path w="11978580" h="2708726">
                  <a:moveTo>
                    <a:pt x="0" y="0"/>
                  </a:moveTo>
                  <a:lnTo>
                    <a:pt x="0" y="2708726"/>
                  </a:lnTo>
                  <a:lnTo>
                    <a:pt x="11978580" y="2708726"/>
                  </a:lnTo>
                  <a:lnTo>
                    <a:pt x="11978580" y="0"/>
                  </a:lnTo>
                  <a:lnTo>
                    <a:pt x="0" y="0"/>
                  </a:lnTo>
                  <a:close/>
                  <a:moveTo>
                    <a:pt x="11917620" y="2647766"/>
                  </a:moveTo>
                  <a:lnTo>
                    <a:pt x="59690" y="2647766"/>
                  </a:lnTo>
                  <a:lnTo>
                    <a:pt x="59690" y="59690"/>
                  </a:lnTo>
                  <a:lnTo>
                    <a:pt x="11917620" y="59690"/>
                  </a:lnTo>
                  <a:lnTo>
                    <a:pt x="11917620" y="2647766"/>
                  </a:lnTo>
                  <a:close/>
                </a:path>
              </a:pathLst>
            </a:custGeom>
            <a:solidFill>
              <a:srgbClr val="000000"/>
            </a:solidFill>
          </p:spPr>
        </p:sp>
      </p:grpSp>
      <p:sp>
        <p:nvSpPr>
          <p:cNvPr id="7" name="TextBox 7"/>
          <p:cNvSpPr txBox="1"/>
          <p:nvPr/>
        </p:nvSpPr>
        <p:spPr>
          <a:xfrm>
            <a:off x="3250788" y="2528289"/>
            <a:ext cx="5960038" cy="796157"/>
          </a:xfrm>
          <a:prstGeom prst="rect">
            <a:avLst/>
          </a:prstGeom>
        </p:spPr>
        <p:txBody>
          <a:bodyPr lIns="0" tIns="0" rIns="0" bIns="0" rtlCol="0" anchor="t">
            <a:spAutoFit/>
          </a:bodyPr>
          <a:lstStyle/>
          <a:p>
            <a:pPr>
              <a:lnSpc>
                <a:spcPts val="6152"/>
              </a:lnSpc>
            </a:pPr>
            <a:r>
              <a:rPr lang="en-US" sz="5444">
                <a:solidFill>
                  <a:srgbClr val="000000"/>
                </a:solidFill>
                <a:latin typeface="Montserrat"/>
              </a:rPr>
              <a:t>KATIE ALBRIGHT</a:t>
            </a:r>
          </a:p>
        </p:txBody>
      </p:sp>
      <p:sp>
        <p:nvSpPr>
          <p:cNvPr id="8" name="TextBox 8"/>
          <p:cNvSpPr txBox="1"/>
          <p:nvPr/>
        </p:nvSpPr>
        <p:spPr>
          <a:xfrm>
            <a:off x="1690678" y="4140102"/>
            <a:ext cx="9260380" cy="4458269"/>
          </a:xfrm>
          <a:prstGeom prst="rect">
            <a:avLst/>
          </a:prstGeom>
        </p:spPr>
        <p:txBody>
          <a:bodyPr lIns="0" tIns="0" rIns="0" bIns="0" rtlCol="0" anchor="t">
            <a:spAutoFit/>
          </a:bodyPr>
          <a:lstStyle/>
          <a:p>
            <a:pPr>
              <a:lnSpc>
                <a:spcPts val="3583"/>
              </a:lnSpc>
              <a:spcBef>
                <a:spcPct val="0"/>
              </a:spcBef>
            </a:pPr>
            <a:r>
              <a:rPr lang="en-US" sz="2559">
                <a:solidFill>
                  <a:srgbClr val="000000"/>
                </a:solidFill>
                <a:latin typeface="Montserrat"/>
              </a:rPr>
              <a:t>I’m the Student Success Librarian at Otterbein University in Columbus, OH.  I’m responsible for collaborating with different academic and administrative departments on campus to support students in a variety of ways, primarily through outreach and assessment.  A lot of my advocacy, research, and work involves historically excluded and marginalized student populations, with a particular focus on inclusion and belonging. I’m currently working on a website to assist FGLI students through the college application and admissions process.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7918159" cy="8229600"/>
          </a:xfrm>
          <a:custGeom>
            <a:avLst/>
            <a:gdLst/>
            <a:ahLst/>
            <a:cxnLst/>
            <a:rect l="l" t="t" r="r" b="b"/>
            <a:pathLst>
              <a:path w="7918159" h="8229600">
                <a:moveTo>
                  <a:pt x="0" y="0"/>
                </a:moveTo>
                <a:lnTo>
                  <a:pt x="7918159" y="0"/>
                </a:lnTo>
                <a:lnTo>
                  <a:pt x="7918159" y="8229600"/>
                </a:lnTo>
                <a:lnTo>
                  <a:pt x="0" y="8229600"/>
                </a:lnTo>
                <a:lnTo>
                  <a:pt x="0" y="0"/>
                </a:lnTo>
                <a:close/>
              </a:path>
            </a:pathLst>
          </a:custGeom>
          <a:blipFill>
            <a:blip r:embed="rId2"/>
            <a:stretch>
              <a:fillRect b="-28928"/>
            </a:stretch>
          </a:blipFill>
        </p:spPr>
      </p:sp>
      <p:grpSp>
        <p:nvGrpSpPr>
          <p:cNvPr id="3" name="Group 3"/>
          <p:cNvGrpSpPr/>
          <p:nvPr/>
        </p:nvGrpSpPr>
        <p:grpSpPr>
          <a:xfrm>
            <a:off x="7396918" y="1503401"/>
            <a:ext cx="8718319" cy="7280199"/>
            <a:chOff x="0" y="0"/>
            <a:chExt cx="2822241" cy="2356702"/>
          </a:xfrm>
        </p:grpSpPr>
        <p:sp>
          <p:nvSpPr>
            <p:cNvPr id="4" name="Freeform 4"/>
            <p:cNvSpPr/>
            <p:nvPr/>
          </p:nvSpPr>
          <p:spPr>
            <a:xfrm>
              <a:off x="0" y="0"/>
              <a:ext cx="2822241" cy="2356702"/>
            </a:xfrm>
            <a:custGeom>
              <a:avLst/>
              <a:gdLst/>
              <a:ahLst/>
              <a:cxnLst/>
              <a:rect l="l" t="t" r="r" b="b"/>
              <a:pathLst>
                <a:path w="2822241" h="2356702">
                  <a:moveTo>
                    <a:pt x="0" y="0"/>
                  </a:moveTo>
                  <a:lnTo>
                    <a:pt x="2822241" y="0"/>
                  </a:lnTo>
                  <a:lnTo>
                    <a:pt x="2822241" y="2356702"/>
                  </a:lnTo>
                  <a:lnTo>
                    <a:pt x="0" y="2356702"/>
                  </a:lnTo>
                  <a:close/>
                </a:path>
              </a:pathLst>
            </a:custGeom>
            <a:solidFill>
              <a:srgbClr val="FFFFFF">
                <a:alpha val="89804"/>
              </a:srgbClr>
            </a:solidFill>
          </p:spPr>
        </p:sp>
      </p:grpSp>
      <p:grpSp>
        <p:nvGrpSpPr>
          <p:cNvPr id="5" name="Group 5"/>
          <p:cNvGrpSpPr/>
          <p:nvPr/>
        </p:nvGrpSpPr>
        <p:grpSpPr>
          <a:xfrm>
            <a:off x="7817273" y="1639999"/>
            <a:ext cx="7877609" cy="1709868"/>
            <a:chOff x="0" y="0"/>
            <a:chExt cx="9995506" cy="2169566"/>
          </a:xfrm>
        </p:grpSpPr>
        <p:sp>
          <p:nvSpPr>
            <p:cNvPr id="6" name="Freeform 6"/>
            <p:cNvSpPr/>
            <p:nvPr/>
          </p:nvSpPr>
          <p:spPr>
            <a:xfrm>
              <a:off x="0" y="0"/>
              <a:ext cx="9995506" cy="2169566"/>
            </a:xfrm>
            <a:custGeom>
              <a:avLst/>
              <a:gdLst/>
              <a:ahLst/>
              <a:cxnLst/>
              <a:rect l="l" t="t" r="r" b="b"/>
              <a:pathLst>
                <a:path w="9995506" h="2169566">
                  <a:moveTo>
                    <a:pt x="0" y="0"/>
                  </a:moveTo>
                  <a:lnTo>
                    <a:pt x="0" y="2169566"/>
                  </a:lnTo>
                  <a:lnTo>
                    <a:pt x="9995506" y="2169566"/>
                  </a:lnTo>
                  <a:lnTo>
                    <a:pt x="9995506" y="0"/>
                  </a:lnTo>
                  <a:lnTo>
                    <a:pt x="0" y="0"/>
                  </a:lnTo>
                  <a:close/>
                  <a:moveTo>
                    <a:pt x="9934546" y="2108606"/>
                  </a:moveTo>
                  <a:lnTo>
                    <a:pt x="59690" y="2108606"/>
                  </a:lnTo>
                  <a:lnTo>
                    <a:pt x="59690" y="59690"/>
                  </a:lnTo>
                  <a:lnTo>
                    <a:pt x="9934546" y="59690"/>
                  </a:lnTo>
                  <a:lnTo>
                    <a:pt x="9934546" y="2108606"/>
                  </a:lnTo>
                  <a:close/>
                </a:path>
              </a:pathLst>
            </a:custGeom>
            <a:solidFill>
              <a:srgbClr val="000000"/>
            </a:solidFill>
          </p:spPr>
        </p:sp>
      </p:grpSp>
      <p:sp>
        <p:nvSpPr>
          <p:cNvPr id="7" name="TextBox 7"/>
          <p:cNvSpPr txBox="1"/>
          <p:nvPr/>
        </p:nvSpPr>
        <p:spPr>
          <a:xfrm>
            <a:off x="8416028" y="2111142"/>
            <a:ext cx="7128771" cy="796157"/>
          </a:xfrm>
          <a:prstGeom prst="rect">
            <a:avLst/>
          </a:prstGeom>
        </p:spPr>
        <p:txBody>
          <a:bodyPr wrap="square" lIns="0" tIns="0" rIns="0" bIns="0" rtlCol="0" anchor="t">
            <a:spAutoFit/>
          </a:bodyPr>
          <a:lstStyle/>
          <a:p>
            <a:pPr>
              <a:lnSpc>
                <a:spcPts val="6152"/>
              </a:lnSpc>
            </a:pPr>
            <a:r>
              <a:rPr lang="en-US" sz="5444" dirty="0">
                <a:solidFill>
                  <a:srgbClr val="000000"/>
                </a:solidFill>
                <a:latin typeface="Montserrat"/>
              </a:rPr>
              <a:t>DON SIMMONS JR.</a:t>
            </a:r>
          </a:p>
        </p:txBody>
      </p:sp>
      <p:sp>
        <p:nvSpPr>
          <p:cNvPr id="8" name="TextBox 8"/>
          <p:cNvSpPr txBox="1"/>
          <p:nvPr/>
        </p:nvSpPr>
        <p:spPr>
          <a:xfrm>
            <a:off x="7817273" y="3596810"/>
            <a:ext cx="9213600" cy="4905949"/>
          </a:xfrm>
          <a:prstGeom prst="rect">
            <a:avLst/>
          </a:prstGeom>
        </p:spPr>
        <p:txBody>
          <a:bodyPr lIns="0" tIns="0" rIns="0" bIns="0" rtlCol="0" anchor="t">
            <a:spAutoFit/>
          </a:bodyPr>
          <a:lstStyle/>
          <a:p>
            <a:pPr>
              <a:lnSpc>
                <a:spcPts val="3577"/>
              </a:lnSpc>
            </a:pPr>
            <a:r>
              <a:rPr lang="en-US" sz="2555">
                <a:solidFill>
                  <a:srgbClr val="000000"/>
                </a:solidFill>
                <a:latin typeface="Montserrat"/>
              </a:rPr>
              <a:t>I serve as the Information Literacy Coordinator and Student Engagement Librarian at Westchester Community College in White Plains, NY. My primary responsibility is to elevate the information literacy program and ensure our library instruction is inclusive and engaging for our predominantly student of color population. My work and research also involves the Critical Information Literacy (CIL) framework and its three pillars: Mis-disinformation, Algorithmic Bias, and Information Privilege. I continue to work on evolving CIL lesson planning for one-shot instruction.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33739" y="2481875"/>
            <a:ext cx="16108565" cy="5323249"/>
            <a:chOff x="0" y="0"/>
            <a:chExt cx="11914842" cy="3937388"/>
          </a:xfrm>
        </p:grpSpPr>
        <p:sp>
          <p:nvSpPr>
            <p:cNvPr id="3" name="Freeform 3"/>
            <p:cNvSpPr/>
            <p:nvPr/>
          </p:nvSpPr>
          <p:spPr>
            <a:xfrm>
              <a:off x="0" y="0"/>
              <a:ext cx="11914842" cy="3937388"/>
            </a:xfrm>
            <a:custGeom>
              <a:avLst/>
              <a:gdLst/>
              <a:ahLst/>
              <a:cxnLst/>
              <a:rect l="l" t="t" r="r" b="b"/>
              <a:pathLst>
                <a:path w="11914842" h="3937388">
                  <a:moveTo>
                    <a:pt x="0" y="0"/>
                  </a:moveTo>
                  <a:lnTo>
                    <a:pt x="0" y="3937388"/>
                  </a:lnTo>
                  <a:lnTo>
                    <a:pt x="11914842" y="3937388"/>
                  </a:lnTo>
                  <a:lnTo>
                    <a:pt x="11914842" y="0"/>
                  </a:lnTo>
                  <a:lnTo>
                    <a:pt x="0" y="0"/>
                  </a:lnTo>
                  <a:close/>
                  <a:moveTo>
                    <a:pt x="11853882" y="3876428"/>
                  </a:moveTo>
                  <a:lnTo>
                    <a:pt x="59690" y="3876428"/>
                  </a:lnTo>
                  <a:lnTo>
                    <a:pt x="59690" y="59690"/>
                  </a:lnTo>
                  <a:lnTo>
                    <a:pt x="11853882" y="59690"/>
                  </a:lnTo>
                  <a:lnTo>
                    <a:pt x="11853882" y="3876428"/>
                  </a:lnTo>
                  <a:close/>
                </a:path>
              </a:pathLst>
            </a:custGeom>
            <a:solidFill>
              <a:srgbClr val="000000"/>
            </a:solidFill>
          </p:spPr>
        </p:sp>
      </p:grpSp>
      <p:sp>
        <p:nvSpPr>
          <p:cNvPr id="4" name="TextBox 4"/>
          <p:cNvSpPr txBox="1"/>
          <p:nvPr/>
        </p:nvSpPr>
        <p:spPr>
          <a:xfrm>
            <a:off x="2899508" y="3193938"/>
            <a:ext cx="12377027" cy="3822924"/>
          </a:xfrm>
          <a:prstGeom prst="rect">
            <a:avLst/>
          </a:prstGeom>
        </p:spPr>
        <p:txBody>
          <a:bodyPr lIns="0" tIns="0" rIns="0" bIns="0" rtlCol="0" anchor="t">
            <a:spAutoFit/>
          </a:bodyPr>
          <a:lstStyle/>
          <a:p>
            <a:pPr algn="ctr">
              <a:lnSpc>
                <a:spcPts val="6097"/>
              </a:lnSpc>
              <a:spcBef>
                <a:spcPct val="0"/>
              </a:spcBef>
            </a:pPr>
            <a:r>
              <a:rPr lang="en-US" sz="4355">
                <a:solidFill>
                  <a:srgbClr val="000000"/>
                </a:solidFill>
                <a:latin typeface="Montserrat Italics"/>
              </a:rPr>
              <a:t>“The hidden curriculum consists of values, norms, and beliefs, amongst others, that are not documented or part of the official teaching, but that students are exposed to in the classroom.”</a:t>
            </a:r>
          </a:p>
        </p:txBody>
      </p:sp>
      <p:sp>
        <p:nvSpPr>
          <p:cNvPr id="5" name="Freeform 5"/>
          <p:cNvSpPr/>
          <p:nvPr/>
        </p:nvSpPr>
        <p:spPr>
          <a:xfrm>
            <a:off x="647632" y="1957081"/>
            <a:ext cx="1523844" cy="1049589"/>
          </a:xfrm>
          <a:custGeom>
            <a:avLst/>
            <a:gdLst/>
            <a:ahLst/>
            <a:cxnLst/>
            <a:rect l="l" t="t" r="r" b="b"/>
            <a:pathLst>
              <a:path w="1523844" h="1049589">
                <a:moveTo>
                  <a:pt x="0" y="0"/>
                </a:moveTo>
                <a:lnTo>
                  <a:pt x="1523844" y="0"/>
                </a:lnTo>
                <a:lnTo>
                  <a:pt x="1523844" y="1049589"/>
                </a:lnTo>
                <a:lnTo>
                  <a:pt x="0" y="1049589"/>
                </a:lnTo>
                <a:lnTo>
                  <a:pt x="0" y="0"/>
                </a:lnTo>
                <a:close/>
              </a:path>
            </a:pathLst>
          </a:custGeom>
          <a:blipFill>
            <a:blip r:embed="rId2">
              <a:extLst>
                <a:ext uri="{96DAC541-7B7A-43D3-8B79-37D633B846F1}">
                  <asvg:svgBlip xmlns:asvg="http://schemas.microsoft.com/office/drawing/2016/SVG/main" r:embed="rId3"/>
                </a:ext>
              </a:extLst>
            </a:blip>
            <a:stretch>
              <a:fillRect r="-185"/>
            </a:stretch>
          </a:blipFill>
        </p:spPr>
      </p:sp>
      <p:sp>
        <p:nvSpPr>
          <p:cNvPr id="6" name="Freeform 6"/>
          <p:cNvSpPr/>
          <p:nvPr/>
        </p:nvSpPr>
        <p:spPr>
          <a:xfrm rot="-10800000">
            <a:off x="16090114" y="7140691"/>
            <a:ext cx="1523844" cy="1049589"/>
          </a:xfrm>
          <a:custGeom>
            <a:avLst/>
            <a:gdLst/>
            <a:ahLst/>
            <a:cxnLst/>
            <a:rect l="l" t="t" r="r" b="b"/>
            <a:pathLst>
              <a:path w="1523844" h="1049589">
                <a:moveTo>
                  <a:pt x="0" y="0"/>
                </a:moveTo>
                <a:lnTo>
                  <a:pt x="1523844" y="0"/>
                </a:lnTo>
                <a:lnTo>
                  <a:pt x="1523844" y="1049589"/>
                </a:lnTo>
                <a:lnTo>
                  <a:pt x="0" y="1049589"/>
                </a:lnTo>
                <a:lnTo>
                  <a:pt x="0" y="0"/>
                </a:lnTo>
                <a:close/>
              </a:path>
            </a:pathLst>
          </a:custGeom>
          <a:blipFill>
            <a:blip r:embed="rId2">
              <a:extLst>
                <a:ext uri="{96DAC541-7B7A-43D3-8B79-37D633B846F1}">
                  <asvg:svgBlip xmlns:asvg="http://schemas.microsoft.com/office/drawing/2016/SVG/main" r:embed="rId3"/>
                </a:ext>
              </a:extLst>
            </a:blip>
            <a:stretch>
              <a:fillRect r="-185"/>
            </a:stretch>
          </a:blipFill>
        </p:spPr>
      </p:sp>
      <p:sp>
        <p:nvSpPr>
          <p:cNvPr id="7" name="TextBox 7"/>
          <p:cNvSpPr txBox="1"/>
          <p:nvPr/>
        </p:nvSpPr>
        <p:spPr>
          <a:xfrm>
            <a:off x="1028700" y="9220200"/>
            <a:ext cx="16113604" cy="726532"/>
          </a:xfrm>
          <a:prstGeom prst="rect">
            <a:avLst/>
          </a:prstGeom>
        </p:spPr>
        <p:txBody>
          <a:bodyPr lIns="0" tIns="0" rIns="0" bIns="0" rtlCol="0" anchor="t">
            <a:spAutoFit/>
          </a:bodyPr>
          <a:lstStyle/>
          <a:p>
            <a:pPr>
              <a:lnSpc>
                <a:spcPts val="2995"/>
              </a:lnSpc>
            </a:pPr>
            <a:r>
              <a:rPr lang="en-US" sz="2139">
                <a:solidFill>
                  <a:srgbClr val="000000"/>
                </a:solidFill>
                <a:latin typeface="Montserrat"/>
              </a:rPr>
              <a:t>Source: Roussow, N., &amp; Frick, L. (2023, March 27). A conceptual framework for uncovering the hidden curriculum in private higher education. Cogent Education, 10(1)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32475" y="3235069"/>
            <a:ext cx="12416566" cy="4103188"/>
            <a:chOff x="0" y="0"/>
            <a:chExt cx="11914842" cy="3937388"/>
          </a:xfrm>
        </p:grpSpPr>
        <p:sp>
          <p:nvSpPr>
            <p:cNvPr id="3" name="Freeform 3"/>
            <p:cNvSpPr/>
            <p:nvPr/>
          </p:nvSpPr>
          <p:spPr>
            <a:xfrm>
              <a:off x="0" y="0"/>
              <a:ext cx="11914842" cy="3937388"/>
            </a:xfrm>
            <a:custGeom>
              <a:avLst/>
              <a:gdLst/>
              <a:ahLst/>
              <a:cxnLst/>
              <a:rect l="l" t="t" r="r" b="b"/>
              <a:pathLst>
                <a:path w="11914842" h="3937388">
                  <a:moveTo>
                    <a:pt x="0" y="0"/>
                  </a:moveTo>
                  <a:lnTo>
                    <a:pt x="0" y="3937388"/>
                  </a:lnTo>
                  <a:lnTo>
                    <a:pt x="11914842" y="3937388"/>
                  </a:lnTo>
                  <a:lnTo>
                    <a:pt x="11914842" y="0"/>
                  </a:lnTo>
                  <a:lnTo>
                    <a:pt x="0" y="0"/>
                  </a:lnTo>
                  <a:close/>
                  <a:moveTo>
                    <a:pt x="11853882" y="3876428"/>
                  </a:moveTo>
                  <a:lnTo>
                    <a:pt x="59690" y="3876428"/>
                  </a:lnTo>
                  <a:lnTo>
                    <a:pt x="59690" y="59690"/>
                  </a:lnTo>
                  <a:lnTo>
                    <a:pt x="11853882" y="59690"/>
                  </a:lnTo>
                  <a:lnTo>
                    <a:pt x="11853882" y="3876428"/>
                  </a:lnTo>
                  <a:close/>
                </a:path>
              </a:pathLst>
            </a:custGeom>
            <a:solidFill>
              <a:srgbClr val="000000"/>
            </a:solidFill>
          </p:spPr>
        </p:sp>
      </p:grpSp>
      <p:sp>
        <p:nvSpPr>
          <p:cNvPr id="4" name="TextBox 4"/>
          <p:cNvSpPr txBox="1"/>
          <p:nvPr/>
        </p:nvSpPr>
        <p:spPr>
          <a:xfrm>
            <a:off x="3641661" y="3722837"/>
            <a:ext cx="11198194" cy="3051453"/>
          </a:xfrm>
          <a:prstGeom prst="rect">
            <a:avLst/>
          </a:prstGeom>
        </p:spPr>
        <p:txBody>
          <a:bodyPr lIns="0" tIns="0" rIns="0" bIns="0" rtlCol="0" anchor="t">
            <a:spAutoFit/>
          </a:bodyPr>
          <a:lstStyle/>
          <a:p>
            <a:pPr algn="ctr">
              <a:lnSpc>
                <a:spcPts val="6097"/>
              </a:lnSpc>
              <a:spcBef>
                <a:spcPct val="0"/>
              </a:spcBef>
            </a:pPr>
            <a:r>
              <a:rPr lang="en-US" sz="4355">
                <a:solidFill>
                  <a:srgbClr val="000000"/>
                </a:solidFill>
                <a:latin typeface="Montserrat Italics"/>
              </a:rPr>
              <a:t>“The hidden curriculum is the rules of the game that some people get the rulebook for and some other people don’t.”</a:t>
            </a:r>
          </a:p>
        </p:txBody>
      </p:sp>
      <p:sp>
        <p:nvSpPr>
          <p:cNvPr id="5" name="Freeform 5"/>
          <p:cNvSpPr/>
          <p:nvPr/>
        </p:nvSpPr>
        <p:spPr>
          <a:xfrm>
            <a:off x="2815843" y="2513212"/>
            <a:ext cx="1523844" cy="1049589"/>
          </a:xfrm>
          <a:custGeom>
            <a:avLst/>
            <a:gdLst/>
            <a:ahLst/>
            <a:cxnLst/>
            <a:rect l="l" t="t" r="r" b="b"/>
            <a:pathLst>
              <a:path w="1523844" h="1049589">
                <a:moveTo>
                  <a:pt x="0" y="0"/>
                </a:moveTo>
                <a:lnTo>
                  <a:pt x="1523844" y="0"/>
                </a:lnTo>
                <a:lnTo>
                  <a:pt x="1523844" y="1049589"/>
                </a:lnTo>
                <a:lnTo>
                  <a:pt x="0" y="1049589"/>
                </a:lnTo>
                <a:lnTo>
                  <a:pt x="0" y="0"/>
                </a:lnTo>
                <a:close/>
              </a:path>
            </a:pathLst>
          </a:custGeom>
          <a:blipFill>
            <a:blip r:embed="rId2">
              <a:extLst>
                <a:ext uri="{96DAC541-7B7A-43D3-8B79-37D633B846F1}">
                  <asvg:svgBlip xmlns:asvg="http://schemas.microsoft.com/office/drawing/2016/SVG/main" r:embed="rId3"/>
                </a:ext>
              </a:extLst>
            </a:blip>
            <a:stretch>
              <a:fillRect r="-185"/>
            </a:stretch>
          </a:blipFill>
        </p:spPr>
      </p:sp>
      <p:sp>
        <p:nvSpPr>
          <p:cNvPr id="6" name="Freeform 6"/>
          <p:cNvSpPr/>
          <p:nvPr/>
        </p:nvSpPr>
        <p:spPr>
          <a:xfrm rot="-10800000">
            <a:off x="14006105" y="6909135"/>
            <a:ext cx="1523844" cy="1049589"/>
          </a:xfrm>
          <a:custGeom>
            <a:avLst/>
            <a:gdLst/>
            <a:ahLst/>
            <a:cxnLst/>
            <a:rect l="l" t="t" r="r" b="b"/>
            <a:pathLst>
              <a:path w="1523844" h="1049589">
                <a:moveTo>
                  <a:pt x="0" y="0"/>
                </a:moveTo>
                <a:lnTo>
                  <a:pt x="1523844" y="0"/>
                </a:lnTo>
                <a:lnTo>
                  <a:pt x="1523844" y="1049588"/>
                </a:lnTo>
                <a:lnTo>
                  <a:pt x="0" y="1049588"/>
                </a:lnTo>
                <a:lnTo>
                  <a:pt x="0" y="0"/>
                </a:lnTo>
                <a:close/>
              </a:path>
            </a:pathLst>
          </a:custGeom>
          <a:blipFill>
            <a:blip r:embed="rId2">
              <a:extLst>
                <a:ext uri="{96DAC541-7B7A-43D3-8B79-37D633B846F1}">
                  <asvg:svgBlip xmlns:asvg="http://schemas.microsoft.com/office/drawing/2016/SVG/main" r:embed="rId3"/>
                </a:ext>
              </a:extLst>
            </a:blip>
            <a:stretch>
              <a:fillRect r="-185"/>
            </a:stretch>
          </a:blipFill>
        </p:spPr>
      </p:sp>
      <p:sp>
        <p:nvSpPr>
          <p:cNvPr id="7" name="TextBox 7"/>
          <p:cNvSpPr txBox="1"/>
          <p:nvPr/>
        </p:nvSpPr>
        <p:spPr>
          <a:xfrm>
            <a:off x="1424008" y="9220200"/>
            <a:ext cx="15439985" cy="726532"/>
          </a:xfrm>
          <a:prstGeom prst="rect">
            <a:avLst/>
          </a:prstGeom>
        </p:spPr>
        <p:txBody>
          <a:bodyPr lIns="0" tIns="0" rIns="0" bIns="0" rtlCol="0" anchor="t">
            <a:spAutoFit/>
          </a:bodyPr>
          <a:lstStyle/>
          <a:p>
            <a:pPr>
              <a:lnSpc>
                <a:spcPts val="2995"/>
              </a:lnSpc>
            </a:pPr>
            <a:r>
              <a:rPr lang="en-US" sz="2139">
                <a:solidFill>
                  <a:srgbClr val="000000"/>
                </a:solidFill>
                <a:latin typeface="Montserrat"/>
              </a:rPr>
              <a:t>Source: Replogle, J. (2022, April 26). You Can Succeed At College Once You Figure Out All The Little Things No One Tells You About.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7373"/>
            <a:ext cx="16230600" cy="6063177"/>
          </a:xfrm>
          <a:prstGeom prst="rect">
            <a:avLst/>
          </a:prstGeom>
        </p:spPr>
        <p:txBody>
          <a:bodyPr lIns="0" tIns="0" rIns="0" bIns="0" rtlCol="0" anchor="t">
            <a:spAutoFit/>
          </a:bodyPr>
          <a:lstStyle/>
          <a:p>
            <a:pPr marL="681275" lvl="1" indent="-340638">
              <a:lnSpc>
                <a:spcPts val="4417"/>
              </a:lnSpc>
              <a:buFont typeface="Arial"/>
              <a:buChar char="•"/>
            </a:pPr>
            <a:r>
              <a:rPr lang="en-US" sz="3155">
                <a:solidFill>
                  <a:srgbClr val="000000"/>
                </a:solidFill>
                <a:latin typeface="Montserrat"/>
              </a:rPr>
              <a:t>First introduced as a concept in 1968 by Philip Jackson and connected with higher education in 1971 by Benson Snyder</a:t>
            </a:r>
          </a:p>
          <a:p>
            <a:pPr marL="681275" lvl="1" indent="-340638">
              <a:lnSpc>
                <a:spcPts val="4417"/>
              </a:lnSpc>
              <a:buFont typeface="Arial"/>
              <a:buChar char="•"/>
            </a:pPr>
            <a:r>
              <a:rPr lang="en-US" sz="3155">
                <a:solidFill>
                  <a:srgbClr val="000000"/>
                </a:solidFill>
                <a:latin typeface="Montserrat"/>
              </a:rPr>
              <a:t>The hidden curriculum exists everywhere.  Your institution has it too!</a:t>
            </a:r>
          </a:p>
          <a:p>
            <a:pPr marL="681275" lvl="1" indent="-340638">
              <a:lnSpc>
                <a:spcPts val="4417"/>
              </a:lnSpc>
              <a:buFont typeface="Arial"/>
              <a:buChar char="•"/>
            </a:pPr>
            <a:r>
              <a:rPr lang="en-US" sz="3155">
                <a:solidFill>
                  <a:srgbClr val="000000"/>
                </a:solidFill>
                <a:latin typeface="Montserrat"/>
              </a:rPr>
              <a:t>“University systems actively, though subtly, dictate which interactions and transactions are critical for success ... at issue is that the hidden curriculum perpetuates inequality by only being hidden from some.” *</a:t>
            </a:r>
          </a:p>
          <a:p>
            <a:pPr marL="681275" lvl="1" indent="-340638">
              <a:lnSpc>
                <a:spcPts val="4417"/>
              </a:lnSpc>
              <a:buFont typeface="Arial"/>
              <a:buChar char="•"/>
            </a:pPr>
            <a:r>
              <a:rPr lang="en-US" sz="3155">
                <a:solidFill>
                  <a:srgbClr val="000000"/>
                </a:solidFill>
                <a:latin typeface="Montserrat"/>
              </a:rPr>
              <a:t>Many instructors are unaware of the hidden curriculum and therefore end up perpetuating it with their students</a:t>
            </a:r>
          </a:p>
          <a:p>
            <a:pPr marL="681275" lvl="1" indent="-340638">
              <a:lnSpc>
                <a:spcPts val="4417"/>
              </a:lnSpc>
              <a:buFont typeface="Arial"/>
              <a:buChar char="•"/>
            </a:pPr>
            <a:r>
              <a:rPr lang="en-US" sz="3155">
                <a:solidFill>
                  <a:srgbClr val="000000"/>
                </a:solidFill>
                <a:latin typeface="Montserrat"/>
              </a:rPr>
              <a:t>Students from first generation and lower income (FGLI) backgrounds may struggle when the hidden curriculum requires that they behave in ways that are antithetical to their cultural backgrounds and identity</a:t>
            </a:r>
          </a:p>
        </p:txBody>
      </p:sp>
      <p:sp>
        <p:nvSpPr>
          <p:cNvPr id="3" name="TextBox 3"/>
          <p:cNvSpPr txBox="1"/>
          <p:nvPr/>
        </p:nvSpPr>
        <p:spPr>
          <a:xfrm>
            <a:off x="546840" y="432858"/>
            <a:ext cx="10001656" cy="546046"/>
          </a:xfrm>
          <a:prstGeom prst="rect">
            <a:avLst/>
          </a:prstGeom>
        </p:spPr>
        <p:txBody>
          <a:bodyPr lIns="0" tIns="0" rIns="0" bIns="0" rtlCol="0" anchor="t">
            <a:spAutoFit/>
          </a:bodyPr>
          <a:lstStyle/>
          <a:p>
            <a:pPr>
              <a:lnSpc>
                <a:spcPts val="4552"/>
              </a:lnSpc>
            </a:pPr>
            <a:r>
              <a:rPr lang="en-US" sz="3252">
                <a:solidFill>
                  <a:srgbClr val="000000"/>
                </a:solidFill>
                <a:latin typeface="Montserrat"/>
              </a:rPr>
              <a:t>THE HIDDEN CURRICULUM | INTRODUCTION</a:t>
            </a:r>
          </a:p>
        </p:txBody>
      </p:sp>
      <p:sp>
        <p:nvSpPr>
          <p:cNvPr id="4" name="TextBox 4"/>
          <p:cNvSpPr txBox="1"/>
          <p:nvPr/>
        </p:nvSpPr>
        <p:spPr>
          <a:xfrm>
            <a:off x="1424008" y="9220200"/>
            <a:ext cx="15439985" cy="726532"/>
          </a:xfrm>
          <a:prstGeom prst="rect">
            <a:avLst/>
          </a:prstGeom>
        </p:spPr>
        <p:txBody>
          <a:bodyPr lIns="0" tIns="0" rIns="0" bIns="0" rtlCol="0" anchor="t">
            <a:spAutoFit/>
          </a:bodyPr>
          <a:lstStyle/>
          <a:p>
            <a:pPr>
              <a:lnSpc>
                <a:spcPts val="2995"/>
              </a:lnSpc>
            </a:pPr>
            <a:r>
              <a:rPr lang="en-US" sz="2139">
                <a:solidFill>
                  <a:srgbClr val="000000"/>
                </a:solidFill>
                <a:latin typeface="Montserrat"/>
              </a:rPr>
              <a:t>Source: Laiduc, G., &amp; Covarrubias, R. (2022). Making Meaning of the Hidden Curriculum: Translating Wise Interventions to Usher University Change. Translational Issues in Psychological Science, 8(2), 221-233.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53628" y="796957"/>
            <a:ext cx="13380744" cy="8250837"/>
          </a:xfrm>
          <a:custGeom>
            <a:avLst/>
            <a:gdLst/>
            <a:ahLst/>
            <a:cxnLst/>
            <a:rect l="l" t="t" r="r" b="b"/>
            <a:pathLst>
              <a:path w="13380744" h="8250837">
                <a:moveTo>
                  <a:pt x="0" y="0"/>
                </a:moveTo>
                <a:lnTo>
                  <a:pt x="13380744" y="0"/>
                </a:lnTo>
                <a:lnTo>
                  <a:pt x="13380744" y="8250837"/>
                </a:lnTo>
                <a:lnTo>
                  <a:pt x="0" y="8250837"/>
                </a:lnTo>
                <a:lnTo>
                  <a:pt x="0" y="0"/>
                </a:lnTo>
                <a:close/>
              </a:path>
            </a:pathLst>
          </a:custGeom>
          <a:blipFill>
            <a:blip r:embed="rId2"/>
            <a:stretch>
              <a:fillRect l="-1415"/>
            </a:stretch>
          </a:blipFill>
        </p:spPr>
      </p:sp>
      <p:sp>
        <p:nvSpPr>
          <p:cNvPr id="3" name="TextBox 3"/>
          <p:cNvSpPr txBox="1"/>
          <p:nvPr/>
        </p:nvSpPr>
        <p:spPr>
          <a:xfrm>
            <a:off x="1181926" y="9220200"/>
            <a:ext cx="16429363" cy="1097925"/>
          </a:xfrm>
          <a:prstGeom prst="rect">
            <a:avLst/>
          </a:prstGeom>
        </p:spPr>
        <p:txBody>
          <a:bodyPr lIns="0" tIns="0" rIns="0" bIns="0" rtlCol="0" anchor="t">
            <a:spAutoFit/>
          </a:bodyPr>
          <a:lstStyle/>
          <a:p>
            <a:pPr>
              <a:lnSpc>
                <a:spcPts val="2995"/>
              </a:lnSpc>
            </a:pPr>
            <a:r>
              <a:rPr lang="en-US" sz="2139">
                <a:solidFill>
                  <a:srgbClr val="000000"/>
                </a:solidFill>
                <a:latin typeface="Montserrat"/>
              </a:rPr>
              <a:t>Source: Roussow, N., &amp; Frick, L. (2023, March 27). A conceptual framework for uncovering the hidden curriculum in private higher education. Cogent Education, 10(1)</a:t>
            </a:r>
          </a:p>
          <a:p>
            <a:pPr>
              <a:lnSpc>
                <a:spcPts val="2995"/>
              </a:lnSpc>
            </a:pPr>
            <a:endParaRPr lang="en-US" sz="2139">
              <a:solidFill>
                <a:srgbClr val="000000"/>
              </a:solidFill>
              <a:latin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6840" y="432858"/>
            <a:ext cx="10001656" cy="546046"/>
          </a:xfrm>
          <a:prstGeom prst="rect">
            <a:avLst/>
          </a:prstGeom>
        </p:spPr>
        <p:txBody>
          <a:bodyPr lIns="0" tIns="0" rIns="0" bIns="0" rtlCol="0" anchor="t">
            <a:spAutoFit/>
          </a:bodyPr>
          <a:lstStyle/>
          <a:p>
            <a:pPr>
              <a:lnSpc>
                <a:spcPts val="4552"/>
              </a:lnSpc>
            </a:pPr>
            <a:r>
              <a:rPr lang="en-US" sz="3252">
                <a:solidFill>
                  <a:srgbClr val="000000"/>
                </a:solidFill>
                <a:latin typeface="Montserrat"/>
              </a:rPr>
              <a:t>THE HIDDEN CURRICULUM | PORTELLI</a:t>
            </a:r>
          </a:p>
        </p:txBody>
      </p:sp>
      <p:sp>
        <p:nvSpPr>
          <p:cNvPr id="3" name="TextBox 3"/>
          <p:cNvSpPr txBox="1"/>
          <p:nvPr/>
        </p:nvSpPr>
        <p:spPr>
          <a:xfrm>
            <a:off x="1028700" y="2373656"/>
            <a:ext cx="16230600" cy="4405908"/>
          </a:xfrm>
          <a:prstGeom prst="rect">
            <a:avLst/>
          </a:prstGeom>
        </p:spPr>
        <p:txBody>
          <a:bodyPr lIns="0" tIns="0" rIns="0" bIns="0" rtlCol="0" anchor="t">
            <a:spAutoFit/>
          </a:bodyPr>
          <a:lstStyle/>
          <a:p>
            <a:pPr algn="just">
              <a:lnSpc>
                <a:spcPts val="4417"/>
              </a:lnSpc>
            </a:pPr>
            <a:r>
              <a:rPr lang="en-US" sz="3155">
                <a:solidFill>
                  <a:srgbClr val="000000"/>
                </a:solidFill>
                <a:latin typeface="Montserrat"/>
              </a:rPr>
              <a:t>In 1993, John P. Portelli identified four major meanings of the hidden curriculum:</a:t>
            </a:r>
          </a:p>
          <a:p>
            <a:pPr>
              <a:lnSpc>
                <a:spcPts val="4417"/>
              </a:lnSpc>
            </a:pPr>
            <a:endParaRPr lang="en-US" sz="3155">
              <a:solidFill>
                <a:srgbClr val="000000"/>
              </a:solidFill>
              <a:latin typeface="Montserrat"/>
            </a:endParaRPr>
          </a:p>
          <a:p>
            <a:pPr marL="681275" lvl="1" indent="-340638">
              <a:lnSpc>
                <a:spcPts val="4417"/>
              </a:lnSpc>
              <a:buAutoNum type="arabicPeriod"/>
            </a:pPr>
            <a:r>
              <a:rPr lang="en-US" sz="3155">
                <a:solidFill>
                  <a:srgbClr val="000000"/>
                </a:solidFill>
                <a:latin typeface="Montserrat"/>
              </a:rPr>
              <a:t> The hidden curriculum as the </a:t>
            </a:r>
            <a:r>
              <a:rPr lang="en-US" sz="3155">
                <a:solidFill>
                  <a:srgbClr val="000000"/>
                </a:solidFill>
                <a:latin typeface="Montserrat Italics"/>
              </a:rPr>
              <a:t>unofficial expectations, </a:t>
            </a:r>
            <a:r>
              <a:rPr lang="en-US" sz="3155">
                <a:solidFill>
                  <a:srgbClr val="000000"/>
                </a:solidFill>
                <a:latin typeface="Montserrat"/>
              </a:rPr>
              <a:t>or implicit but expected messages</a:t>
            </a:r>
          </a:p>
          <a:p>
            <a:pPr marL="681275" lvl="1" indent="-340638">
              <a:lnSpc>
                <a:spcPts val="4417"/>
              </a:lnSpc>
              <a:buAutoNum type="arabicPeriod"/>
            </a:pPr>
            <a:r>
              <a:rPr lang="en-US" sz="3155">
                <a:solidFill>
                  <a:srgbClr val="000000"/>
                </a:solidFill>
                <a:latin typeface="Montserrat"/>
              </a:rPr>
              <a:t> The hidden curriculum as </a:t>
            </a:r>
            <a:r>
              <a:rPr lang="en-US" sz="3155">
                <a:solidFill>
                  <a:srgbClr val="000000"/>
                </a:solidFill>
                <a:latin typeface="Montserrat Italics"/>
              </a:rPr>
              <a:t>unintended learning outcomes </a:t>
            </a:r>
            <a:r>
              <a:rPr lang="en-US" sz="3155">
                <a:solidFill>
                  <a:srgbClr val="000000"/>
                </a:solidFill>
                <a:latin typeface="Montserrat"/>
              </a:rPr>
              <a:t>or messages</a:t>
            </a:r>
          </a:p>
          <a:p>
            <a:pPr marL="681275" lvl="1" indent="-340638">
              <a:lnSpc>
                <a:spcPts val="4417"/>
              </a:lnSpc>
              <a:buAutoNum type="arabicPeriod"/>
            </a:pPr>
            <a:r>
              <a:rPr lang="en-US" sz="3155">
                <a:solidFill>
                  <a:srgbClr val="000000"/>
                </a:solidFill>
                <a:latin typeface="Montserrat"/>
              </a:rPr>
              <a:t> The hidden curriculum as </a:t>
            </a:r>
            <a:r>
              <a:rPr lang="en-US" sz="3155">
                <a:solidFill>
                  <a:srgbClr val="000000"/>
                </a:solidFill>
                <a:latin typeface="Montserrat Italics"/>
              </a:rPr>
              <a:t>implicit messages</a:t>
            </a:r>
            <a:r>
              <a:rPr lang="en-US" sz="3155">
                <a:solidFill>
                  <a:srgbClr val="000000"/>
                </a:solidFill>
                <a:latin typeface="Montserrat"/>
              </a:rPr>
              <a:t> arising from the structure of schooling</a:t>
            </a:r>
          </a:p>
          <a:p>
            <a:pPr marL="681275" lvl="1" indent="-340638">
              <a:lnSpc>
                <a:spcPts val="4417"/>
              </a:lnSpc>
              <a:buAutoNum type="arabicPeriod"/>
            </a:pPr>
            <a:r>
              <a:rPr lang="en-US" sz="3155">
                <a:solidFill>
                  <a:srgbClr val="000000"/>
                </a:solidFill>
                <a:latin typeface="Montserrat"/>
              </a:rPr>
              <a:t> The hidden curriculum as </a:t>
            </a:r>
            <a:r>
              <a:rPr lang="en-US" sz="3155">
                <a:solidFill>
                  <a:srgbClr val="000000"/>
                </a:solidFill>
                <a:latin typeface="Montserrat Italics"/>
              </a:rPr>
              <a:t>created</a:t>
            </a:r>
            <a:r>
              <a:rPr lang="en-US" sz="3155">
                <a:solidFill>
                  <a:srgbClr val="000000"/>
                </a:solidFill>
                <a:latin typeface="Montserrat"/>
              </a:rPr>
              <a:t> by students</a:t>
            </a:r>
          </a:p>
        </p:txBody>
      </p:sp>
      <p:sp>
        <p:nvSpPr>
          <p:cNvPr id="4" name="TextBox 4"/>
          <p:cNvSpPr txBox="1"/>
          <p:nvPr/>
        </p:nvSpPr>
        <p:spPr>
          <a:xfrm>
            <a:off x="546840" y="9220200"/>
            <a:ext cx="16429363" cy="726532"/>
          </a:xfrm>
          <a:prstGeom prst="rect">
            <a:avLst/>
          </a:prstGeom>
        </p:spPr>
        <p:txBody>
          <a:bodyPr lIns="0" tIns="0" rIns="0" bIns="0" rtlCol="0" anchor="t">
            <a:spAutoFit/>
          </a:bodyPr>
          <a:lstStyle/>
          <a:p>
            <a:pPr>
              <a:lnSpc>
                <a:spcPts val="2995"/>
              </a:lnSpc>
            </a:pPr>
            <a:r>
              <a:rPr lang="en-US" sz="2139">
                <a:solidFill>
                  <a:srgbClr val="000000"/>
                </a:solidFill>
                <a:latin typeface="Montserrat"/>
              </a:rPr>
              <a:t>Source: Portelli, J. P. (1993). Exposing the hidden curriculum. Journal of Curriculum Studies, 25(4), 343-358.</a:t>
            </a:r>
          </a:p>
          <a:p>
            <a:pPr>
              <a:lnSpc>
                <a:spcPts val="2995"/>
              </a:lnSpc>
            </a:pPr>
            <a:endParaRPr lang="en-US" sz="2139">
              <a:solidFill>
                <a:srgbClr val="000000"/>
              </a:solidFill>
              <a:latin typeface="Montserra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1861</Words>
  <Application>Microsoft Office PowerPoint</Application>
  <PresentationFormat>Custom</PresentationFormat>
  <Paragraphs>112</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Montserrat Bold</vt:lpstr>
      <vt:lpstr>Montserrat</vt:lpstr>
      <vt:lpstr>Scala Sans</vt:lpstr>
      <vt:lpstr>Arial</vt:lpstr>
      <vt:lpstr>Calibri</vt:lpstr>
      <vt:lpstr>Montserrat Medium</vt:lpstr>
      <vt:lpstr>Montserrat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Hidden Curriculum and the One-Shot Model</dc:title>
  <dc:creator>Albright, Katie</dc:creator>
  <cp:lastModifiedBy>Albright, Katie</cp:lastModifiedBy>
  <cp:revision>2</cp:revision>
  <dcterms:created xsi:type="dcterms:W3CDTF">2006-08-16T00:00:00Z</dcterms:created>
  <dcterms:modified xsi:type="dcterms:W3CDTF">2024-05-01T20:37:58Z</dcterms:modified>
  <dc:identifier>DAF0t57wcR8</dc:identifier>
</cp:coreProperties>
</file>