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3" r:id="rId5"/>
    <p:sldId id="301" r:id="rId6"/>
    <p:sldId id="303" r:id="rId7"/>
    <p:sldId id="304" r:id="rId8"/>
    <p:sldId id="257" r:id="rId9"/>
    <p:sldId id="282" r:id="rId10"/>
    <p:sldId id="306" r:id="rId11"/>
    <p:sldId id="307" r:id="rId12"/>
    <p:sldId id="308" r:id="rId13"/>
    <p:sldId id="309" r:id="rId14"/>
    <p:sldId id="310" r:id="rId15"/>
    <p:sldId id="266" r:id="rId16"/>
    <p:sldId id="277" r:id="rId17"/>
    <p:sldId id="311" r:id="rId18"/>
    <p:sldId id="312" r:id="rId19"/>
    <p:sldId id="313" r:id="rId20"/>
    <p:sldId id="314" r:id="rId21"/>
    <p:sldId id="315" r:id="rId22"/>
    <p:sldId id="261" r:id="rId23"/>
    <p:sldId id="292" r:id="rId24"/>
    <p:sldId id="288" r:id="rId25"/>
    <p:sldId id="317" r:id="rId26"/>
    <p:sldId id="285" r:id="rId27"/>
    <p:sldId id="319" r:id="rId28"/>
    <p:sldId id="320" r:id="rId29"/>
    <p:sldId id="273" r:id="rId30"/>
    <p:sldId id="316" r:id="rId31"/>
    <p:sldId id="270" r:id="rId32"/>
    <p:sldId id="279" r:id="rId33"/>
    <p:sldId id="322" r:id="rId34"/>
    <p:sldId id="323" r:id="rId35"/>
    <p:sldId id="324" r:id="rId36"/>
    <p:sldId id="326" r:id="rId37"/>
    <p:sldId id="327" r:id="rId38"/>
    <p:sldId id="2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44E304-EFE1-4C1D-8E81-50AFB0B4DBD0}">
          <p14:sldIdLst>
            <p14:sldId id="256"/>
          </p14:sldIdLst>
        </p14:section>
        <p14:section name="Untitled Section" id="{398D8C6F-DB63-4FD3-A8FD-71094C2A3FC4}">
          <p14:sldIdLst>
            <p14:sldId id="258"/>
            <p14:sldId id="263"/>
            <p14:sldId id="301"/>
            <p14:sldId id="303"/>
            <p14:sldId id="304"/>
            <p14:sldId id="257"/>
            <p14:sldId id="282"/>
            <p14:sldId id="306"/>
            <p14:sldId id="307"/>
            <p14:sldId id="308"/>
            <p14:sldId id="309"/>
            <p14:sldId id="310"/>
            <p14:sldId id="266"/>
            <p14:sldId id="277"/>
            <p14:sldId id="311"/>
            <p14:sldId id="312"/>
            <p14:sldId id="313"/>
            <p14:sldId id="314"/>
            <p14:sldId id="315"/>
            <p14:sldId id="261"/>
            <p14:sldId id="292"/>
            <p14:sldId id="288"/>
            <p14:sldId id="317"/>
            <p14:sldId id="285"/>
            <p14:sldId id="319"/>
            <p14:sldId id="320"/>
            <p14:sldId id="273"/>
            <p14:sldId id="316"/>
            <p14:sldId id="270"/>
            <p14:sldId id="279"/>
            <p14:sldId id="322"/>
            <p14:sldId id="323"/>
            <p14:sldId id="324"/>
            <p14:sldId id="326"/>
            <p14:sldId id="327"/>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15"/>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205EA-FA52-455A-A87E-1D3EDA41FAF4}" type="doc">
      <dgm:prSet loTypeId="urn:microsoft.com/office/officeart/2005/8/layout/hProcess9" loCatId="process" qsTypeId="urn:microsoft.com/office/officeart/2005/8/quickstyle/simple1" qsCatId="simple" csTypeId="urn:microsoft.com/office/officeart/2005/8/colors/accent1_2" csCatId="accent1" phldr="1"/>
      <dgm:spPr/>
    </dgm:pt>
    <dgm:pt modelId="{0157D6B5-23BF-4A10-8CB9-83F514520DAA}">
      <dgm:prSet phldrT="[Text]"/>
      <dgm:spPr/>
      <dgm:t>
        <a:bodyPr/>
        <a:lstStyle/>
        <a:p>
          <a:r>
            <a:rPr lang="en-US" dirty="0"/>
            <a:t>Topics/Key Words</a:t>
          </a:r>
        </a:p>
      </dgm:t>
    </dgm:pt>
    <dgm:pt modelId="{7A141884-BB81-4A0C-9A38-F98D1884F68E}" type="parTrans" cxnId="{C86BF4D9-9CBF-463E-A155-F251FB5EE0F9}">
      <dgm:prSet/>
      <dgm:spPr/>
      <dgm:t>
        <a:bodyPr/>
        <a:lstStyle/>
        <a:p>
          <a:endParaRPr lang="en-US"/>
        </a:p>
      </dgm:t>
    </dgm:pt>
    <dgm:pt modelId="{4426A1C2-A2E6-4656-949B-E1D60723787B}" type="sibTrans" cxnId="{C86BF4D9-9CBF-463E-A155-F251FB5EE0F9}">
      <dgm:prSet/>
      <dgm:spPr/>
      <dgm:t>
        <a:bodyPr/>
        <a:lstStyle/>
        <a:p>
          <a:endParaRPr lang="en-US"/>
        </a:p>
      </dgm:t>
    </dgm:pt>
    <dgm:pt modelId="{4A4E8A69-552C-4F51-A0CF-90AAEDDD38CB}">
      <dgm:prSet phldrT="[Text]"/>
      <dgm:spPr/>
      <dgm:t>
        <a:bodyPr/>
        <a:lstStyle/>
        <a:p>
          <a:r>
            <a:rPr lang="en-US" dirty="0">
              <a:solidFill>
                <a:schemeClr val="accent5">
                  <a:lumMod val="75000"/>
                </a:schemeClr>
              </a:solidFill>
            </a:rPr>
            <a:t>“Experts see inquiry as a process that focuses on problems or questions in a discipline or between disciplines that are open or unresolved”</a:t>
          </a:r>
        </a:p>
      </dgm:t>
    </dgm:pt>
    <dgm:pt modelId="{FD0FB012-4EC2-4E51-A27B-F677D94C978D}" type="parTrans" cxnId="{F6800639-E86E-44EF-916A-0CB03BD9A2A0}">
      <dgm:prSet/>
      <dgm:spPr/>
      <dgm:t>
        <a:bodyPr/>
        <a:lstStyle/>
        <a:p>
          <a:endParaRPr lang="en-US"/>
        </a:p>
      </dgm:t>
    </dgm:pt>
    <dgm:pt modelId="{D33252FF-D183-4DCE-A59A-1C94E4AFF324}" type="sibTrans" cxnId="{F6800639-E86E-44EF-916A-0CB03BD9A2A0}">
      <dgm:prSet/>
      <dgm:spPr/>
      <dgm:t>
        <a:bodyPr/>
        <a:lstStyle/>
        <a:p>
          <a:endParaRPr lang="en-US"/>
        </a:p>
      </dgm:t>
    </dgm:pt>
    <dgm:pt modelId="{152C864A-11CB-470B-BCB8-D8BE9779C7B5}">
      <dgm:prSet phldrT="[Text]"/>
      <dgm:spPr/>
      <dgm:t>
        <a:bodyPr/>
        <a:lstStyle/>
        <a:p>
          <a:r>
            <a:rPr lang="en-US" dirty="0"/>
            <a:t>Scholarship as Conversation</a:t>
          </a:r>
        </a:p>
      </dgm:t>
    </dgm:pt>
    <dgm:pt modelId="{4CFCC66B-B220-4F74-80B0-ACFB4741F128}" type="parTrans" cxnId="{BB422A95-ED5E-4A6E-8D11-0B94AEFF4184}">
      <dgm:prSet/>
      <dgm:spPr/>
      <dgm:t>
        <a:bodyPr/>
        <a:lstStyle/>
        <a:p>
          <a:endParaRPr lang="en-US"/>
        </a:p>
      </dgm:t>
    </dgm:pt>
    <dgm:pt modelId="{A9B24F89-540D-42D6-8E59-643CBF5CCA71}" type="sibTrans" cxnId="{BB422A95-ED5E-4A6E-8D11-0B94AEFF4184}">
      <dgm:prSet/>
      <dgm:spPr/>
      <dgm:t>
        <a:bodyPr/>
        <a:lstStyle/>
        <a:p>
          <a:endParaRPr lang="en-US"/>
        </a:p>
      </dgm:t>
    </dgm:pt>
    <dgm:pt modelId="{4A34370D-283F-4DB3-BEEC-DB91321FB5D3}" type="pres">
      <dgm:prSet presAssocID="{D70205EA-FA52-455A-A87E-1D3EDA41FAF4}" presName="CompostProcess" presStyleCnt="0">
        <dgm:presLayoutVars>
          <dgm:dir/>
          <dgm:resizeHandles val="exact"/>
        </dgm:presLayoutVars>
      </dgm:prSet>
      <dgm:spPr/>
    </dgm:pt>
    <dgm:pt modelId="{0016F2BA-2A77-4413-954C-92B24C8B84BF}" type="pres">
      <dgm:prSet presAssocID="{D70205EA-FA52-455A-A87E-1D3EDA41FAF4}" presName="arrow" presStyleLbl="bgShp" presStyleIdx="0" presStyleCnt="1" custLinFactNeighborX="3684" custLinFactNeighborY="-29732"/>
      <dgm:spPr/>
    </dgm:pt>
    <dgm:pt modelId="{1319B7A0-217E-4BE0-B3DA-1CA800579D40}" type="pres">
      <dgm:prSet presAssocID="{D70205EA-FA52-455A-A87E-1D3EDA41FAF4}" presName="linearProcess" presStyleCnt="0"/>
      <dgm:spPr/>
    </dgm:pt>
    <dgm:pt modelId="{56EE4DBD-9983-485D-8728-86E69A3B9E43}" type="pres">
      <dgm:prSet presAssocID="{0157D6B5-23BF-4A10-8CB9-83F514520DAA}" presName="textNode" presStyleLbl="node1" presStyleIdx="0" presStyleCnt="3">
        <dgm:presLayoutVars>
          <dgm:bulletEnabled val="1"/>
        </dgm:presLayoutVars>
      </dgm:prSet>
      <dgm:spPr/>
      <dgm:t>
        <a:bodyPr/>
        <a:lstStyle/>
        <a:p>
          <a:endParaRPr lang="en-US"/>
        </a:p>
      </dgm:t>
    </dgm:pt>
    <dgm:pt modelId="{D28E5923-6E18-4238-BE16-D035F4CC08A3}" type="pres">
      <dgm:prSet presAssocID="{4426A1C2-A2E6-4656-949B-E1D60723787B}" presName="sibTrans" presStyleCnt="0"/>
      <dgm:spPr/>
    </dgm:pt>
    <dgm:pt modelId="{C143AF79-3AA5-4520-ADB8-106600F55B54}" type="pres">
      <dgm:prSet presAssocID="{4A4E8A69-552C-4F51-A0CF-90AAEDDD38CB}" presName="textNode" presStyleLbl="node1" presStyleIdx="1" presStyleCnt="3">
        <dgm:presLayoutVars>
          <dgm:bulletEnabled val="1"/>
        </dgm:presLayoutVars>
      </dgm:prSet>
      <dgm:spPr/>
      <dgm:t>
        <a:bodyPr/>
        <a:lstStyle/>
        <a:p>
          <a:endParaRPr lang="en-US"/>
        </a:p>
      </dgm:t>
    </dgm:pt>
    <dgm:pt modelId="{F00B2A1F-3612-492B-A94F-9FB30C3B4EAD}" type="pres">
      <dgm:prSet presAssocID="{D33252FF-D183-4DCE-A59A-1C94E4AFF324}" presName="sibTrans" presStyleCnt="0"/>
      <dgm:spPr/>
    </dgm:pt>
    <dgm:pt modelId="{C76FE91C-3912-48F0-AB67-564F991AE104}" type="pres">
      <dgm:prSet presAssocID="{152C864A-11CB-470B-BCB8-D8BE9779C7B5}" presName="textNode" presStyleLbl="node1" presStyleIdx="2" presStyleCnt="3">
        <dgm:presLayoutVars>
          <dgm:bulletEnabled val="1"/>
        </dgm:presLayoutVars>
      </dgm:prSet>
      <dgm:spPr/>
      <dgm:t>
        <a:bodyPr/>
        <a:lstStyle/>
        <a:p>
          <a:endParaRPr lang="en-US"/>
        </a:p>
      </dgm:t>
    </dgm:pt>
  </dgm:ptLst>
  <dgm:cxnLst>
    <dgm:cxn modelId="{8006547A-6D5B-4023-BD77-1409771FF70F}" type="presOf" srcId="{D70205EA-FA52-455A-A87E-1D3EDA41FAF4}" destId="{4A34370D-283F-4DB3-BEEC-DB91321FB5D3}" srcOrd="0" destOrd="0" presId="urn:microsoft.com/office/officeart/2005/8/layout/hProcess9"/>
    <dgm:cxn modelId="{51A42771-B3FC-47FF-87A0-E523FE0C1C27}" type="presOf" srcId="{152C864A-11CB-470B-BCB8-D8BE9779C7B5}" destId="{C76FE91C-3912-48F0-AB67-564F991AE104}" srcOrd="0" destOrd="0" presId="urn:microsoft.com/office/officeart/2005/8/layout/hProcess9"/>
    <dgm:cxn modelId="{8E752C5E-CFA4-402F-8183-9A7ED5504BE2}" type="presOf" srcId="{4A4E8A69-552C-4F51-A0CF-90AAEDDD38CB}" destId="{C143AF79-3AA5-4520-ADB8-106600F55B54}" srcOrd="0" destOrd="0" presId="urn:microsoft.com/office/officeart/2005/8/layout/hProcess9"/>
    <dgm:cxn modelId="{C86BF4D9-9CBF-463E-A155-F251FB5EE0F9}" srcId="{D70205EA-FA52-455A-A87E-1D3EDA41FAF4}" destId="{0157D6B5-23BF-4A10-8CB9-83F514520DAA}" srcOrd="0" destOrd="0" parTransId="{7A141884-BB81-4A0C-9A38-F98D1884F68E}" sibTransId="{4426A1C2-A2E6-4656-949B-E1D60723787B}"/>
    <dgm:cxn modelId="{BB422A95-ED5E-4A6E-8D11-0B94AEFF4184}" srcId="{D70205EA-FA52-455A-A87E-1D3EDA41FAF4}" destId="{152C864A-11CB-470B-BCB8-D8BE9779C7B5}" srcOrd="2" destOrd="0" parTransId="{4CFCC66B-B220-4F74-80B0-ACFB4741F128}" sibTransId="{A9B24F89-540D-42D6-8E59-643CBF5CCA71}"/>
    <dgm:cxn modelId="{E5A930BB-0426-4E9A-A780-407B81DC41F9}" type="presOf" srcId="{0157D6B5-23BF-4A10-8CB9-83F514520DAA}" destId="{56EE4DBD-9983-485D-8728-86E69A3B9E43}" srcOrd="0" destOrd="0" presId="urn:microsoft.com/office/officeart/2005/8/layout/hProcess9"/>
    <dgm:cxn modelId="{F6800639-E86E-44EF-916A-0CB03BD9A2A0}" srcId="{D70205EA-FA52-455A-A87E-1D3EDA41FAF4}" destId="{4A4E8A69-552C-4F51-A0CF-90AAEDDD38CB}" srcOrd="1" destOrd="0" parTransId="{FD0FB012-4EC2-4E51-A27B-F677D94C978D}" sibTransId="{D33252FF-D183-4DCE-A59A-1C94E4AFF324}"/>
    <dgm:cxn modelId="{BC1A9E0C-CBD2-490D-A95B-1D3A2B357D8E}" type="presParOf" srcId="{4A34370D-283F-4DB3-BEEC-DB91321FB5D3}" destId="{0016F2BA-2A77-4413-954C-92B24C8B84BF}" srcOrd="0" destOrd="0" presId="urn:microsoft.com/office/officeart/2005/8/layout/hProcess9"/>
    <dgm:cxn modelId="{96C17182-7D5D-4B32-8D42-9E88C2B42AE1}" type="presParOf" srcId="{4A34370D-283F-4DB3-BEEC-DB91321FB5D3}" destId="{1319B7A0-217E-4BE0-B3DA-1CA800579D40}" srcOrd="1" destOrd="0" presId="urn:microsoft.com/office/officeart/2005/8/layout/hProcess9"/>
    <dgm:cxn modelId="{EFF8BA69-1E7A-4E03-8057-E0C89995B7C2}" type="presParOf" srcId="{1319B7A0-217E-4BE0-B3DA-1CA800579D40}" destId="{56EE4DBD-9983-485D-8728-86E69A3B9E43}" srcOrd="0" destOrd="0" presId="urn:microsoft.com/office/officeart/2005/8/layout/hProcess9"/>
    <dgm:cxn modelId="{9580446E-43B1-485D-81AD-8785D5318A2E}" type="presParOf" srcId="{1319B7A0-217E-4BE0-B3DA-1CA800579D40}" destId="{D28E5923-6E18-4238-BE16-D035F4CC08A3}" srcOrd="1" destOrd="0" presId="urn:microsoft.com/office/officeart/2005/8/layout/hProcess9"/>
    <dgm:cxn modelId="{183FC22D-5F7C-4DA6-85C7-9F054D7907C9}" type="presParOf" srcId="{1319B7A0-217E-4BE0-B3DA-1CA800579D40}" destId="{C143AF79-3AA5-4520-ADB8-106600F55B54}" srcOrd="2" destOrd="0" presId="urn:microsoft.com/office/officeart/2005/8/layout/hProcess9"/>
    <dgm:cxn modelId="{7AF63EC2-BB87-40C3-8586-175C6F245DDD}" type="presParOf" srcId="{1319B7A0-217E-4BE0-B3DA-1CA800579D40}" destId="{F00B2A1F-3612-492B-A94F-9FB30C3B4EAD}" srcOrd="3" destOrd="0" presId="urn:microsoft.com/office/officeart/2005/8/layout/hProcess9"/>
    <dgm:cxn modelId="{6BA4F987-E92B-4442-859E-DC68CAE017DE}" type="presParOf" srcId="{1319B7A0-217E-4BE0-B3DA-1CA800579D40}" destId="{C76FE91C-3912-48F0-AB67-564F991AE10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6F2BA-2A77-4413-954C-92B24C8B84BF}">
      <dsp:nvSpPr>
        <dsp:cNvPr id="0" name=""/>
        <dsp:cNvSpPr/>
      </dsp:nvSpPr>
      <dsp:spPr>
        <a:xfrm>
          <a:off x="1079816" y="0"/>
          <a:ext cx="8633329"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E4DBD-9983-485D-8728-86E69A3B9E43}">
      <dsp:nvSpPr>
        <dsp:cNvPr id="0" name=""/>
        <dsp:cNvSpPr/>
      </dsp:nvSpPr>
      <dsp:spPr>
        <a:xfrm>
          <a:off x="10910" y="1625600"/>
          <a:ext cx="3269238"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Topics/Key Words</a:t>
          </a:r>
        </a:p>
      </dsp:txBody>
      <dsp:txXfrm>
        <a:off x="116717" y="1731407"/>
        <a:ext cx="3057624" cy="1955852"/>
      </dsp:txXfrm>
    </dsp:sp>
    <dsp:sp modelId="{C143AF79-3AA5-4520-ADB8-106600F55B54}">
      <dsp:nvSpPr>
        <dsp:cNvPr id="0" name=""/>
        <dsp:cNvSpPr/>
      </dsp:nvSpPr>
      <dsp:spPr>
        <a:xfrm>
          <a:off x="3443809" y="1625600"/>
          <a:ext cx="3269238"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accent5">
                  <a:lumMod val="75000"/>
                </a:schemeClr>
              </a:solidFill>
            </a:rPr>
            <a:t>“Experts see inquiry as a process that focuses on problems or questions in a discipline or between disciplines that are open or unresolved”</a:t>
          </a:r>
        </a:p>
      </dsp:txBody>
      <dsp:txXfrm>
        <a:off x="3549616" y="1731407"/>
        <a:ext cx="3057624" cy="1955852"/>
      </dsp:txXfrm>
    </dsp:sp>
    <dsp:sp modelId="{C76FE91C-3912-48F0-AB67-564F991AE104}">
      <dsp:nvSpPr>
        <dsp:cNvPr id="0" name=""/>
        <dsp:cNvSpPr/>
      </dsp:nvSpPr>
      <dsp:spPr>
        <a:xfrm>
          <a:off x="6876708" y="1625600"/>
          <a:ext cx="3269238"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Scholarship as Conversation</a:t>
          </a:r>
        </a:p>
      </dsp:txBody>
      <dsp:txXfrm>
        <a:off x="6982515" y="1731407"/>
        <a:ext cx="3057624"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D325-C710-BBF4-7061-EF4F5EB94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DF1B9B-8E20-A7CF-A6D0-CA15D85D4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D4AECC-835F-74CA-D5F1-CB8B4D949328}"/>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a:extLst>
              <a:ext uri="{FF2B5EF4-FFF2-40B4-BE49-F238E27FC236}">
                <a16:creationId xmlns:a16="http://schemas.microsoft.com/office/drawing/2014/main" id="{2BE2092F-FE1E-B257-8524-CF5DF0DCF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D8410-6DCD-4BD8-1BF6-8D9ABC4BD27B}"/>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44906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2B73-AFD3-25B1-B90E-B2903766F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55B422-12D7-5F88-E2BB-40F14B34A3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46D2D-B98D-0122-5DD1-DBDC24E006BB}"/>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a:extLst>
              <a:ext uri="{FF2B5EF4-FFF2-40B4-BE49-F238E27FC236}">
                <a16:creationId xmlns:a16="http://schemas.microsoft.com/office/drawing/2014/main" id="{FE368B09-EA59-093E-5834-CF7AF2DDC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142A0-861B-77FD-A10B-48188182F27D}"/>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388306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A6D3A-BF9F-17C8-4C9A-49A9B7655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93D61-20B6-F1CB-0E52-D4BB4FC6AF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1BE28-9B4D-FCB5-8B44-AD621CBD3640}"/>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a:extLst>
              <a:ext uri="{FF2B5EF4-FFF2-40B4-BE49-F238E27FC236}">
                <a16:creationId xmlns:a16="http://schemas.microsoft.com/office/drawing/2014/main" id="{B7CE9414-44E6-D082-7EB6-58CC5E574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F02CB-A29B-2FFE-49A6-D6DF35100F8D}"/>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426777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3439793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164127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4101884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BE4440-17BF-4461-8C7D-E67B8BBB6C90}"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52422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BE4440-17BF-4461-8C7D-E67B8BBB6C90}"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28469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BE4440-17BF-4461-8C7D-E67B8BBB6C90}"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15566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E4440-17BF-4461-8C7D-E67B8BBB6C90}"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32360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BE4440-17BF-4461-8C7D-E67B8BBB6C90}"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62215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3C07-8410-0651-E727-44F0D2D3B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6F2B1-6EB1-2FAA-4FF8-61C011F05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05159-C694-93AA-8F29-ADE1CE3700DD}"/>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a:extLst>
              <a:ext uri="{FF2B5EF4-FFF2-40B4-BE49-F238E27FC236}">
                <a16:creationId xmlns:a16="http://schemas.microsoft.com/office/drawing/2014/main" id="{5EEDCFEC-D940-CD6F-53EB-E2197E231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D36FC-79DA-DC05-B3AE-A0657515B5CB}"/>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1248345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BE4440-17BF-4461-8C7D-E67B8BBB6C90}"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415410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257349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59052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121517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5097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576723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876307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38200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DFEB-4795-7E55-E9B8-01C100D15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6899BF-4D0F-6077-357B-4FAAB63C22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42506-D389-A222-EFD5-4AC52E446C63}"/>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5" name="Footer Placeholder 4">
            <a:extLst>
              <a:ext uri="{FF2B5EF4-FFF2-40B4-BE49-F238E27FC236}">
                <a16:creationId xmlns:a16="http://schemas.microsoft.com/office/drawing/2014/main" id="{F90CE4E5-92E7-D960-BF12-2F958774E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3F27B-C712-FA99-0A18-558100567018}"/>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153995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20E-D1C2-B14E-EB58-9FEB81811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2D280-F1E2-9B9D-F457-AD0A2ADC3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4A09E4-B8E2-957E-4A5D-867F65AE95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562B5-9221-DD1A-D119-8D2CB6E8A100}"/>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6" name="Footer Placeholder 5">
            <a:extLst>
              <a:ext uri="{FF2B5EF4-FFF2-40B4-BE49-F238E27FC236}">
                <a16:creationId xmlns:a16="http://schemas.microsoft.com/office/drawing/2014/main" id="{6CFDD850-CFA4-75E7-092F-11F928A17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984FE-DC47-0B8D-EFAC-5DCFB0DED23F}"/>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54179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408E-CD65-E464-7974-8E91DFC59B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1283A6-E68D-955C-D8F0-3E263B902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831FF-E825-ABF4-F7CF-ABF13F310A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7BE8C4-8C39-1267-C6B0-1A31F1595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72857-0E40-829E-F879-038E3E6DB9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BF518-29AC-534E-D1E7-94262EF8E2EF}"/>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8" name="Footer Placeholder 7">
            <a:extLst>
              <a:ext uri="{FF2B5EF4-FFF2-40B4-BE49-F238E27FC236}">
                <a16:creationId xmlns:a16="http://schemas.microsoft.com/office/drawing/2014/main" id="{DBFC98B5-7CB6-0800-AC02-DAD696494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17C9DF-3B51-EB76-593E-BFB58B5A0187}"/>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27812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AB51-5D18-2928-2F02-B4106F006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96B34-4A06-BFE3-26C3-151ACDA9F9EE}"/>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4" name="Footer Placeholder 3">
            <a:extLst>
              <a:ext uri="{FF2B5EF4-FFF2-40B4-BE49-F238E27FC236}">
                <a16:creationId xmlns:a16="http://schemas.microsoft.com/office/drawing/2014/main" id="{7CC7069F-0F75-D35D-99B1-CF6FF79ADC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D0E627-4144-4A7C-527C-3CE1844E102E}"/>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52874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57523-1A09-952C-8661-177DCE71148E}"/>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3" name="Footer Placeholder 2">
            <a:extLst>
              <a:ext uri="{FF2B5EF4-FFF2-40B4-BE49-F238E27FC236}">
                <a16:creationId xmlns:a16="http://schemas.microsoft.com/office/drawing/2014/main" id="{B30E9CA7-CD71-FB3F-A6E8-5599F1C45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A38040-B3B7-4991-CC0B-1265FEADF25C}"/>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255979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DD34-4471-4E59-630C-E713E471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769A06-4658-B314-B9A9-06F053313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D88783-DA10-D15D-75E1-9BFF5ACC9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86712-196C-203C-B75C-D5D146ED38D1}"/>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6" name="Footer Placeholder 5">
            <a:extLst>
              <a:ext uri="{FF2B5EF4-FFF2-40B4-BE49-F238E27FC236}">
                <a16:creationId xmlns:a16="http://schemas.microsoft.com/office/drawing/2014/main" id="{FF1A33DA-86C4-2AAB-60D5-98E36CEBE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00C5C-D828-1E79-006D-4ACC0D52B3AF}"/>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148089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FDBE-22DC-B8CA-62CF-BC2E992CF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A164A-1BF2-B478-8D81-E7716C2DC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1AB027-CC1A-4792-C979-287387D84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1E4B9-C35F-D902-0C91-7E272519F0F3}"/>
              </a:ext>
            </a:extLst>
          </p:cNvPr>
          <p:cNvSpPr>
            <a:spLocks noGrp="1"/>
          </p:cNvSpPr>
          <p:nvPr>
            <p:ph type="dt" sz="half" idx="10"/>
          </p:nvPr>
        </p:nvSpPr>
        <p:spPr/>
        <p:txBody>
          <a:bodyPr/>
          <a:lstStyle/>
          <a:p>
            <a:fld id="{EBBE4440-17BF-4461-8C7D-E67B8BBB6C90}" type="datetimeFigureOut">
              <a:rPr lang="en-US" smtClean="0"/>
              <a:t>5/10/2024</a:t>
            </a:fld>
            <a:endParaRPr lang="en-US"/>
          </a:p>
        </p:txBody>
      </p:sp>
      <p:sp>
        <p:nvSpPr>
          <p:cNvPr id="6" name="Footer Placeholder 5">
            <a:extLst>
              <a:ext uri="{FF2B5EF4-FFF2-40B4-BE49-F238E27FC236}">
                <a16:creationId xmlns:a16="http://schemas.microsoft.com/office/drawing/2014/main" id="{52234A4B-5F09-1DB5-51D4-30915441B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A2C7D-F0EF-332B-9229-E678859D25D1}"/>
              </a:ext>
            </a:extLst>
          </p:cNvPr>
          <p:cNvSpPr>
            <a:spLocks noGrp="1"/>
          </p:cNvSpPr>
          <p:nvPr>
            <p:ph type="sldNum" sz="quarter" idx="12"/>
          </p:nvPr>
        </p:nvSpPr>
        <p:spPr/>
        <p:txBody>
          <a:bodyPr/>
          <a:lstStyle/>
          <a:p>
            <a:fld id="{74FE1818-B8A0-4D4B-988A-FEC458FFABC4}" type="slidenum">
              <a:rPr lang="en-US" smtClean="0"/>
              <a:t>‹#›</a:t>
            </a:fld>
            <a:endParaRPr lang="en-US"/>
          </a:p>
        </p:txBody>
      </p:sp>
    </p:spTree>
    <p:extLst>
      <p:ext uri="{BB962C8B-B14F-4D97-AF65-F5344CB8AC3E}">
        <p14:creationId xmlns:p14="http://schemas.microsoft.com/office/powerpoint/2010/main" val="169048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A1F19-2A2D-40ED-82AC-80213C948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8486AF-F3BA-6965-78CE-E2300CB7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1977A-59AF-E376-A06F-DF490F931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BE4440-17BF-4461-8C7D-E67B8BBB6C90}" type="datetimeFigureOut">
              <a:rPr lang="en-US" smtClean="0"/>
              <a:t>5/10/2024</a:t>
            </a:fld>
            <a:endParaRPr lang="en-US"/>
          </a:p>
        </p:txBody>
      </p:sp>
      <p:sp>
        <p:nvSpPr>
          <p:cNvPr id="5" name="Footer Placeholder 4">
            <a:extLst>
              <a:ext uri="{FF2B5EF4-FFF2-40B4-BE49-F238E27FC236}">
                <a16:creationId xmlns:a16="http://schemas.microsoft.com/office/drawing/2014/main" id="{FA5D8A94-0DEA-B027-1576-287D9FEEF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73B086-4532-08D8-933B-699CDF979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E1818-B8A0-4D4B-988A-FEC458FFABC4}" type="slidenum">
              <a:rPr lang="en-US" smtClean="0"/>
              <a:t>‹#›</a:t>
            </a:fld>
            <a:endParaRPr lang="en-US"/>
          </a:p>
        </p:txBody>
      </p:sp>
    </p:spTree>
    <p:extLst>
      <p:ext uri="{BB962C8B-B14F-4D97-AF65-F5344CB8AC3E}">
        <p14:creationId xmlns:p14="http://schemas.microsoft.com/office/powerpoint/2010/main" val="147115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BE4440-17BF-4461-8C7D-E67B8BBB6C90}" type="datetimeFigureOut">
              <a:rPr lang="en-US" smtClean="0"/>
              <a:t>5/10/2024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FE1818-B8A0-4D4B-988A-FEC458FFABC4}" type="slidenum">
              <a:rPr lang="en-US" smtClean="0"/>
              <a:t>‹#›</a:t>
            </a:fld>
            <a:endParaRPr lang="en-US"/>
          </a:p>
        </p:txBody>
      </p:sp>
    </p:spTree>
    <p:extLst>
      <p:ext uri="{BB962C8B-B14F-4D97-AF65-F5344CB8AC3E}">
        <p14:creationId xmlns:p14="http://schemas.microsoft.com/office/powerpoint/2010/main" val="1005765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rojectinfolit.org/publications/retrospective"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hyperlink" Target="https://projectinfolit.org/pil-public-v1/wp-content/uploads/2020/08/pil_2013_freshmenstudy_fullreportv2.pd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dhfellows.iwudh.reclaim.hosting/"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rb.gy/775l5b"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guides.libraries.psu.edu/c.php?g=1123281&amp;p=8275191" TargetMode="External"/><Relationship Id="rId2" Type="http://schemas.openxmlformats.org/officeDocument/2006/relationships/hyperlink" Target="https://hfroehli.ch/2019/04/22/using-voyant-tools-in-the-undergraduate-research-classroom/"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0000"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3E5C-3F31-454D-D5D3-3BC67AFB6EA9}"/>
              </a:ext>
            </a:extLst>
          </p:cNvPr>
          <p:cNvSpPr>
            <a:spLocks noGrp="1"/>
          </p:cNvSpPr>
          <p:nvPr>
            <p:ph type="ctrTitle"/>
          </p:nvPr>
        </p:nvSpPr>
        <p:spPr>
          <a:xfrm>
            <a:off x="3419475" y="1600200"/>
            <a:ext cx="9144000" cy="2387600"/>
          </a:xfrm>
        </p:spPr>
        <p:txBody>
          <a:bodyPr>
            <a:normAutofit fontScale="90000"/>
          </a:bodyPr>
          <a:lstStyle/>
          <a:p>
            <a:r>
              <a:rPr lang="en-US" dirty="0">
                <a:effectLst>
                  <a:outerShdw blurRad="50800" dist="38100" dir="5400000" algn="t" rotWithShape="0">
                    <a:prstClr val="black">
                      <a:alpha val="40000"/>
                    </a:prstClr>
                  </a:outerShdw>
                </a:effectLst>
              </a:rPr>
              <a:t>Counting Words: Harnessing Text Mining for Information Literacy Purposes</a:t>
            </a:r>
          </a:p>
        </p:txBody>
      </p:sp>
      <p:sp>
        <p:nvSpPr>
          <p:cNvPr id="3" name="Subtitle 2">
            <a:extLst>
              <a:ext uri="{FF2B5EF4-FFF2-40B4-BE49-F238E27FC236}">
                <a16:creationId xmlns:a16="http://schemas.microsoft.com/office/drawing/2014/main" id="{81E97A63-C9F4-CE77-D218-504A5914FF99}"/>
              </a:ext>
            </a:extLst>
          </p:cNvPr>
          <p:cNvSpPr>
            <a:spLocks noGrp="1"/>
          </p:cNvSpPr>
          <p:nvPr>
            <p:ph type="subTitle" idx="1"/>
          </p:nvPr>
        </p:nvSpPr>
        <p:spPr>
          <a:xfrm>
            <a:off x="3294434" y="4769358"/>
            <a:ext cx="9144000" cy="1655762"/>
          </a:xfrm>
        </p:spPr>
        <p:txBody>
          <a:bodyPr/>
          <a:lstStyle/>
          <a:p>
            <a:r>
              <a:rPr lang="en-US" b="1" dirty="0"/>
              <a:t>Abigail Mann</a:t>
            </a:r>
          </a:p>
          <a:p>
            <a:r>
              <a:rPr lang="en-US" b="1" dirty="0"/>
              <a:t>Digital Scholarship Librarian</a:t>
            </a:r>
          </a:p>
          <a:p>
            <a:r>
              <a:rPr lang="en-US" b="1" dirty="0"/>
              <a:t>Illinois Wesleyan University</a:t>
            </a:r>
          </a:p>
        </p:txBody>
      </p:sp>
      <p:pic>
        <p:nvPicPr>
          <p:cNvPr id="5" name="Picture 4">
            <a:extLst>
              <a:ext uri="{FF2B5EF4-FFF2-40B4-BE49-F238E27FC236}">
                <a16:creationId xmlns:a16="http://schemas.microsoft.com/office/drawing/2014/main" id="{8873E4D3-6286-1542-5348-E336DCA03DDD}"/>
              </a:ext>
            </a:extLst>
          </p:cNvPr>
          <p:cNvPicPr>
            <a:picLocks noChangeAspect="1"/>
          </p:cNvPicPr>
          <p:nvPr/>
        </p:nvPicPr>
        <p:blipFill>
          <a:blip r:embed="rId3"/>
          <a:stretch>
            <a:fillRect/>
          </a:stretch>
        </p:blipFill>
        <p:spPr>
          <a:xfrm>
            <a:off x="10363196" y="6105080"/>
            <a:ext cx="1828804" cy="640080"/>
          </a:xfrm>
          <a:prstGeom prst="rect">
            <a:avLst/>
          </a:prstGeom>
        </p:spPr>
      </p:pic>
    </p:spTree>
    <p:extLst>
      <p:ext uri="{BB962C8B-B14F-4D97-AF65-F5344CB8AC3E}">
        <p14:creationId xmlns:p14="http://schemas.microsoft.com/office/powerpoint/2010/main" val="275678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9667F-636D-BA7C-1B2E-BA5D1EA91FA0}"/>
              </a:ext>
            </a:extLst>
          </p:cNvPr>
          <p:cNvPicPr>
            <a:picLocks noGrp="1" noChangeAspect="1"/>
          </p:cNvPicPr>
          <p:nvPr>
            <p:ph idx="1"/>
          </p:nvPr>
        </p:nvPicPr>
        <p:blipFill>
          <a:blip r:embed="rId2"/>
          <a:stretch>
            <a:fillRect/>
          </a:stretch>
        </p:blipFill>
        <p:spPr>
          <a:xfrm>
            <a:off x="916120" y="650449"/>
            <a:ext cx="10999871" cy="5360186"/>
          </a:xfrm>
          <a:prstGeom prst="rect">
            <a:avLst/>
          </a:prstGeom>
        </p:spPr>
      </p:pic>
      <p:sp>
        <p:nvSpPr>
          <p:cNvPr id="6" name="Rectangle 5">
            <a:extLst>
              <a:ext uri="{FF2B5EF4-FFF2-40B4-BE49-F238E27FC236}">
                <a16:creationId xmlns:a16="http://schemas.microsoft.com/office/drawing/2014/main" id="{1D16B3D1-0D40-584F-68C4-1AA45C3B22A2}"/>
              </a:ext>
            </a:extLst>
          </p:cNvPr>
          <p:cNvSpPr/>
          <p:nvPr/>
        </p:nvSpPr>
        <p:spPr>
          <a:xfrm>
            <a:off x="923827" y="923827"/>
            <a:ext cx="9775596" cy="2450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Line 6">
            <a:extLst>
              <a:ext uri="{FF2B5EF4-FFF2-40B4-BE49-F238E27FC236}">
                <a16:creationId xmlns:a16="http://schemas.microsoft.com/office/drawing/2014/main" id="{68172C90-C35B-F46E-762B-F7D478CF004D}"/>
              </a:ext>
            </a:extLst>
          </p:cNvPr>
          <p:cNvSpPr/>
          <p:nvPr/>
        </p:nvSpPr>
        <p:spPr>
          <a:xfrm>
            <a:off x="276009" y="2410905"/>
            <a:ext cx="1253765" cy="2036189"/>
          </a:xfrm>
          <a:prstGeom prst="borderCallout1">
            <a:avLst>
              <a:gd name="adj1" fmla="val 37269"/>
              <a:gd name="adj2" fmla="val 97682"/>
              <a:gd name="adj3" fmla="val 45370"/>
              <a:gd name="adj4" fmla="val 342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Hover Over and Drag to Change Size</a:t>
            </a:r>
          </a:p>
        </p:txBody>
      </p:sp>
      <p:cxnSp>
        <p:nvCxnSpPr>
          <p:cNvPr id="3" name="Straight Connector 2">
            <a:extLst>
              <a:ext uri="{FF2B5EF4-FFF2-40B4-BE49-F238E27FC236}">
                <a16:creationId xmlns:a16="http://schemas.microsoft.com/office/drawing/2014/main" id="{936BB017-F460-CEA2-D5F2-EB591184ADB5}"/>
              </a:ext>
            </a:extLst>
          </p:cNvPr>
          <p:cNvCxnSpPr/>
          <p:nvPr/>
        </p:nvCxnSpPr>
        <p:spPr>
          <a:xfrm>
            <a:off x="1529774" y="3591612"/>
            <a:ext cx="1053170" cy="66930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57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9667F-636D-BA7C-1B2E-BA5D1EA91FA0}"/>
              </a:ext>
            </a:extLst>
          </p:cNvPr>
          <p:cNvPicPr>
            <a:picLocks noGrp="1" noChangeAspect="1"/>
          </p:cNvPicPr>
          <p:nvPr>
            <p:ph idx="1"/>
          </p:nvPr>
        </p:nvPicPr>
        <p:blipFill>
          <a:blip r:embed="rId2"/>
          <a:stretch>
            <a:fillRect/>
          </a:stretch>
        </p:blipFill>
        <p:spPr>
          <a:xfrm>
            <a:off x="812425" y="573987"/>
            <a:ext cx="10999871" cy="5360186"/>
          </a:xfrm>
          <a:prstGeom prst="rect">
            <a:avLst/>
          </a:prstGeom>
        </p:spPr>
      </p:pic>
      <p:sp>
        <p:nvSpPr>
          <p:cNvPr id="6" name="Rectangle 5">
            <a:extLst>
              <a:ext uri="{FF2B5EF4-FFF2-40B4-BE49-F238E27FC236}">
                <a16:creationId xmlns:a16="http://schemas.microsoft.com/office/drawing/2014/main" id="{1D16B3D1-0D40-584F-68C4-1AA45C3B22A2}"/>
              </a:ext>
            </a:extLst>
          </p:cNvPr>
          <p:cNvSpPr/>
          <p:nvPr/>
        </p:nvSpPr>
        <p:spPr>
          <a:xfrm>
            <a:off x="923827" y="923827"/>
            <a:ext cx="9775596" cy="2450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Line 6">
            <a:extLst>
              <a:ext uri="{FF2B5EF4-FFF2-40B4-BE49-F238E27FC236}">
                <a16:creationId xmlns:a16="http://schemas.microsoft.com/office/drawing/2014/main" id="{68172C90-C35B-F46E-762B-F7D478CF004D}"/>
              </a:ext>
            </a:extLst>
          </p:cNvPr>
          <p:cNvSpPr/>
          <p:nvPr/>
        </p:nvSpPr>
        <p:spPr>
          <a:xfrm>
            <a:off x="2413262" y="3362325"/>
            <a:ext cx="4209323" cy="3495675"/>
          </a:xfrm>
          <a:prstGeom prst="borderCallout1">
            <a:avLst>
              <a:gd name="adj1" fmla="val 37269"/>
              <a:gd name="adj2" fmla="val 97682"/>
              <a:gd name="adj3" fmla="val 21107"/>
              <a:gd name="adj4" fmla="val 1377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Enter specific terms of interest</a:t>
            </a:r>
          </a:p>
          <a:p>
            <a:pPr algn="ctr"/>
            <a:r>
              <a:rPr lang="en-US" dirty="0"/>
              <a:t>(try “antelope” and “evidence.”</a:t>
            </a:r>
            <a:br>
              <a:rPr lang="en-US" dirty="0"/>
            </a:br>
            <a:r>
              <a:rPr lang="en-US" dirty="0"/>
              <a:t>what happens if you add “knowledge?”)</a:t>
            </a:r>
          </a:p>
          <a:p>
            <a:pPr algn="ctr"/>
            <a:r>
              <a:rPr lang="en-US" dirty="0"/>
              <a:t>Note: sometimes changing these terms will affect what is shown in other windows</a:t>
            </a:r>
          </a:p>
          <a:p>
            <a:pPr algn="ctr"/>
            <a:endParaRPr lang="en-US" dirty="0"/>
          </a:p>
          <a:p>
            <a:pPr algn="ctr"/>
            <a:r>
              <a:rPr lang="en-US" dirty="0"/>
              <a:t>Other tools have sliders to shift parameters: in this case, how many words in the cloud</a:t>
            </a:r>
            <a:br>
              <a:rPr lang="en-US" dirty="0"/>
            </a:br>
            <a:endParaRPr lang="en-US" dirty="0"/>
          </a:p>
        </p:txBody>
      </p:sp>
      <p:cxnSp>
        <p:nvCxnSpPr>
          <p:cNvPr id="4" name="Straight Connector 3">
            <a:extLst>
              <a:ext uri="{FF2B5EF4-FFF2-40B4-BE49-F238E27FC236}">
                <a16:creationId xmlns:a16="http://schemas.microsoft.com/office/drawing/2014/main" id="{20BB3B2E-FCDB-648B-81AA-AC6F572E0111}"/>
              </a:ext>
            </a:extLst>
          </p:cNvPr>
          <p:cNvCxnSpPr/>
          <p:nvPr/>
        </p:nvCxnSpPr>
        <p:spPr>
          <a:xfrm>
            <a:off x="1459149" y="4173166"/>
            <a:ext cx="1371600" cy="183746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455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9667F-636D-BA7C-1B2E-BA5D1EA91FA0}"/>
              </a:ext>
            </a:extLst>
          </p:cNvPr>
          <p:cNvPicPr>
            <a:picLocks noGrp="1" noChangeAspect="1"/>
          </p:cNvPicPr>
          <p:nvPr>
            <p:ph idx="1"/>
          </p:nvPr>
        </p:nvPicPr>
        <p:blipFill>
          <a:blip r:embed="rId2"/>
          <a:stretch>
            <a:fillRect/>
          </a:stretch>
        </p:blipFill>
        <p:spPr>
          <a:xfrm>
            <a:off x="916120" y="650449"/>
            <a:ext cx="10999871" cy="5360186"/>
          </a:xfrm>
          <a:prstGeom prst="rect">
            <a:avLst/>
          </a:prstGeom>
        </p:spPr>
      </p:pic>
      <p:sp>
        <p:nvSpPr>
          <p:cNvPr id="6" name="Rectangle 5">
            <a:extLst>
              <a:ext uri="{FF2B5EF4-FFF2-40B4-BE49-F238E27FC236}">
                <a16:creationId xmlns:a16="http://schemas.microsoft.com/office/drawing/2014/main" id="{1D16B3D1-0D40-584F-68C4-1AA45C3B22A2}"/>
              </a:ext>
            </a:extLst>
          </p:cNvPr>
          <p:cNvSpPr/>
          <p:nvPr/>
        </p:nvSpPr>
        <p:spPr>
          <a:xfrm>
            <a:off x="923827" y="923827"/>
            <a:ext cx="9775596" cy="2450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Line 6">
            <a:extLst>
              <a:ext uri="{FF2B5EF4-FFF2-40B4-BE49-F238E27FC236}">
                <a16:creationId xmlns:a16="http://schemas.microsoft.com/office/drawing/2014/main" id="{68172C90-C35B-F46E-762B-F7D478CF004D}"/>
              </a:ext>
            </a:extLst>
          </p:cNvPr>
          <p:cNvSpPr/>
          <p:nvPr/>
        </p:nvSpPr>
        <p:spPr>
          <a:xfrm>
            <a:off x="769287" y="3330542"/>
            <a:ext cx="4209323" cy="2036189"/>
          </a:xfrm>
          <a:prstGeom prst="borderCallout1">
            <a:avLst>
              <a:gd name="adj1" fmla="val 37269"/>
              <a:gd name="adj2" fmla="val 97682"/>
              <a:gd name="adj3" fmla="val -82487"/>
              <a:gd name="adj4" fmla="val 852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Hover over this to get a menu</a:t>
            </a:r>
          </a:p>
          <a:p>
            <a:pPr algn="ctr"/>
            <a:endParaRPr lang="en-US" dirty="0"/>
          </a:p>
          <a:p>
            <a:pPr algn="ctr"/>
            <a:endParaRPr lang="en-US" dirty="0"/>
          </a:p>
          <a:p>
            <a:pPr algn="ctr"/>
            <a:endParaRPr lang="en-US" dirty="0"/>
          </a:p>
          <a:p>
            <a:pPr algn="ctr"/>
            <a:r>
              <a:rPr lang="en-US" dirty="0"/>
              <a:t>Export(image or csv file); Change Tool; Set Parameters; Explain Tool</a:t>
            </a:r>
          </a:p>
        </p:txBody>
      </p:sp>
      <p:pic>
        <p:nvPicPr>
          <p:cNvPr id="3" name="Picture 2">
            <a:extLst>
              <a:ext uri="{FF2B5EF4-FFF2-40B4-BE49-F238E27FC236}">
                <a16:creationId xmlns:a16="http://schemas.microsoft.com/office/drawing/2014/main" id="{B94774DD-0B47-FCE8-C737-8F92840D7068}"/>
              </a:ext>
            </a:extLst>
          </p:cNvPr>
          <p:cNvPicPr>
            <a:picLocks noChangeAspect="1"/>
          </p:cNvPicPr>
          <p:nvPr/>
        </p:nvPicPr>
        <p:blipFill rotWithShape="1">
          <a:blip r:embed="rId3"/>
          <a:srcRect l="32872" t="17044" r="59165" b="79382"/>
          <a:stretch/>
        </p:blipFill>
        <p:spPr>
          <a:xfrm>
            <a:off x="1745539" y="3962401"/>
            <a:ext cx="2260459" cy="570687"/>
          </a:xfrm>
          <a:prstGeom prst="rect">
            <a:avLst/>
          </a:prstGeom>
        </p:spPr>
      </p:pic>
      <p:sp>
        <p:nvSpPr>
          <p:cNvPr id="4" name="Rectangle 3">
            <a:extLst>
              <a:ext uri="{FF2B5EF4-FFF2-40B4-BE49-F238E27FC236}">
                <a16:creationId xmlns:a16="http://schemas.microsoft.com/office/drawing/2014/main" id="{882AC9E8-2137-430E-0C64-8A55774E2EF5}"/>
              </a:ext>
            </a:extLst>
          </p:cNvPr>
          <p:cNvSpPr/>
          <p:nvPr/>
        </p:nvSpPr>
        <p:spPr>
          <a:xfrm>
            <a:off x="5882326" y="5366731"/>
            <a:ext cx="3195686" cy="9172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Try a few different tools and get explanations of what they do.</a:t>
            </a:r>
          </a:p>
        </p:txBody>
      </p:sp>
    </p:spTree>
    <p:extLst>
      <p:ext uri="{BB962C8B-B14F-4D97-AF65-F5344CB8AC3E}">
        <p14:creationId xmlns:p14="http://schemas.microsoft.com/office/powerpoint/2010/main" val="30216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6E17-5E44-0375-467D-C133FECAC021}"/>
              </a:ext>
            </a:extLst>
          </p:cNvPr>
          <p:cNvSpPr>
            <a:spLocks noGrp="1"/>
          </p:cNvSpPr>
          <p:nvPr>
            <p:ph type="title"/>
          </p:nvPr>
        </p:nvSpPr>
        <p:spPr>
          <a:xfrm>
            <a:off x="311662" y="220275"/>
            <a:ext cx="8596668" cy="1320800"/>
          </a:xfrm>
        </p:spPr>
        <p:txBody>
          <a:bodyPr>
            <a:normAutofit fontScale="90000"/>
          </a:bodyPr>
          <a:lstStyle/>
          <a:p>
            <a:r>
              <a:rPr lang="en-US" dirty="0"/>
              <a:t>So at this point, how do you see this as a potential tool for students doing research?</a:t>
            </a:r>
          </a:p>
        </p:txBody>
      </p:sp>
      <p:sp>
        <p:nvSpPr>
          <p:cNvPr id="3" name="Content Placeholder 2">
            <a:extLst>
              <a:ext uri="{FF2B5EF4-FFF2-40B4-BE49-F238E27FC236}">
                <a16:creationId xmlns:a16="http://schemas.microsoft.com/office/drawing/2014/main" id="{AB1D6322-840D-FE28-3FA2-7133F681F6F6}"/>
              </a:ext>
            </a:extLst>
          </p:cNvPr>
          <p:cNvSpPr>
            <a:spLocks noGrp="1"/>
          </p:cNvSpPr>
          <p:nvPr>
            <p:ph idx="1"/>
          </p:nvPr>
        </p:nvSpPr>
        <p:spPr>
          <a:xfrm>
            <a:off x="3761295" y="1825625"/>
            <a:ext cx="3978112" cy="4351338"/>
          </a:xfrm>
        </p:spPr>
        <p:txBody>
          <a:bodyPr>
            <a:noAutofit/>
          </a:bodyPr>
          <a:lstStyle/>
          <a:p>
            <a:r>
              <a:rPr lang="en-US" sz="2800" dirty="0"/>
              <a:t>Develop focused key terms</a:t>
            </a:r>
          </a:p>
          <a:p>
            <a:r>
              <a:rPr lang="en-US" sz="2800" dirty="0"/>
              <a:t>Develop key terms that are used within the field</a:t>
            </a:r>
          </a:p>
          <a:p>
            <a:r>
              <a:rPr lang="en-US" sz="2800" dirty="0"/>
              <a:t>Give students a way to backchain </a:t>
            </a:r>
          </a:p>
          <a:p>
            <a:r>
              <a:rPr lang="en-US" sz="2800" i="1" dirty="0"/>
              <a:t>Give students a </a:t>
            </a:r>
            <a:r>
              <a:rPr lang="en-US" sz="2800" b="1" i="1" dirty="0"/>
              <a:t>process</a:t>
            </a:r>
            <a:r>
              <a:rPr lang="en-US" sz="2800" i="1" dirty="0"/>
              <a:t> to focusing research</a:t>
            </a:r>
          </a:p>
        </p:txBody>
      </p:sp>
      <p:sp>
        <p:nvSpPr>
          <p:cNvPr id="4" name="Callout: Line with Border and Accent Bar 3">
            <a:extLst>
              <a:ext uri="{FF2B5EF4-FFF2-40B4-BE49-F238E27FC236}">
                <a16:creationId xmlns:a16="http://schemas.microsoft.com/office/drawing/2014/main" id="{C8D6867B-479B-6FC5-075A-C13EF82A6F94}"/>
              </a:ext>
            </a:extLst>
          </p:cNvPr>
          <p:cNvSpPr/>
          <p:nvPr/>
        </p:nvSpPr>
        <p:spPr>
          <a:xfrm>
            <a:off x="516118" y="3429000"/>
            <a:ext cx="2969443" cy="2901263"/>
          </a:xfrm>
          <a:prstGeom prst="accentBorderCallout1">
            <a:avLst>
              <a:gd name="adj1" fmla="val 46302"/>
              <a:gd name="adj2" fmla="val 99603"/>
              <a:gd name="adj3" fmla="val 72311"/>
              <a:gd name="adj4" fmla="val 1178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“Students struggle to get started on research assignments; they follow a familiar path through the same resources to gather sources; they rely on peers and family members for help choosing sources; and disturbingly enough, after they graduate the vast majority feel they haven’t been given a chance to practice asking questions of their own”</a:t>
            </a:r>
          </a:p>
        </p:txBody>
      </p:sp>
      <p:sp>
        <p:nvSpPr>
          <p:cNvPr id="6" name="TextBox 5">
            <a:extLst>
              <a:ext uri="{FF2B5EF4-FFF2-40B4-BE49-F238E27FC236}">
                <a16:creationId xmlns:a16="http://schemas.microsoft.com/office/drawing/2014/main" id="{5422B873-8351-B7FD-8218-3677C4896411}"/>
              </a:ext>
            </a:extLst>
          </p:cNvPr>
          <p:cNvSpPr txBox="1"/>
          <p:nvPr/>
        </p:nvSpPr>
        <p:spPr>
          <a:xfrm>
            <a:off x="516118" y="6031210"/>
            <a:ext cx="3358298" cy="707886"/>
          </a:xfrm>
          <a:prstGeom prst="rect">
            <a:avLst/>
          </a:prstGeom>
          <a:noFill/>
        </p:spPr>
        <p:txBody>
          <a:bodyPr wrap="square">
            <a:spAutoFit/>
          </a:bodyPr>
          <a:lstStyle/>
          <a:p>
            <a:r>
              <a:rPr lang="en-US" sz="800" b="0" i="0" dirty="0">
                <a:solidFill>
                  <a:srgbClr val="000000"/>
                </a:solidFill>
                <a:effectLst/>
                <a:highlight>
                  <a:srgbClr val="EFEFEF"/>
                </a:highlight>
                <a:latin typeface="Libre Baskerville" panose="02000000000000000000" pitchFamily="2" charset="0"/>
              </a:rPr>
              <a:t>Alison J. Head, Barbara </a:t>
            </a:r>
            <a:r>
              <a:rPr lang="en-US" sz="800" b="0" i="0" dirty="0" err="1">
                <a:solidFill>
                  <a:srgbClr val="000000"/>
                </a:solidFill>
                <a:effectLst/>
                <a:highlight>
                  <a:srgbClr val="EFEFEF"/>
                </a:highlight>
                <a:latin typeface="Libre Baskerville" panose="02000000000000000000" pitchFamily="2" charset="0"/>
              </a:rPr>
              <a:t>Fister</a:t>
            </a:r>
            <a:r>
              <a:rPr lang="en-US" sz="800" b="0" i="0" dirty="0">
                <a:solidFill>
                  <a:srgbClr val="000000"/>
                </a:solidFill>
                <a:effectLst/>
                <a:highlight>
                  <a:srgbClr val="EFEFEF"/>
                </a:highlight>
                <a:latin typeface="Libre Baskerville" panose="02000000000000000000" pitchFamily="2" charset="0"/>
              </a:rPr>
              <a:t>, Steven </a:t>
            </a:r>
            <a:r>
              <a:rPr lang="en-US" sz="800" b="0" i="0" dirty="0" err="1">
                <a:solidFill>
                  <a:srgbClr val="000000"/>
                </a:solidFill>
                <a:effectLst/>
                <a:highlight>
                  <a:srgbClr val="EFEFEF"/>
                </a:highlight>
                <a:latin typeface="Libre Baskerville" panose="02000000000000000000" pitchFamily="2" charset="0"/>
              </a:rPr>
              <a:t>Geofrey</a:t>
            </a:r>
            <a:r>
              <a:rPr lang="en-US" sz="800" b="0" i="0" dirty="0">
                <a:solidFill>
                  <a:srgbClr val="000000"/>
                </a:solidFill>
                <a:effectLst/>
                <a:highlight>
                  <a:srgbClr val="EFEFEF"/>
                </a:highlight>
                <a:latin typeface="Libre Baskerville" panose="02000000000000000000" pitchFamily="2" charset="0"/>
              </a:rPr>
              <a:t>, and Margy MacMillan, </a:t>
            </a:r>
            <a:r>
              <a:rPr lang="en-US" sz="800" b="0" i="1" dirty="0">
                <a:solidFill>
                  <a:srgbClr val="000000"/>
                </a:solidFill>
                <a:effectLst/>
                <a:highlight>
                  <a:srgbClr val="EFEFEF"/>
                </a:highlight>
                <a:latin typeface="Libre Baskerville" panose="02000000000000000000" pitchFamily="2" charset="0"/>
              </a:rPr>
              <a:t>The Project Information Literacy Retrospective: Insights from more than a decade of information literacy research, 2008-2022</a:t>
            </a:r>
            <a:r>
              <a:rPr lang="en-US" sz="800" b="0" i="0" dirty="0">
                <a:solidFill>
                  <a:srgbClr val="000000"/>
                </a:solidFill>
                <a:effectLst/>
                <a:highlight>
                  <a:srgbClr val="EFEFEF"/>
                </a:highlight>
                <a:latin typeface="Libre Baskerville" panose="02000000000000000000" pitchFamily="2" charset="0"/>
              </a:rPr>
              <a:t> (12 October 2022), Project Information Research Institute, </a:t>
            </a:r>
            <a:r>
              <a:rPr lang="en-US" sz="800" b="0" i="0" u="none" strike="noStrike" dirty="0">
                <a:solidFill>
                  <a:srgbClr val="177397"/>
                </a:solidFill>
                <a:effectLst/>
                <a:highlight>
                  <a:srgbClr val="EFEFEF"/>
                </a:highlight>
                <a:latin typeface="Libre Baskerville" panose="02000000000000000000" pitchFamily="2" charset="0"/>
                <a:hlinkClick r:id="rId2"/>
              </a:rPr>
              <a:t>https://projectinfolit.org/publications/retrospective</a:t>
            </a:r>
            <a:endParaRPr lang="en-US" sz="800" dirty="0"/>
          </a:p>
        </p:txBody>
      </p:sp>
      <p:sp>
        <p:nvSpPr>
          <p:cNvPr id="8" name="Callout: Line with Border and Accent Bar 7">
            <a:extLst>
              <a:ext uri="{FF2B5EF4-FFF2-40B4-BE49-F238E27FC236}">
                <a16:creationId xmlns:a16="http://schemas.microsoft.com/office/drawing/2014/main" id="{8DF60BE4-E35A-7BE1-BD18-91EBBB0C296D}"/>
              </a:ext>
            </a:extLst>
          </p:cNvPr>
          <p:cNvSpPr/>
          <p:nvPr/>
        </p:nvSpPr>
        <p:spPr>
          <a:xfrm>
            <a:off x="8546183" y="1690688"/>
            <a:ext cx="3129699" cy="3761237"/>
          </a:xfrm>
          <a:prstGeom prst="accentBorderCallout1">
            <a:avLst>
              <a:gd name="adj1" fmla="val 16913"/>
              <a:gd name="adj2" fmla="val -201"/>
              <a:gd name="adj3" fmla="val 9436"/>
              <a:gd name="adj4" fmla="val -452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“Often…students choose a topic of inquiry long before they ever meet with a librarian in an instruction session or at the reference desk. Situations where students have settled on a topic that is vague or underdeveloped or does not meet the constraints of the assignment can lead to frustration for both librarians and students as a “triage” interaction takes place—librarians do the best they can to salvage a poorly defined research topic, or students give up an idea they initially found interesting so they can complete their assignment.” (749)</a:t>
            </a:r>
          </a:p>
        </p:txBody>
      </p:sp>
      <p:sp>
        <p:nvSpPr>
          <p:cNvPr id="9" name="TextBox 8">
            <a:extLst>
              <a:ext uri="{FF2B5EF4-FFF2-40B4-BE49-F238E27FC236}">
                <a16:creationId xmlns:a16="http://schemas.microsoft.com/office/drawing/2014/main" id="{EE06FF6F-9D3C-8669-19D0-7B0B2CA38EEF}"/>
              </a:ext>
            </a:extLst>
          </p:cNvPr>
          <p:cNvSpPr txBox="1"/>
          <p:nvPr/>
        </p:nvSpPr>
        <p:spPr>
          <a:xfrm>
            <a:off x="8908330" y="5523379"/>
            <a:ext cx="3129700" cy="584775"/>
          </a:xfrm>
          <a:prstGeom prst="rect">
            <a:avLst/>
          </a:prstGeom>
          <a:solidFill>
            <a:schemeClr val="bg1">
              <a:lumMod val="95000"/>
            </a:schemeClr>
          </a:solidFill>
        </p:spPr>
        <p:txBody>
          <a:bodyPr wrap="square" rtlCol="0">
            <a:spAutoFit/>
          </a:bodyPr>
          <a:lstStyle/>
          <a:p>
            <a:r>
              <a:rPr lang="en-US" sz="800" dirty="0" err="1"/>
              <a:t>Rinto</a:t>
            </a:r>
            <a:r>
              <a:rPr lang="en-US" sz="800" dirty="0"/>
              <a:t>, E., Bowles-Terry, M., &amp; Santos, A. J. (2017). Assessing the Scope and Feasibility of First-Year Students’ Research Paper Topics. </a:t>
            </a:r>
            <a:r>
              <a:rPr lang="en-US" sz="800" i="1" dirty="0"/>
              <a:t>College &amp; Research Libraries</a:t>
            </a:r>
            <a:r>
              <a:rPr lang="en-US" sz="800" dirty="0"/>
              <a:t>, </a:t>
            </a:r>
            <a:r>
              <a:rPr lang="en-US" sz="800" i="1" dirty="0"/>
              <a:t>77</a:t>
            </a:r>
            <a:r>
              <a:rPr lang="en-US" sz="800" dirty="0"/>
              <a:t>(6). https://doi.org/10.5860/crl.v77i6.16554</a:t>
            </a:r>
            <a:endParaRPr lang="en-US" dirty="0"/>
          </a:p>
        </p:txBody>
      </p:sp>
      <p:sp>
        <p:nvSpPr>
          <p:cNvPr id="10" name="Callout: Line with Border and Accent Bar 9">
            <a:extLst>
              <a:ext uri="{FF2B5EF4-FFF2-40B4-BE49-F238E27FC236}">
                <a16:creationId xmlns:a16="http://schemas.microsoft.com/office/drawing/2014/main" id="{FCE271FB-81BC-8708-975F-2051FBA6E147}"/>
              </a:ext>
            </a:extLst>
          </p:cNvPr>
          <p:cNvSpPr/>
          <p:nvPr/>
        </p:nvSpPr>
        <p:spPr>
          <a:xfrm>
            <a:off x="8546183" y="1690688"/>
            <a:ext cx="3129699" cy="3761237"/>
          </a:xfrm>
          <a:prstGeom prst="accentBorderCallout1">
            <a:avLst>
              <a:gd name="adj1" fmla="val 29778"/>
              <a:gd name="adj2" fmla="val -3213"/>
              <a:gd name="adj3" fmla="val 39065"/>
              <a:gd name="adj4" fmla="val -485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“It is safe to say that college and university freshmen are novices within their chosen majors in that they have not yet developed an essential grounding in their disciplines. This grounding includes a facility with the </a:t>
            </a:r>
            <a:r>
              <a:rPr lang="en-US" sz="1400" b="1" dirty="0"/>
              <a:t>terminology and major concepts</a:t>
            </a:r>
            <a:r>
              <a:rPr lang="en-US" sz="1400" dirty="0"/>
              <a:t>, the problems and ‘big questions’ within the discipline, as well as a sense of what questions are worth asking. Students who are required to come up with a research paper topic in a field that they know very little about may have no idea where to begin, what questions would be fruitful to ask and explore, or even where to look for guidance”</a:t>
            </a:r>
          </a:p>
        </p:txBody>
      </p:sp>
      <p:sp>
        <p:nvSpPr>
          <p:cNvPr id="11" name="TextBox 10">
            <a:extLst>
              <a:ext uri="{FF2B5EF4-FFF2-40B4-BE49-F238E27FC236}">
                <a16:creationId xmlns:a16="http://schemas.microsoft.com/office/drawing/2014/main" id="{191B4563-FFED-9F8A-F983-C7401E16AEAC}"/>
              </a:ext>
            </a:extLst>
          </p:cNvPr>
          <p:cNvSpPr txBox="1"/>
          <p:nvPr/>
        </p:nvSpPr>
        <p:spPr>
          <a:xfrm>
            <a:off x="8121976" y="5507990"/>
            <a:ext cx="3978112" cy="984885"/>
          </a:xfrm>
          <a:prstGeom prst="rect">
            <a:avLst/>
          </a:prstGeom>
          <a:solidFill>
            <a:schemeClr val="bg1">
              <a:lumMod val="95000"/>
            </a:schemeClr>
          </a:solidFill>
          <a:ln>
            <a:solidFill>
              <a:schemeClr val="bg1">
                <a:lumMod val="95000"/>
              </a:schemeClr>
            </a:solidFill>
          </a:ln>
        </p:spPr>
        <p:txBody>
          <a:bodyPr wrap="square" rtlCol="0">
            <a:spAutoFit/>
          </a:bodyPr>
          <a:lstStyle/>
          <a:p>
            <a:r>
              <a:rPr lang="en-US" sz="800" dirty="0"/>
              <a:t>Eckel, E. J. (2019). Topic Development in the Freshman Engineering Paper: Finding a Focus. in </a:t>
            </a:r>
            <a:r>
              <a:rPr lang="en-US" sz="800" i="1" dirty="0"/>
              <a:t>Science &amp; Technology Libraries (New York, N.Y.)</a:t>
            </a:r>
            <a:r>
              <a:rPr lang="en-US" sz="800" dirty="0"/>
              <a:t>, </a:t>
            </a:r>
            <a:r>
              <a:rPr lang="en-US" sz="800" i="1" dirty="0"/>
              <a:t>PREPRINT. Western Michigan </a:t>
            </a:r>
            <a:r>
              <a:rPr lang="en-US" sz="800" i="1" dirty="0" err="1"/>
              <a:t>Scholarworks</a:t>
            </a:r>
            <a:r>
              <a:rPr lang="en-US" sz="800" i="1" dirty="0"/>
              <a:t>. https://scholarworks.wmich.edu/cgi/viewcontent.cgi?article=1043&amp;context=library_pubs</a:t>
            </a:r>
            <a:r>
              <a:rPr lang="en-US" sz="800" dirty="0"/>
              <a:t> https://doi.org/10.1080/0194262X.2019.1566042</a:t>
            </a:r>
          </a:p>
          <a:p>
            <a:endParaRPr lang="en-US" dirty="0"/>
          </a:p>
        </p:txBody>
      </p:sp>
      <p:pic>
        <p:nvPicPr>
          <p:cNvPr id="12" name="Picture 11">
            <a:extLst>
              <a:ext uri="{FF2B5EF4-FFF2-40B4-BE49-F238E27FC236}">
                <a16:creationId xmlns:a16="http://schemas.microsoft.com/office/drawing/2014/main" id="{E3475057-BE31-DEC8-730D-E16321ED20F1}"/>
              </a:ext>
            </a:extLst>
          </p:cNvPr>
          <p:cNvPicPr>
            <a:picLocks noChangeAspect="1"/>
          </p:cNvPicPr>
          <p:nvPr/>
        </p:nvPicPr>
        <p:blipFill>
          <a:blip r:embed="rId3"/>
          <a:stretch>
            <a:fillRect/>
          </a:stretch>
        </p:blipFill>
        <p:spPr>
          <a:xfrm>
            <a:off x="242208" y="1532483"/>
            <a:ext cx="3243353" cy="1597290"/>
          </a:xfrm>
          <a:prstGeom prst="rect">
            <a:avLst/>
          </a:prstGeom>
        </p:spPr>
      </p:pic>
    </p:spTree>
    <p:extLst>
      <p:ext uri="{BB962C8B-B14F-4D97-AF65-F5344CB8AC3E}">
        <p14:creationId xmlns:p14="http://schemas.microsoft.com/office/powerpoint/2010/main" val="24178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p:txBody>
          <a:bodyPr/>
          <a:lstStyle/>
          <a:p>
            <a:r>
              <a:rPr lang="en-US" dirty="0"/>
              <a:t>Identifying Key Terms and Topics: 3 Activities</a:t>
            </a:r>
          </a:p>
        </p:txBody>
      </p:sp>
      <p:sp>
        <p:nvSpPr>
          <p:cNvPr id="3" name="Content Placeholder 2">
            <a:extLst>
              <a:ext uri="{FF2B5EF4-FFF2-40B4-BE49-F238E27FC236}">
                <a16:creationId xmlns:a16="http://schemas.microsoft.com/office/drawing/2014/main" id="{4AFA8C78-9816-5E99-767F-18475F83FE6C}"/>
              </a:ext>
            </a:extLst>
          </p:cNvPr>
          <p:cNvSpPr>
            <a:spLocks noGrp="1"/>
          </p:cNvSpPr>
          <p:nvPr>
            <p:ph idx="1"/>
          </p:nvPr>
        </p:nvSpPr>
        <p:spPr>
          <a:xfrm>
            <a:off x="6014300" y="1825625"/>
            <a:ext cx="5339499" cy="4351338"/>
          </a:xfrm>
        </p:spPr>
        <p:txBody>
          <a:bodyPr/>
          <a:lstStyle/>
          <a:p>
            <a:pPr marL="0" indent="0" algn="ctr">
              <a:buNone/>
            </a:pPr>
            <a:r>
              <a:rPr lang="en-US" sz="2800" dirty="0"/>
              <a:t>With What??</a:t>
            </a:r>
          </a:p>
          <a:p>
            <a:r>
              <a:rPr lang="en-US" sz="2800" dirty="0"/>
              <a:t>Key Text from Class</a:t>
            </a:r>
          </a:p>
          <a:p>
            <a:r>
              <a:rPr lang="en-US" sz="2800" dirty="0"/>
              <a:t>Text selected by Librarian</a:t>
            </a:r>
          </a:p>
          <a:p>
            <a:pPr lvl="1"/>
            <a:r>
              <a:rPr lang="en-US" sz="2800" dirty="0"/>
              <a:t>Keywords from Assignment</a:t>
            </a:r>
          </a:p>
          <a:p>
            <a:pPr lvl="1"/>
            <a:r>
              <a:rPr lang="en-US" sz="2800" dirty="0" err="1"/>
              <a:t>Libguides</a:t>
            </a:r>
            <a:endParaRPr lang="en-US" sz="2800" dirty="0"/>
          </a:p>
          <a:p>
            <a:pPr lvl="1"/>
            <a:r>
              <a:rPr lang="en-US" sz="2800" dirty="0"/>
              <a:t>Introductions</a:t>
            </a:r>
          </a:p>
          <a:p>
            <a:r>
              <a:rPr lang="en-US" sz="2800" dirty="0"/>
              <a:t>Text found through Student Search</a:t>
            </a:r>
          </a:p>
          <a:p>
            <a:pPr lvl="1"/>
            <a:endParaRPr lang="en-US" dirty="0"/>
          </a:p>
        </p:txBody>
      </p:sp>
      <p:sp>
        <p:nvSpPr>
          <p:cNvPr id="4" name="TextBox 3">
            <a:extLst>
              <a:ext uri="{FF2B5EF4-FFF2-40B4-BE49-F238E27FC236}">
                <a16:creationId xmlns:a16="http://schemas.microsoft.com/office/drawing/2014/main" id="{F570F264-A109-EE6E-8EB2-5698F3AEE339}"/>
              </a:ext>
            </a:extLst>
          </p:cNvPr>
          <p:cNvSpPr txBox="1"/>
          <p:nvPr/>
        </p:nvSpPr>
        <p:spPr>
          <a:xfrm>
            <a:off x="838200" y="1825625"/>
            <a:ext cx="4799029" cy="2800767"/>
          </a:xfrm>
          <a:prstGeom prst="rect">
            <a:avLst/>
          </a:prstGeom>
          <a:noFill/>
        </p:spPr>
        <p:txBody>
          <a:bodyPr wrap="square" rtlCol="0">
            <a:spAutoFit/>
          </a:bodyPr>
          <a:lstStyle/>
          <a:p>
            <a:pPr marL="571500" indent="-571500">
              <a:buFont typeface="Arial" panose="020B0604020202020204" pitchFamily="34" charset="0"/>
              <a:buChar char="•"/>
            </a:pPr>
            <a:r>
              <a:rPr lang="en-US" sz="4400" dirty="0"/>
              <a:t>Terms Tables</a:t>
            </a:r>
          </a:p>
          <a:p>
            <a:pPr marL="571500" indent="-571500">
              <a:buFont typeface="Arial" panose="020B0604020202020204" pitchFamily="34" charset="0"/>
              <a:buChar char="•"/>
            </a:pPr>
            <a:r>
              <a:rPr lang="en-US" sz="4400" dirty="0"/>
              <a:t>Topic Clustering</a:t>
            </a:r>
          </a:p>
          <a:p>
            <a:pPr marL="571500" indent="-571500">
              <a:buFont typeface="Arial" panose="020B0604020202020204" pitchFamily="34" charset="0"/>
              <a:buChar char="•"/>
            </a:pPr>
            <a:r>
              <a:rPr lang="en-US" sz="4400" dirty="0"/>
              <a:t>Sources and Trends</a:t>
            </a:r>
          </a:p>
        </p:txBody>
      </p:sp>
    </p:spTree>
    <p:extLst>
      <p:ext uri="{BB962C8B-B14F-4D97-AF65-F5344CB8AC3E}">
        <p14:creationId xmlns:p14="http://schemas.microsoft.com/office/powerpoint/2010/main" val="15530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p:txBody>
          <a:bodyPr/>
          <a:lstStyle/>
          <a:p>
            <a:r>
              <a:rPr lang="en-US" dirty="0"/>
              <a:t>Identifying Key Terms and Topics: Terms Table</a:t>
            </a:r>
          </a:p>
        </p:txBody>
      </p:sp>
      <p:pic>
        <p:nvPicPr>
          <p:cNvPr id="5" name="Content Placeholder 4">
            <a:extLst>
              <a:ext uri="{FF2B5EF4-FFF2-40B4-BE49-F238E27FC236}">
                <a16:creationId xmlns:a16="http://schemas.microsoft.com/office/drawing/2014/main" id="{6BAE4327-5D04-9EC0-C07D-781F8BE9CBED}"/>
              </a:ext>
            </a:extLst>
          </p:cNvPr>
          <p:cNvPicPr>
            <a:picLocks noGrp="1" noChangeAspect="1"/>
          </p:cNvPicPr>
          <p:nvPr>
            <p:ph idx="1"/>
          </p:nvPr>
        </p:nvPicPr>
        <p:blipFill>
          <a:blip r:embed="rId2"/>
          <a:stretch>
            <a:fillRect/>
          </a:stretch>
        </p:blipFill>
        <p:spPr>
          <a:xfrm>
            <a:off x="1348144" y="1700884"/>
            <a:ext cx="6399693" cy="4791991"/>
          </a:xfrm>
        </p:spPr>
      </p:pic>
      <p:sp>
        <p:nvSpPr>
          <p:cNvPr id="6" name="TextBox 5">
            <a:extLst>
              <a:ext uri="{FF2B5EF4-FFF2-40B4-BE49-F238E27FC236}">
                <a16:creationId xmlns:a16="http://schemas.microsoft.com/office/drawing/2014/main" id="{162655B0-1250-53B3-070F-31E0BCCDF730}"/>
              </a:ext>
            </a:extLst>
          </p:cNvPr>
          <p:cNvSpPr txBox="1"/>
          <p:nvPr/>
        </p:nvSpPr>
        <p:spPr>
          <a:xfrm>
            <a:off x="8248453" y="2736502"/>
            <a:ext cx="3544479" cy="1384995"/>
          </a:xfrm>
          <a:prstGeom prst="rect">
            <a:avLst/>
          </a:prstGeom>
          <a:solidFill>
            <a:schemeClr val="accent5">
              <a:lumMod val="20000"/>
              <a:lumOff val="80000"/>
            </a:schemeClr>
          </a:solidFill>
        </p:spPr>
        <p:txBody>
          <a:bodyPr wrap="square" rtlCol="0">
            <a:spAutoFit/>
          </a:bodyPr>
          <a:lstStyle/>
          <a:p>
            <a:pPr algn="ctr"/>
            <a:r>
              <a:rPr lang="en-US" sz="2800" dirty="0"/>
              <a:t>Biggest Tip: go to the “middle” occurrences</a:t>
            </a:r>
          </a:p>
        </p:txBody>
      </p:sp>
      <p:sp>
        <p:nvSpPr>
          <p:cNvPr id="8" name="Callout: Line 7">
            <a:extLst>
              <a:ext uri="{FF2B5EF4-FFF2-40B4-BE49-F238E27FC236}">
                <a16:creationId xmlns:a16="http://schemas.microsoft.com/office/drawing/2014/main" id="{1AE2BD5F-0E24-ABEE-6DB8-5CF24A29185E}"/>
              </a:ext>
            </a:extLst>
          </p:cNvPr>
          <p:cNvSpPr/>
          <p:nvPr/>
        </p:nvSpPr>
        <p:spPr>
          <a:xfrm>
            <a:off x="179109" y="4817097"/>
            <a:ext cx="1300899" cy="1432874"/>
          </a:xfrm>
          <a:prstGeom prst="borderCallout1">
            <a:avLst>
              <a:gd name="adj1" fmla="val 17807"/>
              <a:gd name="adj2" fmla="val 99638"/>
              <a:gd name="adj3" fmla="val 29308"/>
              <a:gd name="adj4" fmla="val 1507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Voyant</a:t>
            </a:r>
            <a:r>
              <a:rPr lang="en-US" sz="1400" dirty="0"/>
              <a:t> does some very basic sentiment analysis</a:t>
            </a:r>
          </a:p>
        </p:txBody>
      </p:sp>
      <p:pic>
        <p:nvPicPr>
          <p:cNvPr id="9" name="Picture 8">
            <a:extLst>
              <a:ext uri="{FF2B5EF4-FFF2-40B4-BE49-F238E27FC236}">
                <a16:creationId xmlns:a16="http://schemas.microsoft.com/office/drawing/2014/main" id="{E3A52A6D-86A0-3320-ACF4-8A95619E3A71}"/>
              </a:ext>
            </a:extLst>
          </p:cNvPr>
          <p:cNvPicPr>
            <a:picLocks noChangeAspect="1"/>
          </p:cNvPicPr>
          <p:nvPr/>
        </p:nvPicPr>
        <p:blipFill>
          <a:blip r:embed="rId3"/>
          <a:stretch>
            <a:fillRect/>
          </a:stretch>
        </p:blipFill>
        <p:spPr>
          <a:xfrm>
            <a:off x="1573692" y="5608947"/>
            <a:ext cx="1673974" cy="1026955"/>
          </a:xfrm>
          <a:prstGeom prst="rect">
            <a:avLst/>
          </a:prstGeom>
        </p:spPr>
      </p:pic>
      <p:sp>
        <p:nvSpPr>
          <p:cNvPr id="10" name="Oval 9">
            <a:extLst>
              <a:ext uri="{FF2B5EF4-FFF2-40B4-BE49-F238E27FC236}">
                <a16:creationId xmlns:a16="http://schemas.microsoft.com/office/drawing/2014/main" id="{8797F0F0-76AE-1AFD-9593-A8C15ED6FD0C}"/>
              </a:ext>
            </a:extLst>
          </p:cNvPr>
          <p:cNvSpPr/>
          <p:nvPr/>
        </p:nvSpPr>
        <p:spPr>
          <a:xfrm>
            <a:off x="829558" y="2139885"/>
            <a:ext cx="6306533" cy="1432874"/>
          </a:xfrm>
          <a:prstGeom prst="ellipse">
            <a:avLst/>
          </a:prstGeom>
          <a:noFill/>
          <a:ln>
            <a:solidFill>
              <a:schemeClr val="accent5">
                <a:lumMod val="40000"/>
                <a:lumOff val="6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10887E-307B-58F6-58F9-3A37F97D666D}"/>
              </a:ext>
            </a:extLst>
          </p:cNvPr>
          <p:cNvSpPr/>
          <p:nvPr/>
        </p:nvSpPr>
        <p:spPr>
          <a:xfrm>
            <a:off x="1705556" y="3874416"/>
            <a:ext cx="4497281" cy="1734531"/>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97DB1F-2E6E-2229-4BBE-A05313A002DD}"/>
              </a:ext>
            </a:extLst>
          </p:cNvPr>
          <p:cNvPicPr>
            <a:picLocks noGrp="1" noChangeAspect="1"/>
          </p:cNvPicPr>
          <p:nvPr>
            <p:ph idx="1"/>
          </p:nvPr>
        </p:nvPicPr>
        <p:blipFill>
          <a:blip r:embed="rId2"/>
          <a:stretch>
            <a:fillRect/>
          </a:stretch>
        </p:blipFill>
        <p:spPr>
          <a:xfrm>
            <a:off x="457200" y="399359"/>
            <a:ext cx="9332843" cy="6373666"/>
          </a:xfrm>
        </p:spPr>
      </p:pic>
      <p:sp>
        <p:nvSpPr>
          <p:cNvPr id="7" name="TextBox 6">
            <a:extLst>
              <a:ext uri="{FF2B5EF4-FFF2-40B4-BE49-F238E27FC236}">
                <a16:creationId xmlns:a16="http://schemas.microsoft.com/office/drawing/2014/main" id="{D50802E4-478B-01C2-B632-7D5917E12A2B}"/>
              </a:ext>
            </a:extLst>
          </p:cNvPr>
          <p:cNvSpPr txBox="1"/>
          <p:nvPr/>
        </p:nvSpPr>
        <p:spPr>
          <a:xfrm>
            <a:off x="3047172" y="399359"/>
            <a:ext cx="6097656" cy="369332"/>
          </a:xfrm>
          <a:prstGeom prst="rect">
            <a:avLst/>
          </a:prstGeom>
          <a:solidFill>
            <a:schemeClr val="accent5">
              <a:lumMod val="20000"/>
              <a:lumOff val="80000"/>
            </a:schemeClr>
          </a:solidFill>
        </p:spPr>
        <p:txBody>
          <a:bodyPr wrap="square">
            <a:spAutoFit/>
          </a:bodyPr>
          <a:lstStyle/>
          <a:p>
            <a:r>
              <a:rPr lang="en-US" dirty="0"/>
              <a:t>library science and information and document</a:t>
            </a:r>
          </a:p>
        </p:txBody>
      </p:sp>
      <p:pic>
        <p:nvPicPr>
          <p:cNvPr id="9" name="Picture 8">
            <a:extLst>
              <a:ext uri="{FF2B5EF4-FFF2-40B4-BE49-F238E27FC236}">
                <a16:creationId xmlns:a16="http://schemas.microsoft.com/office/drawing/2014/main" id="{2AB18596-71EA-83E4-BC09-6E0EA6AE89F7}"/>
              </a:ext>
            </a:extLst>
          </p:cNvPr>
          <p:cNvPicPr>
            <a:picLocks noChangeAspect="1"/>
          </p:cNvPicPr>
          <p:nvPr/>
        </p:nvPicPr>
        <p:blipFill>
          <a:blip r:embed="rId3"/>
          <a:stretch>
            <a:fillRect/>
          </a:stretch>
        </p:blipFill>
        <p:spPr>
          <a:xfrm>
            <a:off x="2216426" y="228600"/>
            <a:ext cx="9761675"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848049B3-DBB2-B5A7-7ECA-144971789CAB}"/>
              </a:ext>
            </a:extLst>
          </p:cNvPr>
          <p:cNvSpPr txBox="1"/>
          <p:nvPr/>
        </p:nvSpPr>
        <p:spPr>
          <a:xfrm>
            <a:off x="8140148" y="768691"/>
            <a:ext cx="3594652" cy="646331"/>
          </a:xfrm>
          <a:prstGeom prst="rect">
            <a:avLst/>
          </a:prstGeom>
          <a:solidFill>
            <a:schemeClr val="accent5">
              <a:lumMod val="20000"/>
              <a:lumOff val="80000"/>
            </a:schemeClr>
          </a:solidFill>
        </p:spPr>
        <p:txBody>
          <a:bodyPr wrap="square" rtlCol="0">
            <a:spAutoFit/>
          </a:bodyPr>
          <a:lstStyle/>
          <a:p>
            <a:r>
              <a:rPr lang="en-US" dirty="0"/>
              <a:t>“library science” and document and physical and object</a:t>
            </a:r>
          </a:p>
        </p:txBody>
      </p:sp>
      <p:sp>
        <p:nvSpPr>
          <p:cNvPr id="11" name="Oval 10">
            <a:extLst>
              <a:ext uri="{FF2B5EF4-FFF2-40B4-BE49-F238E27FC236}">
                <a16:creationId xmlns:a16="http://schemas.microsoft.com/office/drawing/2014/main" id="{52FC8A3F-C249-92FA-28E4-D3C2C6455413}"/>
              </a:ext>
            </a:extLst>
          </p:cNvPr>
          <p:cNvSpPr/>
          <p:nvPr/>
        </p:nvSpPr>
        <p:spPr>
          <a:xfrm>
            <a:off x="4647414" y="255734"/>
            <a:ext cx="1448586" cy="369332"/>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98A5BCD-8BE8-4500-6424-EE557B377E40}"/>
              </a:ext>
            </a:extLst>
          </p:cNvPr>
          <p:cNvSpPr/>
          <p:nvPr/>
        </p:nvSpPr>
        <p:spPr>
          <a:xfrm>
            <a:off x="2857893" y="3586192"/>
            <a:ext cx="1448586" cy="369332"/>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3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a:xfrm>
            <a:off x="1135739" y="47082"/>
            <a:ext cx="8306435" cy="1325563"/>
          </a:xfrm>
        </p:spPr>
        <p:txBody>
          <a:bodyPr/>
          <a:lstStyle/>
          <a:p>
            <a:r>
              <a:rPr lang="en-US" dirty="0"/>
              <a:t>Identifying Key Terms and Topics: Topic Clustering</a:t>
            </a:r>
          </a:p>
        </p:txBody>
      </p:sp>
      <p:pic>
        <p:nvPicPr>
          <p:cNvPr id="12" name="Content Placeholder 11">
            <a:extLst>
              <a:ext uri="{FF2B5EF4-FFF2-40B4-BE49-F238E27FC236}">
                <a16:creationId xmlns:a16="http://schemas.microsoft.com/office/drawing/2014/main" id="{B75B1F59-CE49-385E-323A-8128551FAE05}"/>
              </a:ext>
            </a:extLst>
          </p:cNvPr>
          <p:cNvPicPr>
            <a:picLocks noGrp="1" noChangeAspect="1"/>
          </p:cNvPicPr>
          <p:nvPr>
            <p:ph idx="1"/>
          </p:nvPr>
        </p:nvPicPr>
        <p:blipFill>
          <a:blip r:embed="rId2"/>
          <a:stretch>
            <a:fillRect/>
          </a:stretch>
        </p:blipFill>
        <p:spPr>
          <a:xfrm>
            <a:off x="0" y="1376505"/>
            <a:ext cx="11852776" cy="5489983"/>
          </a:xfrm>
        </p:spPr>
      </p:pic>
      <p:sp>
        <p:nvSpPr>
          <p:cNvPr id="6" name="TextBox 5">
            <a:extLst>
              <a:ext uri="{FF2B5EF4-FFF2-40B4-BE49-F238E27FC236}">
                <a16:creationId xmlns:a16="http://schemas.microsoft.com/office/drawing/2014/main" id="{162655B0-1250-53B3-070F-31E0BCCDF730}"/>
              </a:ext>
            </a:extLst>
          </p:cNvPr>
          <p:cNvSpPr txBox="1"/>
          <p:nvPr/>
        </p:nvSpPr>
        <p:spPr>
          <a:xfrm>
            <a:off x="7133161" y="5161034"/>
            <a:ext cx="4880112" cy="1325563"/>
          </a:xfrm>
          <a:prstGeom prst="rect">
            <a:avLst/>
          </a:prstGeom>
          <a:solidFill>
            <a:schemeClr val="accent5">
              <a:lumMod val="20000"/>
              <a:lumOff val="80000"/>
            </a:schemeClr>
          </a:solidFill>
        </p:spPr>
        <p:txBody>
          <a:bodyPr wrap="square" rtlCol="0">
            <a:spAutoFit/>
          </a:bodyPr>
          <a:lstStyle/>
          <a:p>
            <a:pPr algn="ctr"/>
            <a:endParaRPr lang="en-US" sz="2800" dirty="0"/>
          </a:p>
        </p:txBody>
      </p:sp>
      <p:pic>
        <p:nvPicPr>
          <p:cNvPr id="9" name="Picture 8">
            <a:extLst>
              <a:ext uri="{FF2B5EF4-FFF2-40B4-BE49-F238E27FC236}">
                <a16:creationId xmlns:a16="http://schemas.microsoft.com/office/drawing/2014/main" id="{E3A52A6D-86A0-3320-ACF4-8A95619E3A71}"/>
              </a:ext>
            </a:extLst>
          </p:cNvPr>
          <p:cNvPicPr>
            <a:picLocks noChangeAspect="1"/>
          </p:cNvPicPr>
          <p:nvPr/>
        </p:nvPicPr>
        <p:blipFill>
          <a:blip r:embed="rId3"/>
          <a:stretch>
            <a:fillRect/>
          </a:stretch>
        </p:blipFill>
        <p:spPr>
          <a:xfrm>
            <a:off x="1064645" y="5310339"/>
            <a:ext cx="1673974" cy="1026955"/>
          </a:xfrm>
          <a:prstGeom prst="rect">
            <a:avLst/>
          </a:prstGeom>
        </p:spPr>
      </p:pic>
      <p:pic>
        <p:nvPicPr>
          <p:cNvPr id="14" name="Picture 13">
            <a:extLst>
              <a:ext uri="{FF2B5EF4-FFF2-40B4-BE49-F238E27FC236}">
                <a16:creationId xmlns:a16="http://schemas.microsoft.com/office/drawing/2014/main" id="{49242298-2D4B-961B-1552-AA21FA612677}"/>
              </a:ext>
            </a:extLst>
          </p:cNvPr>
          <p:cNvPicPr>
            <a:picLocks noChangeAspect="1"/>
          </p:cNvPicPr>
          <p:nvPr/>
        </p:nvPicPr>
        <p:blipFill>
          <a:blip r:embed="rId4"/>
          <a:stretch>
            <a:fillRect/>
          </a:stretch>
        </p:blipFill>
        <p:spPr>
          <a:xfrm>
            <a:off x="7214338" y="5518144"/>
            <a:ext cx="4798935" cy="819150"/>
          </a:xfrm>
          <a:prstGeom prst="rect">
            <a:avLst/>
          </a:prstGeom>
        </p:spPr>
      </p:pic>
      <p:sp>
        <p:nvSpPr>
          <p:cNvPr id="15" name="Oval 14">
            <a:extLst>
              <a:ext uri="{FF2B5EF4-FFF2-40B4-BE49-F238E27FC236}">
                <a16:creationId xmlns:a16="http://schemas.microsoft.com/office/drawing/2014/main" id="{1F48CA9C-55E4-EF8F-9402-E417F514AF69}"/>
              </a:ext>
            </a:extLst>
          </p:cNvPr>
          <p:cNvSpPr/>
          <p:nvPr/>
        </p:nvSpPr>
        <p:spPr>
          <a:xfrm>
            <a:off x="178727" y="1583703"/>
            <a:ext cx="1914024" cy="3770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llout: Line 15">
            <a:extLst>
              <a:ext uri="{FF2B5EF4-FFF2-40B4-BE49-F238E27FC236}">
                <a16:creationId xmlns:a16="http://schemas.microsoft.com/office/drawing/2014/main" id="{B471E520-3279-C2F2-7C5E-AEABD39A925F}"/>
              </a:ext>
            </a:extLst>
          </p:cNvPr>
          <p:cNvSpPr/>
          <p:nvPr/>
        </p:nvSpPr>
        <p:spPr>
          <a:xfrm>
            <a:off x="178727" y="292231"/>
            <a:ext cx="885918" cy="762278"/>
          </a:xfrm>
          <a:prstGeom prst="borderCallout1">
            <a:avLst>
              <a:gd name="adj1" fmla="val 102843"/>
              <a:gd name="adj2" fmla="val 10820"/>
              <a:gd name="adj3" fmla="val 181753"/>
              <a:gd name="adj4" fmla="val 840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More frequent</a:t>
            </a:r>
          </a:p>
        </p:txBody>
      </p:sp>
      <p:sp>
        <p:nvSpPr>
          <p:cNvPr id="17" name="Oval 16">
            <a:extLst>
              <a:ext uri="{FF2B5EF4-FFF2-40B4-BE49-F238E27FC236}">
                <a16:creationId xmlns:a16="http://schemas.microsoft.com/office/drawing/2014/main" id="{A02C459D-4A29-64B1-5CBD-F81721E22D3C}"/>
              </a:ext>
            </a:extLst>
          </p:cNvPr>
          <p:cNvSpPr/>
          <p:nvPr/>
        </p:nvSpPr>
        <p:spPr>
          <a:xfrm>
            <a:off x="4648602" y="1602556"/>
            <a:ext cx="2565735" cy="3770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llout: Line with Border and Accent Bar 17">
            <a:extLst>
              <a:ext uri="{FF2B5EF4-FFF2-40B4-BE49-F238E27FC236}">
                <a16:creationId xmlns:a16="http://schemas.microsoft.com/office/drawing/2014/main" id="{CEA88854-E267-4FE6-DA51-7C0F88B545CE}"/>
              </a:ext>
            </a:extLst>
          </p:cNvPr>
          <p:cNvSpPr/>
          <p:nvPr/>
        </p:nvSpPr>
        <p:spPr>
          <a:xfrm>
            <a:off x="4996207" y="654065"/>
            <a:ext cx="1027522" cy="477151"/>
          </a:xfrm>
          <a:prstGeom prst="accentBorderCallout1">
            <a:avLst>
              <a:gd name="adj1" fmla="val 76044"/>
              <a:gd name="adj2" fmla="val 10064"/>
              <a:gd name="adj3" fmla="val 215234"/>
              <a:gd name="adj4" fmla="val 240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Less Frequent</a:t>
            </a:r>
          </a:p>
        </p:txBody>
      </p:sp>
      <p:cxnSp>
        <p:nvCxnSpPr>
          <p:cNvPr id="20" name="Straight Arrow Connector 19">
            <a:extLst>
              <a:ext uri="{FF2B5EF4-FFF2-40B4-BE49-F238E27FC236}">
                <a16:creationId xmlns:a16="http://schemas.microsoft.com/office/drawing/2014/main" id="{8B2D9DDD-6BB8-7CD5-BD69-F9BA11FC7583}"/>
              </a:ext>
            </a:extLst>
          </p:cNvPr>
          <p:cNvCxnSpPr>
            <a:cxnSpLocks/>
          </p:cNvCxnSpPr>
          <p:nvPr/>
        </p:nvCxnSpPr>
        <p:spPr>
          <a:xfrm flipH="1">
            <a:off x="4835951" y="6337294"/>
            <a:ext cx="6136849" cy="2426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Callout: Line 21">
            <a:extLst>
              <a:ext uri="{FF2B5EF4-FFF2-40B4-BE49-F238E27FC236}">
                <a16:creationId xmlns:a16="http://schemas.microsoft.com/office/drawing/2014/main" id="{4E4C46E9-7FBC-C918-B070-42091FBDF05E}"/>
              </a:ext>
            </a:extLst>
          </p:cNvPr>
          <p:cNvSpPr/>
          <p:nvPr/>
        </p:nvSpPr>
        <p:spPr>
          <a:xfrm>
            <a:off x="8983744" y="2560992"/>
            <a:ext cx="2507530" cy="1736016"/>
          </a:xfrm>
          <a:prstGeom prst="borderCallout1">
            <a:avLst>
              <a:gd name="adj1" fmla="val 17841"/>
              <a:gd name="adj2" fmla="val -856"/>
              <a:gd name="adj3" fmla="val -34773"/>
              <a:gd name="adj4" fmla="val -149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Click on a color to get the percentages (of all clusters what is the frequency of these words).</a:t>
            </a:r>
          </a:p>
          <a:p>
            <a:pPr algn="ctr"/>
            <a:r>
              <a:rPr lang="en-US" sz="1400" dirty="0"/>
              <a:t>This chart shows frequency of clusters in the document (more interesting when you have multiple documents)</a:t>
            </a:r>
          </a:p>
        </p:txBody>
      </p:sp>
      <p:sp>
        <p:nvSpPr>
          <p:cNvPr id="23" name="TextBox 22">
            <a:extLst>
              <a:ext uri="{FF2B5EF4-FFF2-40B4-BE49-F238E27FC236}">
                <a16:creationId xmlns:a16="http://schemas.microsoft.com/office/drawing/2014/main" id="{9C63C0B7-8F3A-8B0D-3034-DEF0F6E45BDB}"/>
              </a:ext>
            </a:extLst>
          </p:cNvPr>
          <p:cNvSpPr txBox="1"/>
          <p:nvPr/>
        </p:nvSpPr>
        <p:spPr>
          <a:xfrm>
            <a:off x="10275216" y="226243"/>
            <a:ext cx="1027522" cy="923330"/>
          </a:xfrm>
          <a:prstGeom prst="rect">
            <a:avLst/>
          </a:prstGeom>
          <a:solidFill>
            <a:schemeClr val="accent5">
              <a:lumMod val="40000"/>
              <a:lumOff val="60000"/>
            </a:schemeClr>
          </a:solidFill>
        </p:spPr>
        <p:txBody>
          <a:bodyPr wrap="square" rtlCol="0">
            <a:spAutoFit/>
          </a:bodyPr>
          <a:lstStyle/>
          <a:p>
            <a:pPr algn="ctr"/>
            <a:r>
              <a:rPr lang="en-US" dirty="0"/>
              <a:t>Under “Corpus Tools”</a:t>
            </a:r>
          </a:p>
        </p:txBody>
      </p:sp>
    </p:spTree>
    <p:extLst>
      <p:ext uri="{BB962C8B-B14F-4D97-AF65-F5344CB8AC3E}">
        <p14:creationId xmlns:p14="http://schemas.microsoft.com/office/powerpoint/2010/main" val="30193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a:xfrm>
            <a:off x="1135739" y="56607"/>
            <a:ext cx="7551061" cy="1325563"/>
          </a:xfrm>
        </p:spPr>
        <p:txBody>
          <a:bodyPr/>
          <a:lstStyle/>
          <a:p>
            <a:r>
              <a:rPr lang="en-US" dirty="0"/>
              <a:t>Identifying Key Terms and Topics: Topic Clustering</a:t>
            </a:r>
          </a:p>
        </p:txBody>
      </p:sp>
      <p:pic>
        <p:nvPicPr>
          <p:cNvPr id="12" name="Content Placeholder 11">
            <a:extLst>
              <a:ext uri="{FF2B5EF4-FFF2-40B4-BE49-F238E27FC236}">
                <a16:creationId xmlns:a16="http://schemas.microsoft.com/office/drawing/2014/main" id="{B75B1F59-CE49-385E-323A-8128551FAE05}"/>
              </a:ext>
            </a:extLst>
          </p:cNvPr>
          <p:cNvPicPr>
            <a:picLocks noGrp="1" noChangeAspect="1"/>
          </p:cNvPicPr>
          <p:nvPr>
            <p:ph idx="1"/>
          </p:nvPr>
        </p:nvPicPr>
        <p:blipFill>
          <a:blip r:embed="rId2"/>
          <a:stretch>
            <a:fillRect/>
          </a:stretch>
        </p:blipFill>
        <p:spPr>
          <a:xfrm>
            <a:off x="0" y="1376505"/>
            <a:ext cx="11852776" cy="5489983"/>
          </a:xfrm>
        </p:spPr>
      </p:pic>
      <p:sp>
        <p:nvSpPr>
          <p:cNvPr id="5" name="TextBox 4">
            <a:extLst>
              <a:ext uri="{FF2B5EF4-FFF2-40B4-BE49-F238E27FC236}">
                <a16:creationId xmlns:a16="http://schemas.microsoft.com/office/drawing/2014/main" id="{3C85C4A3-7239-8D9B-BE51-26CD265D614F}"/>
              </a:ext>
            </a:extLst>
          </p:cNvPr>
          <p:cNvSpPr txBox="1"/>
          <p:nvPr/>
        </p:nvSpPr>
        <p:spPr>
          <a:xfrm>
            <a:off x="8276734" y="2658359"/>
            <a:ext cx="3576042" cy="2585323"/>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marL="285750" indent="-285750">
              <a:buFont typeface="Arial" panose="020B0604020202020204" pitchFamily="34" charset="0"/>
              <a:buChar char="•"/>
            </a:pPr>
            <a:r>
              <a:rPr lang="en-US" dirty="0"/>
              <a:t>Discuss a term vs a topic</a:t>
            </a:r>
          </a:p>
          <a:p>
            <a:pPr marL="285750" indent="-285750">
              <a:buFont typeface="Arial" panose="020B0604020202020204" pitchFamily="34" charset="0"/>
              <a:buChar char="•"/>
            </a:pPr>
            <a:r>
              <a:rPr lang="en-US" dirty="0"/>
              <a:t>Start to see what terms are being used w/in the discipline (vs “general” words)</a:t>
            </a:r>
          </a:p>
          <a:p>
            <a:pPr marL="285750" indent="-285750">
              <a:buFont typeface="Arial" panose="020B0604020202020204" pitchFamily="34" charset="0"/>
              <a:buChar char="•"/>
            </a:pPr>
            <a:r>
              <a:rPr lang="en-US" dirty="0"/>
              <a:t>Use to find related key terms/narrow a search– if you are interested in “information” search with “technical” and “museum”</a:t>
            </a:r>
          </a:p>
        </p:txBody>
      </p:sp>
    </p:spTree>
    <p:extLst>
      <p:ext uri="{BB962C8B-B14F-4D97-AF65-F5344CB8AC3E}">
        <p14:creationId xmlns:p14="http://schemas.microsoft.com/office/powerpoint/2010/main" val="304702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8F6A-F4D6-B99F-6F04-466305BC0B3E}"/>
              </a:ext>
            </a:extLst>
          </p:cNvPr>
          <p:cNvSpPr>
            <a:spLocks noGrp="1"/>
          </p:cNvSpPr>
          <p:nvPr>
            <p:ph type="title"/>
          </p:nvPr>
        </p:nvSpPr>
        <p:spPr>
          <a:xfrm>
            <a:off x="-1" y="0"/>
            <a:ext cx="11965021" cy="1325563"/>
          </a:xfrm>
        </p:spPr>
        <p:txBody>
          <a:bodyPr>
            <a:normAutofit fontScale="90000"/>
          </a:bodyPr>
          <a:lstStyle/>
          <a:p>
            <a:r>
              <a:rPr lang="en-US" sz="4200" dirty="0"/>
              <a:t>Identifying Key Terms and Topics: Sources and Trends</a:t>
            </a:r>
          </a:p>
        </p:txBody>
      </p:sp>
      <p:pic>
        <p:nvPicPr>
          <p:cNvPr id="5" name="Content Placeholder 4">
            <a:extLst>
              <a:ext uri="{FF2B5EF4-FFF2-40B4-BE49-F238E27FC236}">
                <a16:creationId xmlns:a16="http://schemas.microsoft.com/office/drawing/2014/main" id="{6B38C5CF-FA8A-2AC7-BA2B-9AD9C7452BDF}"/>
              </a:ext>
            </a:extLst>
          </p:cNvPr>
          <p:cNvPicPr>
            <a:picLocks noGrp="1" noChangeAspect="1"/>
          </p:cNvPicPr>
          <p:nvPr>
            <p:ph idx="1"/>
          </p:nvPr>
        </p:nvPicPr>
        <p:blipFill>
          <a:blip r:embed="rId2"/>
          <a:stretch>
            <a:fillRect/>
          </a:stretch>
        </p:blipFill>
        <p:spPr>
          <a:xfrm>
            <a:off x="2217683" y="2160588"/>
            <a:ext cx="5516672" cy="3881437"/>
          </a:xfrm>
        </p:spPr>
      </p:pic>
      <p:pic>
        <p:nvPicPr>
          <p:cNvPr id="7" name="Picture 6">
            <a:extLst>
              <a:ext uri="{FF2B5EF4-FFF2-40B4-BE49-F238E27FC236}">
                <a16:creationId xmlns:a16="http://schemas.microsoft.com/office/drawing/2014/main" id="{663E6BE9-AD0B-899F-C07B-B22B96C78E90}"/>
              </a:ext>
            </a:extLst>
          </p:cNvPr>
          <p:cNvPicPr>
            <a:picLocks noChangeAspect="1"/>
          </p:cNvPicPr>
          <p:nvPr/>
        </p:nvPicPr>
        <p:blipFill>
          <a:blip r:embed="rId3"/>
          <a:stretch>
            <a:fillRect/>
          </a:stretch>
        </p:blipFill>
        <p:spPr>
          <a:xfrm>
            <a:off x="4762" y="1071562"/>
            <a:ext cx="12182475" cy="5421313"/>
          </a:xfrm>
          <a:prstGeom prst="rect">
            <a:avLst/>
          </a:prstGeom>
        </p:spPr>
      </p:pic>
      <p:sp>
        <p:nvSpPr>
          <p:cNvPr id="8" name="Callout: Line 7">
            <a:extLst>
              <a:ext uri="{FF2B5EF4-FFF2-40B4-BE49-F238E27FC236}">
                <a16:creationId xmlns:a16="http://schemas.microsoft.com/office/drawing/2014/main" id="{41363217-063F-ACA8-69D6-72BC482F0C7A}"/>
              </a:ext>
            </a:extLst>
          </p:cNvPr>
          <p:cNvSpPr/>
          <p:nvPr/>
        </p:nvSpPr>
        <p:spPr>
          <a:xfrm>
            <a:off x="9351390" y="2149311"/>
            <a:ext cx="1781666" cy="1065230"/>
          </a:xfrm>
          <a:prstGeom prst="borderCallout1">
            <a:avLst>
              <a:gd name="adj1" fmla="val 25830"/>
              <a:gd name="adj2" fmla="val 8069"/>
              <a:gd name="adj3" fmla="val -6548"/>
              <a:gd name="adj4" fmla="val -409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Clicking on a point will take you to the part of the document it tracks</a:t>
            </a:r>
          </a:p>
        </p:txBody>
      </p:sp>
      <p:cxnSp>
        <p:nvCxnSpPr>
          <p:cNvPr id="10" name="Straight Arrow Connector 9">
            <a:extLst>
              <a:ext uri="{FF2B5EF4-FFF2-40B4-BE49-F238E27FC236}">
                <a16:creationId xmlns:a16="http://schemas.microsoft.com/office/drawing/2014/main" id="{E9BF0129-41E0-38DA-2BFE-5AB9CF2C6944}"/>
              </a:ext>
            </a:extLst>
          </p:cNvPr>
          <p:cNvCxnSpPr/>
          <p:nvPr/>
        </p:nvCxnSpPr>
        <p:spPr>
          <a:xfrm flipH="1">
            <a:off x="5533534" y="2960016"/>
            <a:ext cx="3912124" cy="7541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34678412-3472-FC29-0CA1-AFF218F18346}"/>
              </a:ext>
            </a:extLst>
          </p:cNvPr>
          <p:cNvSpPr/>
          <p:nvPr/>
        </p:nvSpPr>
        <p:spPr>
          <a:xfrm>
            <a:off x="6096000" y="5825765"/>
            <a:ext cx="945823" cy="486135"/>
          </a:xfrm>
          <a:prstGeom prst="ellipse">
            <a:avLst/>
          </a:prstGeom>
          <a:no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B1713E9-4B59-3CBE-56C8-A1313C4A0E68}"/>
              </a:ext>
            </a:extLst>
          </p:cNvPr>
          <p:cNvPicPr>
            <a:picLocks noChangeAspect="1"/>
          </p:cNvPicPr>
          <p:nvPr/>
        </p:nvPicPr>
        <p:blipFill>
          <a:blip r:embed="rId4"/>
          <a:stretch>
            <a:fillRect/>
          </a:stretch>
        </p:blipFill>
        <p:spPr>
          <a:xfrm>
            <a:off x="143684" y="1390252"/>
            <a:ext cx="5838825" cy="4396185"/>
          </a:xfrm>
          <a:prstGeom prst="rect">
            <a:avLst/>
          </a:prstGeom>
        </p:spPr>
      </p:pic>
      <p:sp>
        <p:nvSpPr>
          <p:cNvPr id="14" name="Rectangle 13">
            <a:extLst>
              <a:ext uri="{FF2B5EF4-FFF2-40B4-BE49-F238E27FC236}">
                <a16:creationId xmlns:a16="http://schemas.microsoft.com/office/drawing/2014/main" id="{AF945C5B-70B5-428E-4949-2A7627F9F7A8}"/>
              </a:ext>
            </a:extLst>
          </p:cNvPr>
          <p:cNvSpPr/>
          <p:nvPr/>
        </p:nvSpPr>
        <p:spPr>
          <a:xfrm>
            <a:off x="6095999" y="1140643"/>
            <a:ext cx="6096001" cy="55429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0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E8728-AC77-E848-128B-ECF970694B69}"/>
              </a:ext>
            </a:extLst>
          </p:cNvPr>
          <p:cNvSpPr>
            <a:spLocks noGrp="1"/>
          </p:cNvSpPr>
          <p:nvPr>
            <p:ph type="title"/>
          </p:nvPr>
        </p:nvSpPr>
        <p:spPr>
          <a:xfrm>
            <a:off x="1286933" y="609600"/>
            <a:ext cx="10197494" cy="1099457"/>
          </a:xfrm>
        </p:spPr>
        <p:txBody>
          <a:bodyPr>
            <a:normAutofit/>
          </a:bodyPr>
          <a:lstStyle/>
          <a:p>
            <a:r>
              <a:rPr lang="en-US" dirty="0"/>
              <a:t>In Today’s Workshop we’ll….</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1BE6BA3-B5F2-485F-351A-2703C5C8958E}"/>
              </a:ext>
            </a:extLst>
          </p:cNvPr>
          <p:cNvSpPr>
            <a:spLocks/>
          </p:cNvSpPr>
          <p:nvPr/>
        </p:nvSpPr>
        <p:spPr>
          <a:xfrm>
            <a:off x="1286933" y="1566165"/>
            <a:ext cx="7769518" cy="3311022"/>
          </a:xfrm>
          <a:prstGeom prst="rect">
            <a:avLst/>
          </a:prstGeom>
        </p:spPr>
        <p:txBody>
          <a:bodyPr>
            <a:noAutofit/>
          </a:bodyPr>
          <a:lstStyle/>
          <a:p>
            <a:pPr defTabSz="777240">
              <a:spcAft>
                <a:spcPts val="600"/>
              </a:spcAft>
            </a:pPr>
            <a:r>
              <a:rPr lang="en-US" sz="2800" b="1" kern="1200" dirty="0">
                <a:solidFill>
                  <a:schemeClr val="tx1"/>
                </a:solidFill>
              </a:rPr>
              <a:t>Learn what Text Mining is and use </a:t>
            </a:r>
            <a:r>
              <a:rPr lang="en-US" sz="2800" b="1" kern="1200" dirty="0" err="1">
                <a:solidFill>
                  <a:schemeClr val="tx1"/>
                </a:solidFill>
              </a:rPr>
              <a:t>Voyant</a:t>
            </a:r>
            <a:r>
              <a:rPr lang="en-US" sz="2800" b="1" kern="1200" dirty="0">
                <a:solidFill>
                  <a:schemeClr val="tx1"/>
                </a:solidFill>
              </a:rPr>
              <a:t> to….</a:t>
            </a:r>
          </a:p>
          <a:p>
            <a:pPr marL="388620" lvl="1" defTabSz="777240">
              <a:spcAft>
                <a:spcPts val="600"/>
              </a:spcAft>
            </a:pPr>
            <a:r>
              <a:rPr lang="en-US" sz="2800" b="1" kern="1200" dirty="0">
                <a:solidFill>
                  <a:schemeClr val="tx1"/>
                </a:solidFill>
              </a:rPr>
              <a:t>Analyze an article to identify key terms and topics as a means to identify further paths for research. </a:t>
            </a:r>
            <a:endParaRPr lang="en-US" sz="2800" i="1" kern="1200" dirty="0">
              <a:solidFill>
                <a:schemeClr val="tx1"/>
              </a:solidFill>
            </a:endParaRPr>
          </a:p>
          <a:p>
            <a:pPr marL="388620" lvl="1" defTabSz="777240">
              <a:spcAft>
                <a:spcPts val="600"/>
              </a:spcAft>
            </a:pPr>
            <a:r>
              <a:rPr lang="en-US" sz="2800" b="1" kern="1200" dirty="0">
                <a:solidFill>
                  <a:schemeClr val="tx1"/>
                </a:solidFill>
              </a:rPr>
              <a:t>Effectively read a scholarly article</a:t>
            </a:r>
            <a:r>
              <a:rPr lang="en-US" sz="2800" kern="1200" dirty="0">
                <a:solidFill>
                  <a:schemeClr val="tx1"/>
                </a:solidFill>
              </a:rPr>
              <a:t>. </a:t>
            </a:r>
            <a:endParaRPr lang="en-US" sz="2800" i="1" kern="1200" dirty="0">
              <a:solidFill>
                <a:schemeClr val="tx1"/>
              </a:solidFill>
            </a:endParaRPr>
          </a:p>
          <a:p>
            <a:pPr marL="388620" lvl="1" defTabSz="777240">
              <a:spcAft>
                <a:spcPts val="600"/>
              </a:spcAft>
            </a:pPr>
            <a:r>
              <a:rPr lang="en-US" sz="2800" b="1" kern="1200" dirty="0">
                <a:solidFill>
                  <a:srgbClr val="555555"/>
                </a:solidFill>
              </a:rPr>
              <a:t>Make data sets out of non-traditional sources</a:t>
            </a:r>
            <a:endParaRPr lang="en-US" sz="2800" i="1" kern="1200" dirty="0">
              <a:solidFill>
                <a:srgbClr val="555555"/>
              </a:solidFill>
            </a:endParaRPr>
          </a:p>
          <a:p>
            <a:pPr defTabSz="777240">
              <a:spcAft>
                <a:spcPts val="600"/>
              </a:spcAft>
            </a:pPr>
            <a:r>
              <a:rPr lang="en-US" sz="2800" b="1" kern="1200" dirty="0">
                <a:solidFill>
                  <a:srgbClr val="555555"/>
                </a:solidFill>
              </a:rPr>
              <a:t>Thinking about how using these tools may help students become more AI-literate</a:t>
            </a:r>
            <a:endParaRPr lang="en-US" sz="2800" b="1" dirty="0">
              <a:solidFill>
                <a:schemeClr val="bg2">
                  <a:lumMod val="50000"/>
                </a:schemeClr>
              </a:solidFill>
            </a:endParaRPr>
          </a:p>
        </p:txBody>
      </p:sp>
      <p:sp>
        <p:nvSpPr>
          <p:cNvPr id="4" name="TextBox 3">
            <a:extLst>
              <a:ext uri="{FF2B5EF4-FFF2-40B4-BE49-F238E27FC236}">
                <a16:creationId xmlns:a16="http://schemas.microsoft.com/office/drawing/2014/main" id="{DF4655F8-1D2C-32C1-4AFA-702AFF4D1063}"/>
              </a:ext>
            </a:extLst>
          </p:cNvPr>
          <p:cNvSpPr txBox="1"/>
          <p:nvPr/>
        </p:nvSpPr>
        <p:spPr>
          <a:xfrm>
            <a:off x="8929468" y="4013200"/>
            <a:ext cx="2681943" cy="2603790"/>
          </a:xfrm>
          <a:prstGeom prst="rect">
            <a:avLst/>
          </a:prstGeom>
          <a:solidFill>
            <a:schemeClr val="accent6">
              <a:lumMod val="20000"/>
              <a:lumOff val="80000"/>
            </a:schemeClr>
          </a:solidFill>
        </p:spPr>
        <p:txBody>
          <a:bodyPr wrap="square" rtlCol="0">
            <a:spAutoFit/>
          </a:bodyPr>
          <a:lstStyle/>
          <a:p>
            <a:pPr defTabSz="777240">
              <a:spcAft>
                <a:spcPts val="600"/>
              </a:spcAft>
            </a:pPr>
            <a:r>
              <a:rPr lang="en-US" sz="2040" kern="1200" dirty="0">
                <a:solidFill>
                  <a:schemeClr val="tx1"/>
                </a:solidFill>
                <a:latin typeface="+mn-lt"/>
                <a:ea typeface="+mn-ea"/>
                <a:cs typeface="+mn-cs"/>
              </a:rPr>
              <a:t>There will be time for questions and discussion at the end of the session, but please do ask and muse as we go through these activities!</a:t>
            </a:r>
            <a:endParaRPr lang="en-US" sz="2400" dirty="0"/>
          </a:p>
        </p:txBody>
      </p:sp>
    </p:spTree>
    <p:extLst>
      <p:ext uri="{BB962C8B-B14F-4D97-AF65-F5344CB8AC3E}">
        <p14:creationId xmlns:p14="http://schemas.microsoft.com/office/powerpoint/2010/main" val="23828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a:xfrm>
            <a:off x="0" y="-115642"/>
            <a:ext cx="10515600" cy="1325563"/>
          </a:xfrm>
        </p:spPr>
        <p:txBody>
          <a:bodyPr/>
          <a:lstStyle/>
          <a:p>
            <a:r>
              <a:rPr lang="en-US" dirty="0"/>
              <a:t>Identifying Key Terms and Topics</a:t>
            </a:r>
          </a:p>
        </p:txBody>
      </p:sp>
      <p:sp>
        <p:nvSpPr>
          <p:cNvPr id="3" name="Content Placeholder 2">
            <a:extLst>
              <a:ext uri="{FF2B5EF4-FFF2-40B4-BE49-F238E27FC236}">
                <a16:creationId xmlns:a16="http://schemas.microsoft.com/office/drawing/2014/main" id="{4AFA8C78-9816-5E99-767F-18475F83FE6C}"/>
              </a:ext>
            </a:extLst>
          </p:cNvPr>
          <p:cNvSpPr>
            <a:spLocks noGrp="1"/>
          </p:cNvSpPr>
          <p:nvPr>
            <p:ph idx="1"/>
          </p:nvPr>
        </p:nvSpPr>
        <p:spPr>
          <a:xfrm>
            <a:off x="216816" y="1074656"/>
            <a:ext cx="11975184" cy="5637229"/>
          </a:xfrm>
        </p:spPr>
        <p:txBody>
          <a:bodyPr>
            <a:normAutofit fontScale="85000" lnSpcReduction="20000"/>
          </a:bodyPr>
          <a:lstStyle/>
          <a:p>
            <a:pPr marL="0" indent="0">
              <a:buNone/>
            </a:pPr>
            <a:r>
              <a:rPr lang="en-US" b="1" dirty="0"/>
              <a:t>Research as Inquiry</a:t>
            </a:r>
          </a:p>
          <a:p>
            <a:pPr marL="0" indent="0">
              <a:buNone/>
            </a:pPr>
            <a:r>
              <a:rPr lang="en-US" dirty="0"/>
              <a:t>Research is iterative and depends upon asking increasingly complex or new questions whose answers in turn develop additional questions or lines of inquiry in any field.</a:t>
            </a:r>
          </a:p>
          <a:p>
            <a:pPr marL="0" indent="0">
              <a:buNone/>
            </a:pPr>
            <a:r>
              <a:rPr lang="en-US" dirty="0"/>
              <a:t>Experts see inquiry as a process that focuses on problems or questions in a discipline or between disciplines that are open or unresolved. Experts recognize the collaborative effort within a discipline to extend the knowledge in that field. Many times, this process includes points of disagreement where debate and dialogue work to deepen the conversations around knowledge. This process of inquiry extends beyond the academic world to the community at large, and the process of inquiry may focus upon personal, professional, or societal needs. The spectrum of inquiry ranges from asking simple questions that depend upon </a:t>
            </a:r>
            <a:r>
              <a:rPr lang="en-US" dirty="0">
                <a:highlight>
                  <a:srgbClr val="FFFF00"/>
                </a:highlight>
              </a:rPr>
              <a:t>basic recapitulation of knowledge </a:t>
            </a:r>
            <a:r>
              <a:rPr lang="en-US" dirty="0"/>
              <a:t>to increasingly sophisticated abilities to refine research questions, use more advanced research methods, and explore more diverse disciplinary perspectives. Novice learners acquire strategic perspectives on inquiry and a </a:t>
            </a:r>
            <a:r>
              <a:rPr lang="en-US" dirty="0">
                <a:highlight>
                  <a:srgbClr val="FFFF00"/>
                </a:highlight>
              </a:rPr>
              <a:t>greater repertoire of investigative methods</a:t>
            </a:r>
            <a:r>
              <a:rPr lang="en-US" dirty="0"/>
              <a:t>.</a:t>
            </a:r>
          </a:p>
          <a:p>
            <a:pPr marL="0" indent="0">
              <a:buNone/>
            </a:pPr>
            <a:r>
              <a:rPr lang="en-US" dirty="0"/>
              <a:t>Knowledge Practices</a:t>
            </a:r>
          </a:p>
          <a:p>
            <a:pPr marL="0" indent="0">
              <a:buNone/>
            </a:pPr>
            <a:r>
              <a:rPr lang="en-US" dirty="0"/>
              <a:t>Learners who are developing their information literate abilities</a:t>
            </a:r>
          </a:p>
          <a:p>
            <a:endParaRPr lang="en-US" dirty="0"/>
          </a:p>
          <a:p>
            <a:pPr lvl="1"/>
            <a:r>
              <a:rPr lang="en-US" dirty="0"/>
              <a:t>formulate questions for research based on information gaps or on reexamination of existing, possibly conflicting, information;</a:t>
            </a:r>
          </a:p>
          <a:p>
            <a:pPr lvl="1"/>
            <a:r>
              <a:rPr lang="en-US" dirty="0">
                <a:highlight>
                  <a:srgbClr val="FFFF00"/>
                </a:highlight>
              </a:rPr>
              <a:t>determine an appropriate scope of investigation</a:t>
            </a:r>
            <a:r>
              <a:rPr lang="en-US" dirty="0"/>
              <a:t>;</a:t>
            </a:r>
          </a:p>
          <a:p>
            <a:pPr lvl="1"/>
            <a:r>
              <a:rPr lang="en-US" dirty="0"/>
              <a:t>deal with complex research by </a:t>
            </a:r>
            <a:r>
              <a:rPr lang="en-US" dirty="0">
                <a:highlight>
                  <a:srgbClr val="FFFF00"/>
                </a:highlight>
              </a:rPr>
              <a:t>breaking complex questions into simple ones, limiting the scope of investigations</a:t>
            </a:r>
            <a:r>
              <a:rPr lang="en-US" dirty="0"/>
              <a:t>;</a:t>
            </a:r>
          </a:p>
          <a:p>
            <a:pPr lvl="1"/>
            <a:r>
              <a:rPr lang="en-US" dirty="0"/>
              <a:t>use various research methods, based on need, circumstance, and type of inquiry;</a:t>
            </a:r>
          </a:p>
          <a:p>
            <a:pPr lvl="1"/>
            <a:r>
              <a:rPr lang="en-US" dirty="0"/>
              <a:t>monitor gathered information and assess for gaps or weaknesses;</a:t>
            </a:r>
          </a:p>
          <a:p>
            <a:pPr lvl="1"/>
            <a:r>
              <a:rPr lang="en-US" dirty="0">
                <a:highlight>
                  <a:srgbClr val="FFFF00"/>
                </a:highlight>
              </a:rPr>
              <a:t>organize information in meaningful ways</a:t>
            </a:r>
            <a:r>
              <a:rPr lang="en-US" dirty="0"/>
              <a:t>;</a:t>
            </a:r>
          </a:p>
          <a:p>
            <a:pPr lvl="1"/>
            <a:r>
              <a:rPr lang="en-US" dirty="0">
                <a:highlight>
                  <a:srgbClr val="FFFF00"/>
                </a:highlight>
              </a:rPr>
              <a:t>synthesize ideas gathered from multiple sources</a:t>
            </a:r>
            <a:r>
              <a:rPr lang="en-US" dirty="0"/>
              <a:t>;</a:t>
            </a:r>
          </a:p>
          <a:p>
            <a:pPr lvl="1"/>
            <a:r>
              <a:rPr lang="en-US" dirty="0"/>
              <a:t>draw reasonable conclusions based on the analysis and interpretation of information.</a:t>
            </a:r>
          </a:p>
        </p:txBody>
      </p:sp>
      <p:sp>
        <p:nvSpPr>
          <p:cNvPr id="4" name="Rectangle 3">
            <a:extLst>
              <a:ext uri="{FF2B5EF4-FFF2-40B4-BE49-F238E27FC236}">
                <a16:creationId xmlns:a16="http://schemas.microsoft.com/office/drawing/2014/main" id="{1A5EB7BF-E596-C0E4-4D7B-D8521D12B68C}"/>
              </a:ext>
            </a:extLst>
          </p:cNvPr>
          <p:cNvSpPr/>
          <p:nvPr/>
        </p:nvSpPr>
        <p:spPr>
          <a:xfrm>
            <a:off x="1480008" y="1300899"/>
            <a:ext cx="7230359" cy="339365"/>
          </a:xfrm>
          <a:prstGeom prst="rect">
            <a:avLst/>
          </a:prstGeom>
          <a:solidFill>
            <a:srgbClr val="FBFB15">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AB9B0CE-311E-1FCF-614F-FD828F9480E0}"/>
              </a:ext>
            </a:extLst>
          </p:cNvPr>
          <p:cNvSpPr/>
          <p:nvPr/>
        </p:nvSpPr>
        <p:spPr>
          <a:xfrm>
            <a:off x="281667" y="2778993"/>
            <a:ext cx="11845482" cy="787940"/>
          </a:xfrm>
          <a:prstGeom prst="rect">
            <a:avLst/>
          </a:prstGeom>
          <a:solidFill>
            <a:srgbClr val="FBFB15">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9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C96-D4A3-B02A-5038-212FFD00E2F1}"/>
              </a:ext>
            </a:extLst>
          </p:cNvPr>
          <p:cNvSpPr>
            <a:spLocks noGrp="1"/>
          </p:cNvSpPr>
          <p:nvPr>
            <p:ph type="title"/>
          </p:nvPr>
        </p:nvSpPr>
        <p:spPr>
          <a:xfrm>
            <a:off x="1676400" y="279452"/>
            <a:ext cx="10515600" cy="1325563"/>
          </a:xfrm>
        </p:spPr>
        <p:txBody>
          <a:bodyPr/>
          <a:lstStyle/>
          <a:p>
            <a:r>
              <a:rPr lang="en-US" dirty="0"/>
              <a:t>Effectively Reading a Scholarly Article</a:t>
            </a:r>
          </a:p>
        </p:txBody>
      </p:sp>
      <p:graphicFrame>
        <p:nvGraphicFramePr>
          <p:cNvPr id="4" name="Diagram 3">
            <a:extLst>
              <a:ext uri="{FF2B5EF4-FFF2-40B4-BE49-F238E27FC236}">
                <a16:creationId xmlns:a16="http://schemas.microsoft.com/office/drawing/2014/main" id="{820F4309-B7ED-84F1-95A5-5CE7F616BD63}"/>
              </a:ext>
            </a:extLst>
          </p:cNvPr>
          <p:cNvGraphicFramePr/>
          <p:nvPr>
            <p:extLst>
              <p:ext uri="{D42A27DB-BD31-4B8C-83A1-F6EECF244321}">
                <p14:modId xmlns:p14="http://schemas.microsoft.com/office/powerpoint/2010/main" val="2348085147"/>
              </p:ext>
            </p:extLst>
          </p:nvPr>
        </p:nvGraphicFramePr>
        <p:xfrm>
          <a:off x="1004478" y="1159881"/>
          <a:ext cx="101568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4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C96-D4A3-B02A-5038-212FFD00E2F1}"/>
              </a:ext>
            </a:extLst>
          </p:cNvPr>
          <p:cNvSpPr>
            <a:spLocks noGrp="1"/>
          </p:cNvSpPr>
          <p:nvPr>
            <p:ph type="title"/>
          </p:nvPr>
        </p:nvSpPr>
        <p:spPr/>
        <p:txBody>
          <a:bodyPr/>
          <a:lstStyle/>
          <a:p>
            <a:r>
              <a:rPr lang="en-US" dirty="0"/>
              <a:t>Effectively Reading a Scholarly Article</a:t>
            </a:r>
          </a:p>
        </p:txBody>
      </p:sp>
      <p:sp>
        <p:nvSpPr>
          <p:cNvPr id="3" name="Content Placeholder 2">
            <a:extLst>
              <a:ext uri="{FF2B5EF4-FFF2-40B4-BE49-F238E27FC236}">
                <a16:creationId xmlns:a16="http://schemas.microsoft.com/office/drawing/2014/main" id="{D86C433F-B764-5D56-A167-C25A820D94F0}"/>
              </a:ext>
            </a:extLst>
          </p:cNvPr>
          <p:cNvSpPr>
            <a:spLocks noGrp="1"/>
          </p:cNvSpPr>
          <p:nvPr>
            <p:ph idx="1"/>
          </p:nvPr>
        </p:nvSpPr>
        <p:spPr>
          <a:solidFill>
            <a:schemeClr val="bg1">
              <a:lumMod val="95000"/>
            </a:schemeClr>
          </a:solidFill>
        </p:spPr>
        <p:txBody>
          <a:bodyPr>
            <a:normAutofit fontScale="92500" lnSpcReduction="20000"/>
          </a:bodyPr>
          <a:lstStyle/>
          <a:p>
            <a:pPr marL="0" indent="0">
              <a:buNone/>
            </a:pPr>
            <a:r>
              <a:rPr lang="en-US" dirty="0"/>
              <a:t>“About a third of the freshmen said they floundered with reading different formats and making sense of what they had found. Many had never seen, let alone read a journal article or an abstract before. At the same time, students wrestled with understanding what authors meant, given their lack of familiarity with scholarly language and writing style. A few students mentioned that they used an online dictionary as they read to help them understand the terminology in journal articles… Some freshmen we interviewed said they had trouble with selecting meaningful passages and tying it all together. In their words, they had problems “connecting the dots,” “figuring out the hook,” and “discerning what you’re going to use.” They purposely selected sources from the results page that had a common thesis or similar interpretation of the same set of facts, as a way of gauging the credibility. As one student explained, “I know if it’s printed several places, then it’s true and I can use it.” In other cases, students had trouble selecting which quotes to include in their papers</a:t>
            </a:r>
            <a:r>
              <a:rPr lang="en-US" b="1" dirty="0"/>
              <a:t>: How do you read a 30-page article and pick out a few meaningful quotes? I mean what is the right, exact quote to select and use? I am just kind of picking from here and picking from here and there for this paper. </a:t>
            </a:r>
            <a:r>
              <a:rPr lang="en-US" dirty="0"/>
              <a:t>I just don't know. I mean is the writing I do in my composition course representative of the rest of the writing I do in college?” (17)</a:t>
            </a:r>
          </a:p>
        </p:txBody>
      </p:sp>
      <p:sp>
        <p:nvSpPr>
          <p:cNvPr id="6" name="TextBox 5">
            <a:extLst>
              <a:ext uri="{FF2B5EF4-FFF2-40B4-BE49-F238E27FC236}">
                <a16:creationId xmlns:a16="http://schemas.microsoft.com/office/drawing/2014/main" id="{B5022287-B1CC-F69B-F446-9DB7AC121C25}"/>
              </a:ext>
            </a:extLst>
          </p:cNvPr>
          <p:cNvSpPr txBox="1"/>
          <p:nvPr/>
        </p:nvSpPr>
        <p:spPr>
          <a:xfrm>
            <a:off x="5618376" y="5896401"/>
            <a:ext cx="5863472" cy="830997"/>
          </a:xfrm>
          <a:prstGeom prst="rect">
            <a:avLst/>
          </a:prstGeom>
          <a:noFill/>
        </p:spPr>
        <p:txBody>
          <a:bodyPr wrap="square" rtlCol="0">
            <a:spAutoFit/>
          </a:bodyPr>
          <a:lstStyle/>
          <a:p>
            <a:r>
              <a:rPr lang="en-US" sz="1200" b="0" i="0" dirty="0">
                <a:solidFill>
                  <a:srgbClr val="252525"/>
                </a:solidFill>
                <a:effectLst/>
                <a:highlight>
                  <a:srgbClr val="FFFFFF"/>
                </a:highlight>
                <a:latin typeface="Open Sans" panose="020B0606030504020204" pitchFamily="34" charset="0"/>
              </a:rPr>
              <a:t>Alison J. Head (December 5, 2012), </a:t>
            </a:r>
            <a:r>
              <a:rPr lang="en-US" sz="1200" b="0" i="1" dirty="0">
                <a:solidFill>
                  <a:srgbClr val="252525"/>
                </a:solidFill>
                <a:effectLst/>
                <a:highlight>
                  <a:srgbClr val="FFFFFF"/>
                </a:highlight>
                <a:latin typeface="Open Sans" panose="020B0606030504020204" pitchFamily="34" charset="0"/>
              </a:rPr>
              <a:t>Learning the ropes: How freshmen conduct course research once they enter college</a:t>
            </a:r>
            <a:r>
              <a:rPr lang="en-US" sz="1200" b="0" i="0" dirty="0">
                <a:solidFill>
                  <a:srgbClr val="252525"/>
                </a:solidFill>
                <a:effectLst/>
                <a:highlight>
                  <a:srgbClr val="FFFFFF"/>
                </a:highlight>
                <a:latin typeface="Open Sans" panose="020B0606030504020204" pitchFamily="34" charset="0"/>
              </a:rPr>
              <a:t>, Project Information Literacy Research Institute, </a:t>
            </a:r>
            <a:r>
              <a:rPr lang="en-US" sz="1200" b="1" i="0" u="none" strike="noStrike" dirty="0">
                <a:solidFill>
                  <a:srgbClr val="DD0606"/>
                </a:solidFill>
                <a:effectLst/>
                <a:highlight>
                  <a:srgbClr val="FFFFFF"/>
                </a:highlight>
                <a:latin typeface="Open Sans" panose="020B0606030504020204" pitchFamily="34" charset="0"/>
                <a:hlinkClick r:id="rId2"/>
              </a:rPr>
              <a:t>https://projectinfolit.org/publications/first-year-experience-study/</a:t>
            </a:r>
            <a:endParaRPr lang="en-US" sz="1200" dirty="0"/>
          </a:p>
        </p:txBody>
      </p:sp>
    </p:spTree>
    <p:extLst>
      <p:ext uri="{BB962C8B-B14F-4D97-AF65-F5344CB8AC3E}">
        <p14:creationId xmlns:p14="http://schemas.microsoft.com/office/powerpoint/2010/main" val="225817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C96-D4A3-B02A-5038-212FFD00E2F1}"/>
              </a:ext>
            </a:extLst>
          </p:cNvPr>
          <p:cNvSpPr>
            <a:spLocks noGrp="1"/>
          </p:cNvSpPr>
          <p:nvPr>
            <p:ph type="title"/>
          </p:nvPr>
        </p:nvSpPr>
        <p:spPr/>
        <p:txBody>
          <a:bodyPr/>
          <a:lstStyle/>
          <a:p>
            <a:r>
              <a:rPr lang="en-US" dirty="0"/>
              <a:t>Effectively Reading a Scholarly Article</a:t>
            </a:r>
          </a:p>
        </p:txBody>
      </p:sp>
      <p:sp>
        <p:nvSpPr>
          <p:cNvPr id="3" name="Content Placeholder 2">
            <a:extLst>
              <a:ext uri="{FF2B5EF4-FFF2-40B4-BE49-F238E27FC236}">
                <a16:creationId xmlns:a16="http://schemas.microsoft.com/office/drawing/2014/main" id="{D86C433F-B764-5D56-A167-C25A820D94F0}"/>
              </a:ext>
            </a:extLst>
          </p:cNvPr>
          <p:cNvSpPr>
            <a:spLocks noGrp="1"/>
          </p:cNvSpPr>
          <p:nvPr>
            <p:ph idx="1"/>
          </p:nvPr>
        </p:nvSpPr>
        <p:spPr>
          <a:xfrm>
            <a:off x="838200" y="1825625"/>
            <a:ext cx="4271128" cy="3510822"/>
          </a:xfrm>
          <a:solidFill>
            <a:schemeClr val="bg1">
              <a:lumMod val="95000"/>
            </a:schemeClr>
          </a:solidFill>
        </p:spPr>
        <p:txBody>
          <a:bodyPr>
            <a:noAutofit/>
          </a:bodyPr>
          <a:lstStyle/>
          <a:p>
            <a:pPr marL="0" indent="0">
              <a:buNone/>
            </a:pPr>
            <a:r>
              <a:rPr lang="en-US" sz="2400" dirty="0"/>
              <a:t>“Many students, in the initial phases of research, are aware that their topics are broad, but they are not sure what to do about it. This is where we attempt to reemphasize the importance of reading as a way to direct research, which inevitably affects the formation of the topic.” (36)</a:t>
            </a:r>
          </a:p>
        </p:txBody>
      </p:sp>
      <p:sp>
        <p:nvSpPr>
          <p:cNvPr id="4" name="TextBox 3">
            <a:extLst>
              <a:ext uri="{FF2B5EF4-FFF2-40B4-BE49-F238E27FC236}">
                <a16:creationId xmlns:a16="http://schemas.microsoft.com/office/drawing/2014/main" id="{1CF234DD-D8A7-335C-1AC8-188B5A8CC180}"/>
              </a:ext>
            </a:extLst>
          </p:cNvPr>
          <p:cNvSpPr txBox="1"/>
          <p:nvPr/>
        </p:nvSpPr>
        <p:spPr>
          <a:xfrm>
            <a:off x="3120273" y="5117441"/>
            <a:ext cx="2799760" cy="707886"/>
          </a:xfrm>
          <a:prstGeom prst="rect">
            <a:avLst/>
          </a:prstGeom>
          <a:noFill/>
        </p:spPr>
        <p:txBody>
          <a:bodyPr wrap="square" rtlCol="0">
            <a:spAutoFit/>
          </a:bodyPr>
          <a:lstStyle/>
          <a:p>
            <a:r>
              <a:rPr lang="en-US" sz="1000" b="0" i="0" dirty="0">
                <a:solidFill>
                  <a:srgbClr val="000000"/>
                </a:solidFill>
                <a:effectLst/>
                <a:highlight>
                  <a:srgbClr val="FFFFFF"/>
                </a:highlight>
                <a:latin typeface="Arial" panose="020B0604020202020204" pitchFamily="34" charset="0"/>
              </a:rPr>
              <a:t>Kacy Lundstrom and Flora </a:t>
            </a:r>
            <a:r>
              <a:rPr lang="en-US" sz="1000" b="0" i="0" dirty="0" err="1">
                <a:solidFill>
                  <a:srgbClr val="000000"/>
                </a:solidFill>
                <a:effectLst/>
                <a:highlight>
                  <a:srgbClr val="FFFFFF"/>
                </a:highlight>
                <a:latin typeface="Arial" panose="020B0604020202020204" pitchFamily="34" charset="0"/>
              </a:rPr>
              <a:t>Shrode</a:t>
            </a:r>
            <a:r>
              <a:rPr lang="en-US" sz="1000" b="0" i="0" dirty="0">
                <a:solidFill>
                  <a:srgbClr val="000000"/>
                </a:solidFill>
                <a:effectLst/>
                <a:highlight>
                  <a:srgbClr val="FFFFFF"/>
                </a:highlight>
                <a:latin typeface="Arial" panose="020B0604020202020204" pitchFamily="34" charset="0"/>
              </a:rPr>
              <a:t>. "Undergraduates and Topic Selection: A Librarian’s Role" </a:t>
            </a:r>
            <a:r>
              <a:rPr lang="en-US" sz="1000" b="0" i="1" dirty="0">
                <a:solidFill>
                  <a:srgbClr val="000000"/>
                </a:solidFill>
                <a:effectLst/>
                <a:highlight>
                  <a:srgbClr val="FFFFFF"/>
                </a:highlight>
                <a:latin typeface="Arial" panose="020B0604020202020204" pitchFamily="34" charset="0"/>
              </a:rPr>
              <a:t>Journal of Library Innovation</a:t>
            </a:r>
            <a:r>
              <a:rPr lang="en-US" sz="1000" b="0" i="0" dirty="0">
                <a:solidFill>
                  <a:srgbClr val="000000"/>
                </a:solidFill>
                <a:effectLst/>
                <a:highlight>
                  <a:srgbClr val="FFFFFF"/>
                </a:highlight>
                <a:latin typeface="Arial" panose="020B0604020202020204" pitchFamily="34" charset="0"/>
              </a:rPr>
              <a:t> 4.2 (2013): 23-41.</a:t>
            </a:r>
            <a:endParaRPr lang="en-US" sz="1000" dirty="0"/>
          </a:p>
        </p:txBody>
      </p:sp>
      <p:sp>
        <p:nvSpPr>
          <p:cNvPr id="5" name="Content Placeholder 2">
            <a:extLst>
              <a:ext uri="{FF2B5EF4-FFF2-40B4-BE49-F238E27FC236}">
                <a16:creationId xmlns:a16="http://schemas.microsoft.com/office/drawing/2014/main" id="{E4C8F714-0BB7-13EA-85C4-30CE50B180B7}"/>
              </a:ext>
            </a:extLst>
          </p:cNvPr>
          <p:cNvSpPr txBox="1">
            <a:spLocks/>
          </p:cNvSpPr>
          <p:nvPr/>
        </p:nvSpPr>
        <p:spPr>
          <a:xfrm>
            <a:off x="5834407" y="2410087"/>
            <a:ext cx="5704002" cy="3283703"/>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“In failing to recognize the central role of reading, we represented a simplistic understanding of how students learn, develop, and apply information literacy proficiencies.” (316)</a:t>
            </a:r>
          </a:p>
        </p:txBody>
      </p:sp>
      <p:sp>
        <p:nvSpPr>
          <p:cNvPr id="6" name="TextBox 5">
            <a:extLst>
              <a:ext uri="{FF2B5EF4-FFF2-40B4-BE49-F238E27FC236}">
                <a16:creationId xmlns:a16="http://schemas.microsoft.com/office/drawing/2014/main" id="{1A802AAF-5230-304C-FE97-7F4A73BAB6D7}"/>
              </a:ext>
            </a:extLst>
          </p:cNvPr>
          <p:cNvSpPr txBox="1"/>
          <p:nvPr/>
        </p:nvSpPr>
        <p:spPr>
          <a:xfrm>
            <a:off x="5969527" y="1690688"/>
            <a:ext cx="6259398" cy="900246"/>
          </a:xfrm>
          <a:prstGeom prst="rect">
            <a:avLst/>
          </a:prstGeom>
          <a:noFill/>
          <a:ln>
            <a:noFill/>
          </a:ln>
        </p:spPr>
        <p:txBody>
          <a:bodyPr wrap="square" rtlCol="0">
            <a:spAutoFit/>
          </a:bodyPr>
          <a:lstStyle/>
          <a:p>
            <a:r>
              <a:rPr lang="en-US" sz="1050" dirty="0"/>
              <a:t>Kazan, T. S., </a:t>
            </a:r>
            <a:r>
              <a:rPr lang="en-US" sz="1050" dirty="0" err="1"/>
              <a:t>Behm</a:t>
            </a:r>
            <a:r>
              <a:rPr lang="en-US" sz="1050" dirty="0"/>
              <a:t>, N. N., &amp; Cook, P. (2021). Writing Faculty and Librarians Collaborate: Mapping Successful Writing, Reading, and Information Literacy Practices for Students in a Post-truth Era. </a:t>
            </a:r>
            <a:r>
              <a:rPr lang="en-US" sz="1050" i="1" dirty="0"/>
              <a:t>Pedagogy : Critical Approaches to Teaching Literature, Language, Culture, and Composition</a:t>
            </a:r>
            <a:r>
              <a:rPr lang="en-US" sz="1050" dirty="0"/>
              <a:t>, </a:t>
            </a:r>
            <a:r>
              <a:rPr lang="en-US" sz="1050" i="1" dirty="0"/>
              <a:t>21</a:t>
            </a:r>
            <a:r>
              <a:rPr lang="en-US" sz="1050" dirty="0"/>
              <a:t>(2), 311–328.</a:t>
            </a:r>
          </a:p>
          <a:p>
            <a:endParaRPr lang="en-US" sz="1050" dirty="0"/>
          </a:p>
        </p:txBody>
      </p:sp>
    </p:spTree>
    <p:extLst>
      <p:ext uri="{BB962C8B-B14F-4D97-AF65-F5344CB8AC3E}">
        <p14:creationId xmlns:p14="http://schemas.microsoft.com/office/powerpoint/2010/main" val="136598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p:txBody>
          <a:bodyPr/>
          <a:lstStyle/>
          <a:p>
            <a:r>
              <a:rPr lang="en-US" dirty="0"/>
              <a:t>Effectively Reading: 4 Activities</a:t>
            </a:r>
          </a:p>
        </p:txBody>
      </p:sp>
      <p:sp>
        <p:nvSpPr>
          <p:cNvPr id="4" name="TextBox 3">
            <a:extLst>
              <a:ext uri="{FF2B5EF4-FFF2-40B4-BE49-F238E27FC236}">
                <a16:creationId xmlns:a16="http://schemas.microsoft.com/office/drawing/2014/main" id="{F570F264-A109-EE6E-8EB2-5698F3AEE339}"/>
              </a:ext>
            </a:extLst>
          </p:cNvPr>
          <p:cNvSpPr txBox="1"/>
          <p:nvPr/>
        </p:nvSpPr>
        <p:spPr>
          <a:xfrm>
            <a:off x="1296971" y="1816199"/>
            <a:ext cx="4799029" cy="4154984"/>
          </a:xfrm>
          <a:prstGeom prst="rect">
            <a:avLst/>
          </a:prstGeom>
          <a:noFill/>
        </p:spPr>
        <p:txBody>
          <a:bodyPr wrap="square" rtlCol="0">
            <a:spAutoFit/>
          </a:bodyPr>
          <a:lstStyle/>
          <a:p>
            <a:pPr marL="571500" indent="-571500">
              <a:buFont typeface="Arial" panose="020B0604020202020204" pitchFamily="34" charset="0"/>
              <a:buChar char="•"/>
            </a:pPr>
            <a:r>
              <a:rPr lang="en-US" sz="4400" dirty="0"/>
              <a:t>Terms Tables </a:t>
            </a:r>
          </a:p>
          <a:p>
            <a:pPr marL="571500" indent="-571500">
              <a:buFont typeface="Arial" panose="020B0604020202020204" pitchFamily="34" charset="0"/>
              <a:buChar char="•"/>
            </a:pPr>
            <a:r>
              <a:rPr lang="en-US" sz="4400" dirty="0"/>
              <a:t>Topic Clustering</a:t>
            </a:r>
          </a:p>
          <a:p>
            <a:pPr marL="571500" indent="-571500">
              <a:buFont typeface="Arial" panose="020B0604020202020204" pitchFamily="34" charset="0"/>
              <a:buChar char="•"/>
            </a:pPr>
            <a:r>
              <a:rPr lang="en-US" sz="4400" dirty="0"/>
              <a:t>Contexts </a:t>
            </a:r>
          </a:p>
          <a:p>
            <a:pPr marL="571500" indent="-571500">
              <a:buFont typeface="Arial" panose="020B0604020202020204" pitchFamily="34" charset="0"/>
              <a:buChar char="•"/>
            </a:pPr>
            <a:r>
              <a:rPr lang="en-US" sz="4400" dirty="0"/>
              <a:t>Trends and Terms</a:t>
            </a:r>
          </a:p>
          <a:p>
            <a:pPr marL="571500" indent="-571500">
              <a:buFont typeface="Arial" panose="020B0604020202020204" pitchFamily="34" charset="0"/>
              <a:buChar char="•"/>
            </a:pPr>
            <a:endParaRPr lang="en-US" sz="4400" dirty="0"/>
          </a:p>
        </p:txBody>
      </p:sp>
      <p:sp>
        <p:nvSpPr>
          <p:cNvPr id="7" name="TextBox 6">
            <a:extLst>
              <a:ext uri="{FF2B5EF4-FFF2-40B4-BE49-F238E27FC236}">
                <a16:creationId xmlns:a16="http://schemas.microsoft.com/office/drawing/2014/main" id="{75845C61-26B8-655B-D858-85CF9FD96E8C}"/>
              </a:ext>
            </a:extLst>
          </p:cNvPr>
          <p:cNvSpPr txBox="1"/>
          <p:nvPr/>
        </p:nvSpPr>
        <p:spPr>
          <a:xfrm>
            <a:off x="6554771" y="1941922"/>
            <a:ext cx="4799029" cy="4678204"/>
          </a:xfrm>
          <a:prstGeom prst="rect">
            <a:avLst/>
          </a:prstGeom>
          <a:noFill/>
        </p:spPr>
        <p:txBody>
          <a:bodyPr wrap="square" rtlCol="0">
            <a:spAutoFit/>
          </a:bodyPr>
          <a:lstStyle/>
          <a:p>
            <a:pPr marL="342900" indent="-342900">
              <a:buFont typeface="Arial" panose="020B0604020202020204" pitchFamily="34" charset="0"/>
              <a:buChar char="•"/>
            </a:pPr>
            <a:r>
              <a:rPr lang="en-US" sz="2800" dirty="0"/>
              <a:t>Identify major ideas to look for while reading</a:t>
            </a:r>
          </a:p>
          <a:p>
            <a:pPr marL="342900" indent="-342900">
              <a:buFont typeface="Arial" panose="020B0604020202020204" pitchFamily="34" charset="0"/>
              <a:buChar char="•"/>
            </a:pPr>
            <a:r>
              <a:rPr lang="en-US" sz="2800" dirty="0"/>
              <a:t>Identify points of disagreement/research questions</a:t>
            </a:r>
          </a:p>
          <a:p>
            <a:pPr marL="342900" indent="-342900">
              <a:buFont typeface="Arial" panose="020B0604020202020204" pitchFamily="34" charset="0"/>
              <a:buChar char="•"/>
            </a:pPr>
            <a:r>
              <a:rPr lang="en-US" sz="2800" dirty="0"/>
              <a:t>Help think about the structure and how to focus reading</a:t>
            </a:r>
            <a:endParaRPr lang="en-US" sz="2800" i="1" dirty="0"/>
          </a:p>
          <a:p>
            <a:pPr marL="342900" indent="-342900">
              <a:buFont typeface="Arial" panose="020B0604020202020204" pitchFamily="34" charset="0"/>
              <a:buChar char="•"/>
            </a:pPr>
            <a:r>
              <a:rPr lang="en-US" sz="2800" i="1" dirty="0"/>
              <a:t>Give students a </a:t>
            </a:r>
            <a:r>
              <a:rPr lang="en-US" sz="2800" b="1" i="1" dirty="0"/>
              <a:t>process</a:t>
            </a:r>
            <a:r>
              <a:rPr lang="en-US" sz="2800" i="1" dirty="0"/>
              <a:t> to approaching reading</a:t>
            </a:r>
          </a:p>
          <a:p>
            <a:endParaRPr lang="en-US" dirty="0"/>
          </a:p>
        </p:txBody>
      </p:sp>
    </p:spTree>
    <p:extLst>
      <p:ext uri="{BB962C8B-B14F-4D97-AF65-F5344CB8AC3E}">
        <p14:creationId xmlns:p14="http://schemas.microsoft.com/office/powerpoint/2010/main" val="37007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C96-D4A3-B02A-5038-212FFD00E2F1}"/>
              </a:ext>
            </a:extLst>
          </p:cNvPr>
          <p:cNvSpPr>
            <a:spLocks noGrp="1"/>
          </p:cNvSpPr>
          <p:nvPr>
            <p:ph type="title"/>
          </p:nvPr>
        </p:nvSpPr>
        <p:spPr/>
        <p:txBody>
          <a:bodyPr/>
          <a:lstStyle/>
          <a:p>
            <a:pPr algn="ctr"/>
            <a:r>
              <a:rPr lang="en-US" dirty="0"/>
              <a:t>Effectively Reading a Scholarly Article: Terms Tables</a:t>
            </a:r>
          </a:p>
        </p:txBody>
      </p:sp>
      <p:pic>
        <p:nvPicPr>
          <p:cNvPr id="8" name="Content Placeholder 4">
            <a:extLst>
              <a:ext uri="{FF2B5EF4-FFF2-40B4-BE49-F238E27FC236}">
                <a16:creationId xmlns:a16="http://schemas.microsoft.com/office/drawing/2014/main" id="{2AA21E41-A67D-FA51-F2C1-198D1A482479}"/>
              </a:ext>
            </a:extLst>
          </p:cNvPr>
          <p:cNvPicPr>
            <a:picLocks noGrp="1" noChangeAspect="1"/>
          </p:cNvPicPr>
          <p:nvPr>
            <p:ph idx="1"/>
          </p:nvPr>
        </p:nvPicPr>
        <p:blipFill rotWithShape="1">
          <a:blip r:embed="rId2"/>
          <a:srcRect r="30020"/>
          <a:stretch/>
        </p:blipFill>
        <p:spPr>
          <a:xfrm>
            <a:off x="678842" y="1700884"/>
            <a:ext cx="3450098" cy="4791991"/>
          </a:xfrm>
        </p:spPr>
      </p:pic>
      <p:pic>
        <p:nvPicPr>
          <p:cNvPr id="10" name="Picture 9">
            <a:extLst>
              <a:ext uri="{FF2B5EF4-FFF2-40B4-BE49-F238E27FC236}">
                <a16:creationId xmlns:a16="http://schemas.microsoft.com/office/drawing/2014/main" id="{2BB3F851-E3B9-FC2B-CF62-2D73A8F95821}"/>
              </a:ext>
            </a:extLst>
          </p:cNvPr>
          <p:cNvPicPr>
            <a:picLocks noChangeAspect="1"/>
          </p:cNvPicPr>
          <p:nvPr/>
        </p:nvPicPr>
        <p:blipFill rotWithShape="1">
          <a:blip r:embed="rId3"/>
          <a:srcRect t="-1" r="32634" b="-1285"/>
          <a:stretch/>
        </p:blipFill>
        <p:spPr>
          <a:xfrm>
            <a:off x="7447175" y="1700884"/>
            <a:ext cx="4607550" cy="4791991"/>
          </a:xfrm>
          <a:prstGeom prst="rect">
            <a:avLst/>
          </a:prstGeom>
        </p:spPr>
      </p:pic>
      <p:sp>
        <p:nvSpPr>
          <p:cNvPr id="11" name="TextBox 10">
            <a:extLst>
              <a:ext uri="{FF2B5EF4-FFF2-40B4-BE49-F238E27FC236}">
                <a16:creationId xmlns:a16="http://schemas.microsoft.com/office/drawing/2014/main" id="{A4BDC79B-5CDE-B6C1-3FE8-FB9BBAD34732}"/>
              </a:ext>
            </a:extLst>
          </p:cNvPr>
          <p:cNvSpPr txBox="1"/>
          <p:nvPr/>
        </p:nvSpPr>
        <p:spPr>
          <a:xfrm>
            <a:off x="4128940" y="2130458"/>
            <a:ext cx="3186260" cy="4154984"/>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pPr marL="285750" indent="-285750">
              <a:buFont typeface="Arial" panose="020B0604020202020204" pitchFamily="34" charset="0"/>
              <a:buChar char="•"/>
            </a:pPr>
            <a:r>
              <a:rPr lang="en-US" sz="2400" dirty="0"/>
              <a:t>Still mostly stay in the middle </a:t>
            </a:r>
          </a:p>
          <a:p>
            <a:pPr marL="285750" indent="-285750">
              <a:buFont typeface="Arial" panose="020B0604020202020204" pitchFamily="34" charset="0"/>
              <a:buChar char="•"/>
            </a:pPr>
            <a:r>
              <a:rPr lang="en-US" sz="2400" dirty="0"/>
              <a:t>Look for Unexpected</a:t>
            </a:r>
          </a:p>
          <a:p>
            <a:pPr marL="742950" lvl="1" indent="-285750">
              <a:buFont typeface="Arial" panose="020B0604020202020204" pitchFamily="34" charset="0"/>
              <a:buChar char="•"/>
            </a:pPr>
            <a:r>
              <a:rPr lang="en-US" dirty="0"/>
              <a:t>Antelope</a:t>
            </a:r>
          </a:p>
          <a:p>
            <a:pPr marL="742950" lvl="1" indent="-285750">
              <a:buFont typeface="Arial" panose="020B0604020202020204" pitchFamily="34" charset="0"/>
              <a:buChar char="•"/>
            </a:pPr>
            <a:r>
              <a:rPr lang="en-US" dirty="0"/>
              <a:t>Discussion</a:t>
            </a:r>
          </a:p>
          <a:p>
            <a:pPr marL="285750" indent="-285750">
              <a:buFont typeface="Arial" panose="020B0604020202020204" pitchFamily="34" charset="0"/>
              <a:buChar char="•"/>
            </a:pPr>
            <a:r>
              <a:rPr lang="en-US" sz="2400" dirty="0"/>
              <a:t>Look for Connected Ideas</a:t>
            </a:r>
          </a:p>
          <a:p>
            <a:pPr marL="742950" lvl="1" indent="-285750">
              <a:buFont typeface="Arial" panose="020B0604020202020204" pitchFamily="34" charset="0"/>
              <a:buChar char="•"/>
            </a:pPr>
            <a:r>
              <a:rPr lang="en-US" dirty="0"/>
              <a:t>word/printed/systems</a:t>
            </a:r>
          </a:p>
          <a:p>
            <a:pPr marL="285750" indent="-285750">
              <a:buFont typeface="Arial" panose="020B0604020202020204" pitchFamily="34" charset="0"/>
              <a:buChar char="•"/>
            </a:pPr>
            <a:r>
              <a:rPr lang="en-US" sz="2400" dirty="0"/>
              <a:t>Look for Contrasts</a:t>
            </a:r>
          </a:p>
          <a:p>
            <a:pPr marL="742950" lvl="1" indent="-285750">
              <a:buFont typeface="Arial" panose="020B0604020202020204" pitchFamily="34" charset="0"/>
              <a:buChar char="•"/>
            </a:pPr>
            <a:r>
              <a:rPr lang="en-US" dirty="0"/>
              <a:t>Digital/Printed </a:t>
            </a:r>
          </a:p>
        </p:txBody>
      </p:sp>
    </p:spTree>
    <p:extLst>
      <p:ext uri="{BB962C8B-B14F-4D97-AF65-F5344CB8AC3E}">
        <p14:creationId xmlns:p14="http://schemas.microsoft.com/office/powerpoint/2010/main" val="4099452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C96-D4A3-B02A-5038-212FFD00E2F1}"/>
              </a:ext>
            </a:extLst>
          </p:cNvPr>
          <p:cNvSpPr>
            <a:spLocks noGrp="1"/>
          </p:cNvSpPr>
          <p:nvPr>
            <p:ph type="title"/>
          </p:nvPr>
        </p:nvSpPr>
        <p:spPr/>
        <p:txBody>
          <a:bodyPr/>
          <a:lstStyle/>
          <a:p>
            <a:r>
              <a:rPr lang="en-US" dirty="0"/>
              <a:t>Effectively Reading a Scholarly Article: Topics</a:t>
            </a:r>
          </a:p>
        </p:txBody>
      </p:sp>
      <p:pic>
        <p:nvPicPr>
          <p:cNvPr id="7" name="Content Placeholder 11">
            <a:extLst>
              <a:ext uri="{FF2B5EF4-FFF2-40B4-BE49-F238E27FC236}">
                <a16:creationId xmlns:a16="http://schemas.microsoft.com/office/drawing/2014/main" id="{1A9675D9-68DC-1E85-7885-BF1432AB777D}"/>
              </a:ext>
            </a:extLst>
          </p:cNvPr>
          <p:cNvPicPr>
            <a:picLocks noGrp="1" noChangeAspect="1"/>
          </p:cNvPicPr>
          <p:nvPr>
            <p:ph idx="1"/>
          </p:nvPr>
        </p:nvPicPr>
        <p:blipFill>
          <a:blip r:embed="rId2"/>
          <a:stretch>
            <a:fillRect/>
          </a:stretch>
        </p:blipFill>
        <p:spPr>
          <a:xfrm>
            <a:off x="0" y="1376505"/>
            <a:ext cx="11852776" cy="5489983"/>
          </a:xfrm>
        </p:spPr>
      </p:pic>
      <p:sp>
        <p:nvSpPr>
          <p:cNvPr id="8" name="TextBox 7">
            <a:extLst>
              <a:ext uri="{FF2B5EF4-FFF2-40B4-BE49-F238E27FC236}">
                <a16:creationId xmlns:a16="http://schemas.microsoft.com/office/drawing/2014/main" id="{BD071089-AA5B-DC9E-FC3A-8339F3D5FFEB}"/>
              </a:ext>
            </a:extLst>
          </p:cNvPr>
          <p:cNvSpPr txBox="1"/>
          <p:nvPr/>
        </p:nvSpPr>
        <p:spPr>
          <a:xfrm>
            <a:off x="6724650" y="2201096"/>
            <a:ext cx="5128125" cy="3416320"/>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pPr marL="285750" indent="-285750">
              <a:buFont typeface="Arial" panose="020B0604020202020204" pitchFamily="34" charset="0"/>
              <a:buChar char="•"/>
            </a:pPr>
            <a:r>
              <a:rPr lang="en-US" sz="2400" dirty="0"/>
              <a:t>Look for Unexpected</a:t>
            </a:r>
          </a:p>
          <a:p>
            <a:pPr marL="742950" lvl="1" indent="-285750">
              <a:buFont typeface="Arial" panose="020B0604020202020204" pitchFamily="34" charset="0"/>
              <a:buChar char="•"/>
            </a:pPr>
            <a:r>
              <a:rPr lang="en-US" dirty="0"/>
              <a:t>Why does bibliography get linked with documents/librarianship/management?</a:t>
            </a:r>
          </a:p>
          <a:p>
            <a:pPr marL="742950" lvl="1" indent="-285750">
              <a:buFont typeface="Arial" panose="020B0604020202020204" pitchFamily="34" charset="0"/>
              <a:buChar char="•"/>
            </a:pPr>
            <a:r>
              <a:rPr lang="en-US" dirty="0"/>
              <a:t>Relationship between historical and meaning?</a:t>
            </a:r>
          </a:p>
          <a:p>
            <a:pPr marL="285750" indent="-285750">
              <a:buFont typeface="Arial" panose="020B0604020202020204" pitchFamily="34" charset="0"/>
              <a:buChar char="•"/>
            </a:pPr>
            <a:r>
              <a:rPr lang="en-US" sz="2400" dirty="0"/>
              <a:t>Look for (Newly) Connected Ideas</a:t>
            </a:r>
          </a:p>
          <a:p>
            <a:pPr marL="742950" lvl="1" indent="-285750">
              <a:buFont typeface="Arial" panose="020B0604020202020204" pitchFamily="34" charset="0"/>
              <a:buChar char="•"/>
            </a:pPr>
            <a:r>
              <a:rPr lang="en-US" dirty="0"/>
              <a:t>Physical/systems/storage</a:t>
            </a:r>
          </a:p>
          <a:p>
            <a:pPr marL="742950" lvl="1" indent="-285750">
              <a:buFont typeface="Arial" panose="020B0604020202020204" pitchFamily="34" charset="0"/>
              <a:buChar char="•"/>
            </a:pPr>
            <a:r>
              <a:rPr lang="en-US" dirty="0"/>
              <a:t>Written/reproducing</a:t>
            </a:r>
          </a:p>
          <a:p>
            <a:pPr marL="285750" indent="-285750">
              <a:buFont typeface="Arial" panose="020B0604020202020204" pitchFamily="34" charset="0"/>
              <a:buChar char="•"/>
            </a:pPr>
            <a:r>
              <a:rPr lang="en-US" sz="2400" dirty="0"/>
              <a:t>Look for Contrasts</a:t>
            </a:r>
          </a:p>
          <a:p>
            <a:pPr marL="742950" lvl="1" indent="-285750">
              <a:buFont typeface="Arial" panose="020B0604020202020204" pitchFamily="34" charset="0"/>
              <a:buChar char="•"/>
            </a:pPr>
            <a:r>
              <a:rPr lang="en-US" dirty="0"/>
              <a:t>“documentalist”/published vs physical/storage</a:t>
            </a:r>
          </a:p>
        </p:txBody>
      </p:sp>
      <p:pic>
        <p:nvPicPr>
          <p:cNvPr id="10" name="Picture 9">
            <a:extLst>
              <a:ext uri="{FF2B5EF4-FFF2-40B4-BE49-F238E27FC236}">
                <a16:creationId xmlns:a16="http://schemas.microsoft.com/office/drawing/2014/main" id="{6484E168-B4F7-3FBD-AE59-DE56B7C322B4}"/>
              </a:ext>
            </a:extLst>
          </p:cNvPr>
          <p:cNvPicPr>
            <a:picLocks noChangeAspect="1"/>
          </p:cNvPicPr>
          <p:nvPr/>
        </p:nvPicPr>
        <p:blipFill>
          <a:blip r:embed="rId3"/>
          <a:stretch>
            <a:fillRect/>
          </a:stretch>
        </p:blipFill>
        <p:spPr>
          <a:xfrm>
            <a:off x="424949" y="1939857"/>
            <a:ext cx="5432926" cy="4680018"/>
          </a:xfrm>
          <a:prstGeom prst="rect">
            <a:avLst/>
          </a:prstGeom>
        </p:spPr>
      </p:pic>
    </p:spTree>
    <p:extLst>
      <p:ext uri="{BB962C8B-B14F-4D97-AF65-F5344CB8AC3E}">
        <p14:creationId xmlns:p14="http://schemas.microsoft.com/office/powerpoint/2010/main" val="22479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C96-D4A3-B02A-5038-212FFD00E2F1}"/>
              </a:ext>
            </a:extLst>
          </p:cNvPr>
          <p:cNvSpPr>
            <a:spLocks noGrp="1"/>
          </p:cNvSpPr>
          <p:nvPr>
            <p:ph type="title"/>
          </p:nvPr>
        </p:nvSpPr>
        <p:spPr>
          <a:xfrm>
            <a:off x="659875" y="-135773"/>
            <a:ext cx="11033289" cy="1325563"/>
          </a:xfrm>
        </p:spPr>
        <p:txBody>
          <a:bodyPr/>
          <a:lstStyle/>
          <a:p>
            <a:r>
              <a:rPr lang="en-US" dirty="0"/>
              <a:t>Effectively Reading a Scholarly Article: Contexts</a:t>
            </a:r>
          </a:p>
        </p:txBody>
      </p:sp>
      <p:pic>
        <p:nvPicPr>
          <p:cNvPr id="4" name="Picture 3">
            <a:extLst>
              <a:ext uri="{FF2B5EF4-FFF2-40B4-BE49-F238E27FC236}">
                <a16:creationId xmlns:a16="http://schemas.microsoft.com/office/drawing/2014/main" id="{A8649DF1-22C8-38BB-5EBF-5F58D18A3BD7}"/>
              </a:ext>
            </a:extLst>
          </p:cNvPr>
          <p:cNvPicPr>
            <a:picLocks noChangeAspect="1"/>
          </p:cNvPicPr>
          <p:nvPr/>
        </p:nvPicPr>
        <p:blipFill>
          <a:blip r:embed="rId2"/>
          <a:stretch>
            <a:fillRect/>
          </a:stretch>
        </p:blipFill>
        <p:spPr>
          <a:xfrm>
            <a:off x="57150" y="1189790"/>
            <a:ext cx="12077700" cy="5553075"/>
          </a:xfrm>
          <a:prstGeom prst="rect">
            <a:avLst/>
          </a:prstGeom>
        </p:spPr>
      </p:pic>
      <p:sp>
        <p:nvSpPr>
          <p:cNvPr id="5" name="Rectangle 4">
            <a:extLst>
              <a:ext uri="{FF2B5EF4-FFF2-40B4-BE49-F238E27FC236}">
                <a16:creationId xmlns:a16="http://schemas.microsoft.com/office/drawing/2014/main" id="{A61A8DA3-E342-F90D-0348-C45B546433C6}"/>
              </a:ext>
            </a:extLst>
          </p:cNvPr>
          <p:cNvSpPr/>
          <p:nvPr/>
        </p:nvSpPr>
        <p:spPr>
          <a:xfrm>
            <a:off x="7507146" y="1810917"/>
            <a:ext cx="469535" cy="241620"/>
          </a:xfrm>
          <a:prstGeom prst="rect">
            <a:avLst/>
          </a:prstGeom>
          <a:solidFill>
            <a:schemeClr val="accent5">
              <a:alpha val="1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B0BE4F-D0B9-AEEB-67F5-A214337A4276}"/>
              </a:ext>
            </a:extLst>
          </p:cNvPr>
          <p:cNvSpPr/>
          <p:nvPr/>
        </p:nvSpPr>
        <p:spPr>
          <a:xfrm>
            <a:off x="5013623" y="3148470"/>
            <a:ext cx="469535" cy="241620"/>
          </a:xfrm>
          <a:prstGeom prst="rect">
            <a:avLst/>
          </a:prstGeom>
          <a:solidFill>
            <a:schemeClr val="accent5">
              <a:alpha val="1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C4B33C-25C8-BC60-E6D2-06F18CD68BB0}"/>
              </a:ext>
            </a:extLst>
          </p:cNvPr>
          <p:cNvSpPr/>
          <p:nvPr/>
        </p:nvSpPr>
        <p:spPr>
          <a:xfrm>
            <a:off x="8466941" y="2653981"/>
            <a:ext cx="469535" cy="241620"/>
          </a:xfrm>
          <a:prstGeom prst="rect">
            <a:avLst/>
          </a:prstGeom>
          <a:solidFill>
            <a:schemeClr val="accent5">
              <a:alpha val="1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641EE7-D234-61FB-8C26-0CD7009BF2BB}"/>
              </a:ext>
            </a:extLst>
          </p:cNvPr>
          <p:cNvSpPr/>
          <p:nvPr/>
        </p:nvSpPr>
        <p:spPr>
          <a:xfrm>
            <a:off x="3544746" y="4473054"/>
            <a:ext cx="469535" cy="241620"/>
          </a:xfrm>
          <a:prstGeom prst="rect">
            <a:avLst/>
          </a:prstGeom>
          <a:solidFill>
            <a:schemeClr val="accent5">
              <a:alpha val="1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AA218C-08E7-DC50-72E2-3B7501450D02}"/>
              </a:ext>
            </a:extLst>
          </p:cNvPr>
          <p:cNvSpPr/>
          <p:nvPr/>
        </p:nvSpPr>
        <p:spPr>
          <a:xfrm>
            <a:off x="5483158" y="2895601"/>
            <a:ext cx="469535" cy="241620"/>
          </a:xfrm>
          <a:prstGeom prst="rect">
            <a:avLst/>
          </a:prstGeom>
          <a:solidFill>
            <a:srgbClr val="92D050">
              <a:alpha val="15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47D43F-B8F5-DAC3-970D-7761E5B6D11A}"/>
              </a:ext>
            </a:extLst>
          </p:cNvPr>
          <p:cNvSpPr/>
          <p:nvPr/>
        </p:nvSpPr>
        <p:spPr>
          <a:xfrm>
            <a:off x="8602494" y="1749580"/>
            <a:ext cx="469535" cy="241620"/>
          </a:xfrm>
          <a:prstGeom prst="rect">
            <a:avLst/>
          </a:prstGeom>
          <a:solidFill>
            <a:srgbClr val="92D050">
              <a:alpha val="15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A77D56-E5F4-FD04-FFFC-94ACDE7B6128}"/>
              </a:ext>
            </a:extLst>
          </p:cNvPr>
          <p:cNvSpPr/>
          <p:nvPr/>
        </p:nvSpPr>
        <p:spPr>
          <a:xfrm>
            <a:off x="10300895" y="2710612"/>
            <a:ext cx="469535" cy="241620"/>
          </a:xfrm>
          <a:prstGeom prst="rect">
            <a:avLst/>
          </a:prstGeom>
          <a:solidFill>
            <a:srgbClr val="92D050">
              <a:alpha val="15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37BF7E-2383-DAFA-92F3-C331BBF7E002}"/>
              </a:ext>
            </a:extLst>
          </p:cNvPr>
          <p:cNvSpPr/>
          <p:nvPr/>
        </p:nvSpPr>
        <p:spPr>
          <a:xfrm>
            <a:off x="1898543" y="3390090"/>
            <a:ext cx="864112" cy="241620"/>
          </a:xfrm>
          <a:prstGeom prst="rect">
            <a:avLst/>
          </a:prstGeom>
          <a:solidFill>
            <a:srgbClr val="92D050">
              <a:alpha val="15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B729E8-8356-AE80-91EE-697634E15D7B}"/>
              </a:ext>
            </a:extLst>
          </p:cNvPr>
          <p:cNvSpPr/>
          <p:nvPr/>
        </p:nvSpPr>
        <p:spPr>
          <a:xfrm>
            <a:off x="4778855" y="2244069"/>
            <a:ext cx="469535" cy="241620"/>
          </a:xfrm>
          <a:prstGeom prst="rect">
            <a:avLst/>
          </a:prstGeom>
          <a:solidFill>
            <a:srgbClr val="0070C0">
              <a:alpha val="15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CF2756-C4C6-A4A4-4DB1-7D5833AA34A6}"/>
              </a:ext>
            </a:extLst>
          </p:cNvPr>
          <p:cNvSpPr/>
          <p:nvPr/>
        </p:nvSpPr>
        <p:spPr>
          <a:xfrm>
            <a:off x="4544087" y="2485689"/>
            <a:ext cx="845036" cy="224923"/>
          </a:xfrm>
          <a:prstGeom prst="rect">
            <a:avLst/>
          </a:prstGeom>
          <a:solidFill>
            <a:srgbClr val="0070C0">
              <a:alpha val="15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B27ED1-6116-0FE0-4847-A4BCC2AB5576}"/>
              </a:ext>
            </a:extLst>
          </p:cNvPr>
          <p:cNvSpPr/>
          <p:nvPr/>
        </p:nvSpPr>
        <p:spPr>
          <a:xfrm>
            <a:off x="2123874" y="2923547"/>
            <a:ext cx="845036" cy="224923"/>
          </a:xfrm>
          <a:prstGeom prst="rect">
            <a:avLst/>
          </a:prstGeom>
          <a:solidFill>
            <a:srgbClr val="0070C0">
              <a:alpha val="15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902F7C-E82E-20F8-CC2C-7BA9335C2133}"/>
              </a:ext>
            </a:extLst>
          </p:cNvPr>
          <p:cNvSpPr/>
          <p:nvPr/>
        </p:nvSpPr>
        <p:spPr>
          <a:xfrm>
            <a:off x="8170438" y="3603897"/>
            <a:ext cx="1440490" cy="241620"/>
          </a:xfrm>
          <a:prstGeom prst="rect">
            <a:avLst/>
          </a:prstGeom>
          <a:solidFill>
            <a:schemeClr val="accent2">
              <a:lumMod val="75000"/>
              <a:alpha val="1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E0806D-15B7-2899-C80B-8A07AB45E1A8}"/>
              </a:ext>
            </a:extLst>
          </p:cNvPr>
          <p:cNvSpPr/>
          <p:nvPr/>
        </p:nvSpPr>
        <p:spPr>
          <a:xfrm>
            <a:off x="8602494" y="3390090"/>
            <a:ext cx="1440490" cy="241620"/>
          </a:xfrm>
          <a:prstGeom prst="rect">
            <a:avLst/>
          </a:prstGeom>
          <a:solidFill>
            <a:schemeClr val="accent2">
              <a:lumMod val="75000"/>
              <a:alpha val="1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90C964-1A5A-71C6-081D-7DF0386C3550}"/>
              </a:ext>
            </a:extLst>
          </p:cNvPr>
          <p:cNvSpPr/>
          <p:nvPr/>
        </p:nvSpPr>
        <p:spPr>
          <a:xfrm>
            <a:off x="2080253" y="4022134"/>
            <a:ext cx="3493696" cy="450919"/>
          </a:xfrm>
          <a:prstGeom prst="rect">
            <a:avLst/>
          </a:prstGeom>
          <a:solidFill>
            <a:schemeClr val="accent2">
              <a:lumMod val="75000"/>
              <a:alpha val="1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BBA8B78-17E4-CDEC-A6AB-3FF0FD41C0F6}"/>
              </a:ext>
            </a:extLst>
          </p:cNvPr>
          <p:cNvSpPr txBox="1"/>
          <p:nvPr/>
        </p:nvSpPr>
        <p:spPr>
          <a:xfrm>
            <a:off x="1361872" y="4941651"/>
            <a:ext cx="9640111" cy="1200329"/>
          </a:xfrm>
          <a:prstGeom prst="rect">
            <a:avLst/>
          </a:prstGeom>
          <a:solidFill>
            <a:schemeClr val="accent5">
              <a:lumMod val="20000"/>
              <a:lumOff val="80000"/>
            </a:schemeClr>
          </a:solidFill>
        </p:spPr>
        <p:txBody>
          <a:bodyPr wrap="square" rtlCol="0">
            <a:spAutoFit/>
          </a:bodyPr>
          <a:lstStyle/>
          <a:p>
            <a:r>
              <a:rPr lang="en-US" dirty="0"/>
              <a:t>Reading Pointers</a:t>
            </a:r>
          </a:p>
          <a:p>
            <a:r>
              <a:rPr lang="en-US" dirty="0"/>
              <a:t>--The antelope comes from </a:t>
            </a:r>
            <a:r>
              <a:rPr lang="en-US" dirty="0" err="1"/>
              <a:t>Briet</a:t>
            </a:r>
            <a:r>
              <a:rPr lang="en-US" dirty="0"/>
              <a:t>: what is their point/how is Buckland using?</a:t>
            </a:r>
          </a:p>
          <a:p>
            <a:r>
              <a:rPr lang="en-US" dirty="0"/>
              <a:t>--Connection to objects? </a:t>
            </a:r>
          </a:p>
          <a:p>
            <a:r>
              <a:rPr lang="en-US" dirty="0"/>
              <a:t>--Why that whole long thing about the history of the antelope??</a:t>
            </a:r>
          </a:p>
        </p:txBody>
      </p:sp>
    </p:spTree>
    <p:extLst>
      <p:ext uri="{BB962C8B-B14F-4D97-AF65-F5344CB8AC3E}">
        <p14:creationId xmlns:p14="http://schemas.microsoft.com/office/powerpoint/2010/main" val="570660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p:txBody>
          <a:bodyPr/>
          <a:lstStyle/>
          <a:p>
            <a:r>
              <a:rPr lang="en-US" dirty="0" smtClean="0"/>
              <a:t>Reading a Scholarly Article: </a:t>
            </a:r>
            <a:r>
              <a:rPr lang="en-US" dirty="0"/>
              <a:t/>
            </a:r>
            <a:br>
              <a:rPr lang="en-US" dirty="0"/>
            </a:br>
            <a:r>
              <a:rPr lang="en-US" dirty="0"/>
              <a:t>Trends and Terms</a:t>
            </a:r>
          </a:p>
        </p:txBody>
      </p:sp>
      <p:pic>
        <p:nvPicPr>
          <p:cNvPr id="10" name="Content Placeholder 9">
            <a:extLst>
              <a:ext uri="{FF2B5EF4-FFF2-40B4-BE49-F238E27FC236}">
                <a16:creationId xmlns:a16="http://schemas.microsoft.com/office/drawing/2014/main" id="{7D087E99-5728-2C08-B14B-5601F8AD6AD2}"/>
              </a:ext>
            </a:extLst>
          </p:cNvPr>
          <p:cNvPicPr>
            <a:picLocks noGrp="1" noChangeAspect="1"/>
          </p:cNvPicPr>
          <p:nvPr>
            <p:ph idx="1"/>
          </p:nvPr>
        </p:nvPicPr>
        <p:blipFill>
          <a:blip r:embed="rId2"/>
          <a:stretch>
            <a:fillRect/>
          </a:stretch>
        </p:blipFill>
        <p:spPr>
          <a:xfrm>
            <a:off x="2412207" y="2160588"/>
            <a:ext cx="7099438" cy="4353334"/>
          </a:xfrm>
        </p:spPr>
      </p:pic>
    </p:spTree>
    <p:extLst>
      <p:ext uri="{BB962C8B-B14F-4D97-AF65-F5344CB8AC3E}">
        <p14:creationId xmlns:p14="http://schemas.microsoft.com/office/powerpoint/2010/main" val="3382648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DB61-C487-09AD-1140-43ED52F0E08D}"/>
              </a:ext>
            </a:extLst>
          </p:cNvPr>
          <p:cNvSpPr>
            <a:spLocks noGrp="1"/>
          </p:cNvSpPr>
          <p:nvPr>
            <p:ph type="title"/>
          </p:nvPr>
        </p:nvSpPr>
        <p:spPr/>
        <p:txBody>
          <a:bodyPr/>
          <a:lstStyle/>
          <a:p>
            <a:r>
              <a:rPr lang="en-US" dirty="0" smtClean="0"/>
              <a:t>Reading a Scholarly Article: </a:t>
            </a:r>
            <a:r>
              <a:rPr lang="en-US" dirty="0"/>
              <a:t/>
            </a:r>
            <a:br>
              <a:rPr lang="en-US" dirty="0"/>
            </a:br>
            <a:r>
              <a:rPr lang="en-US" dirty="0"/>
              <a:t>Trends and Terms</a:t>
            </a:r>
          </a:p>
        </p:txBody>
      </p:sp>
      <p:pic>
        <p:nvPicPr>
          <p:cNvPr id="5" name="Content Placeholder 4">
            <a:extLst>
              <a:ext uri="{FF2B5EF4-FFF2-40B4-BE49-F238E27FC236}">
                <a16:creationId xmlns:a16="http://schemas.microsoft.com/office/drawing/2014/main" id="{A1EEDDA8-E2F6-A863-AC0B-779AFB4784C8}"/>
              </a:ext>
            </a:extLst>
          </p:cNvPr>
          <p:cNvPicPr>
            <a:picLocks noGrp="1" noChangeAspect="1"/>
          </p:cNvPicPr>
          <p:nvPr>
            <p:ph idx="1"/>
          </p:nvPr>
        </p:nvPicPr>
        <p:blipFill>
          <a:blip r:embed="rId2"/>
          <a:stretch>
            <a:fillRect/>
          </a:stretch>
        </p:blipFill>
        <p:spPr>
          <a:xfrm>
            <a:off x="-170468" y="1930400"/>
            <a:ext cx="12246519" cy="4881209"/>
          </a:xfrm>
        </p:spPr>
      </p:pic>
      <p:sp>
        <p:nvSpPr>
          <p:cNvPr id="6" name="Rectangle 5">
            <a:extLst>
              <a:ext uri="{FF2B5EF4-FFF2-40B4-BE49-F238E27FC236}">
                <a16:creationId xmlns:a16="http://schemas.microsoft.com/office/drawing/2014/main" id="{23EADD7B-9F6D-E33D-B4E7-1F8F706D900A}"/>
              </a:ext>
            </a:extLst>
          </p:cNvPr>
          <p:cNvSpPr/>
          <p:nvPr/>
        </p:nvSpPr>
        <p:spPr>
          <a:xfrm>
            <a:off x="-170469" y="2121031"/>
            <a:ext cx="6090501" cy="44400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869011-584D-7390-C5AA-03709150F8A7}"/>
              </a:ext>
            </a:extLst>
          </p:cNvPr>
          <p:cNvPicPr>
            <a:picLocks noChangeAspect="1"/>
          </p:cNvPicPr>
          <p:nvPr/>
        </p:nvPicPr>
        <p:blipFill>
          <a:blip r:embed="rId2"/>
          <a:stretch>
            <a:fillRect/>
          </a:stretch>
        </p:blipFill>
        <p:spPr>
          <a:xfrm>
            <a:off x="235744" y="1495425"/>
            <a:ext cx="7610475" cy="5362575"/>
          </a:xfrm>
          <a:prstGeom prst="rect">
            <a:avLst/>
          </a:prstGeom>
        </p:spPr>
      </p:pic>
      <p:sp>
        <p:nvSpPr>
          <p:cNvPr id="2" name="Title 1">
            <a:extLst>
              <a:ext uri="{FF2B5EF4-FFF2-40B4-BE49-F238E27FC236}">
                <a16:creationId xmlns:a16="http://schemas.microsoft.com/office/drawing/2014/main" id="{3D2F1470-87B5-CE67-68B4-2A08DAE9B973}"/>
              </a:ext>
            </a:extLst>
          </p:cNvPr>
          <p:cNvSpPr>
            <a:spLocks noGrp="1"/>
          </p:cNvSpPr>
          <p:nvPr>
            <p:ph type="title"/>
          </p:nvPr>
        </p:nvSpPr>
        <p:spPr>
          <a:xfrm>
            <a:off x="1933575" y="260350"/>
            <a:ext cx="10515600" cy="1325563"/>
          </a:xfrm>
        </p:spPr>
        <p:txBody>
          <a:bodyPr/>
          <a:lstStyle/>
          <a:p>
            <a:r>
              <a:rPr lang="en-US" dirty="0"/>
              <a:t>What is Textual Analysis/ Mining?</a:t>
            </a:r>
          </a:p>
        </p:txBody>
      </p:sp>
      <p:sp>
        <p:nvSpPr>
          <p:cNvPr id="3" name="Content Placeholder 2">
            <a:extLst>
              <a:ext uri="{FF2B5EF4-FFF2-40B4-BE49-F238E27FC236}">
                <a16:creationId xmlns:a16="http://schemas.microsoft.com/office/drawing/2014/main" id="{2C178116-4AC0-3DF2-F407-9DE3B8A87423}"/>
              </a:ext>
            </a:extLst>
          </p:cNvPr>
          <p:cNvSpPr>
            <a:spLocks noGrp="1"/>
          </p:cNvSpPr>
          <p:nvPr>
            <p:ph idx="1"/>
          </p:nvPr>
        </p:nvSpPr>
        <p:spPr>
          <a:xfrm>
            <a:off x="7610475" y="1495426"/>
            <a:ext cx="4338638" cy="3463074"/>
          </a:xfrm>
          <a:solidFill>
            <a:schemeClr val="bg1"/>
          </a:solidFill>
        </p:spPr>
        <p:txBody>
          <a:bodyPr>
            <a:normAutofit/>
          </a:bodyPr>
          <a:lstStyle/>
          <a:p>
            <a:pPr marL="0" indent="0">
              <a:buNone/>
            </a:pPr>
            <a:r>
              <a:rPr lang="en-US" b="0" i="0" dirty="0">
                <a:solidFill>
                  <a:srgbClr val="333333"/>
                </a:solidFill>
                <a:effectLst/>
                <a:highlight>
                  <a:srgbClr val="FFFFFF"/>
                </a:highlight>
                <a:latin typeface="Open Sans" panose="020B0606030504020204" pitchFamily="34" charset="0"/>
              </a:rPr>
              <a:t>"</a:t>
            </a:r>
            <a:r>
              <a:rPr lang="en-US" b="0" i="0" dirty="0">
                <a:solidFill>
                  <a:srgbClr val="000000"/>
                </a:solidFill>
                <a:effectLst/>
                <a:highlight>
                  <a:srgbClr val="FFFFFF"/>
                </a:highlight>
                <a:latin typeface="Arial" panose="020B0604020202020204" pitchFamily="34" charset="0"/>
              </a:rPr>
              <a:t>a text mining system will allow a user to explore and interact with patterns of information from within a collection of potentially relevant documents. The goal of a text mining system is to help a user identify meaningful patterns and learn about the information space related to the information need.”</a:t>
            </a:r>
          </a:p>
          <a:p>
            <a:r>
              <a:rPr lang="en-US" sz="1300" dirty="0"/>
              <a:t>Blake, C. (2011). Text mining. </a:t>
            </a:r>
            <a:r>
              <a:rPr lang="en-US" sz="1300" i="1" dirty="0"/>
              <a:t>Annual Review of Information Science and Technology</a:t>
            </a:r>
            <a:r>
              <a:rPr lang="en-US" sz="1300" dirty="0"/>
              <a:t>, </a:t>
            </a:r>
            <a:r>
              <a:rPr lang="en-US" sz="1300" i="1" dirty="0"/>
              <a:t>45</a:t>
            </a:r>
            <a:r>
              <a:rPr lang="en-US" sz="1300" dirty="0"/>
              <a:t>(1), 121–155. https://doi.org/10.1002/aris.2011.1440450110</a:t>
            </a:r>
          </a:p>
          <a:p>
            <a:endParaRPr lang="en-US" dirty="0"/>
          </a:p>
        </p:txBody>
      </p:sp>
      <p:sp>
        <p:nvSpPr>
          <p:cNvPr id="7" name="TextBox 6">
            <a:extLst>
              <a:ext uri="{FF2B5EF4-FFF2-40B4-BE49-F238E27FC236}">
                <a16:creationId xmlns:a16="http://schemas.microsoft.com/office/drawing/2014/main" id="{69FBDE9B-EA37-5C37-5AF4-DE05B1B04AA0}"/>
              </a:ext>
            </a:extLst>
          </p:cNvPr>
          <p:cNvSpPr txBox="1"/>
          <p:nvPr/>
        </p:nvSpPr>
        <p:spPr>
          <a:xfrm>
            <a:off x="7846219" y="5269584"/>
            <a:ext cx="3560214" cy="400110"/>
          </a:xfrm>
          <a:prstGeom prst="rect">
            <a:avLst/>
          </a:prstGeom>
          <a:solidFill>
            <a:schemeClr val="bg1"/>
          </a:solidFill>
        </p:spPr>
        <p:txBody>
          <a:bodyPr wrap="square" rtlCol="0">
            <a:spAutoFit/>
          </a:bodyPr>
          <a:lstStyle/>
          <a:p>
            <a:pPr algn="ctr"/>
            <a:r>
              <a:rPr lang="en-US" sz="2000" b="1" dirty="0"/>
              <a:t>Distant Reading</a:t>
            </a:r>
          </a:p>
        </p:txBody>
      </p:sp>
    </p:spTree>
    <p:extLst>
      <p:ext uri="{BB962C8B-B14F-4D97-AF65-F5344CB8AC3E}">
        <p14:creationId xmlns:p14="http://schemas.microsoft.com/office/powerpoint/2010/main" val="195638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C96-D4A3-B02A-5038-212FFD00E2F1}"/>
              </a:ext>
            </a:extLst>
          </p:cNvPr>
          <p:cNvSpPr>
            <a:spLocks noGrp="1"/>
          </p:cNvSpPr>
          <p:nvPr>
            <p:ph type="title"/>
          </p:nvPr>
        </p:nvSpPr>
        <p:spPr>
          <a:xfrm>
            <a:off x="0" y="18255"/>
            <a:ext cx="10515600" cy="1325563"/>
          </a:xfrm>
        </p:spPr>
        <p:txBody>
          <a:bodyPr/>
          <a:lstStyle/>
          <a:p>
            <a:r>
              <a:rPr lang="en-US" dirty="0"/>
              <a:t>Effectively Reading a Scholarly Article</a:t>
            </a:r>
          </a:p>
        </p:txBody>
      </p:sp>
      <p:sp>
        <p:nvSpPr>
          <p:cNvPr id="3" name="Content Placeholder 2">
            <a:extLst>
              <a:ext uri="{FF2B5EF4-FFF2-40B4-BE49-F238E27FC236}">
                <a16:creationId xmlns:a16="http://schemas.microsoft.com/office/drawing/2014/main" id="{D86C433F-B764-5D56-A167-C25A820D94F0}"/>
              </a:ext>
            </a:extLst>
          </p:cNvPr>
          <p:cNvSpPr>
            <a:spLocks noGrp="1"/>
          </p:cNvSpPr>
          <p:nvPr>
            <p:ph idx="1"/>
          </p:nvPr>
        </p:nvSpPr>
        <p:spPr>
          <a:xfrm>
            <a:off x="245097" y="1084082"/>
            <a:ext cx="11774078" cy="5092881"/>
          </a:xfrm>
        </p:spPr>
        <p:txBody>
          <a:bodyPr>
            <a:normAutofit fontScale="70000" lnSpcReduction="20000"/>
          </a:bodyPr>
          <a:lstStyle/>
          <a:p>
            <a:pPr marL="0" indent="0" fontAlgn="base">
              <a:buNone/>
            </a:pPr>
            <a:r>
              <a:rPr lang="en-US" sz="3600" b="1" i="0" dirty="0">
                <a:solidFill>
                  <a:srgbClr val="000000"/>
                </a:solidFill>
                <a:effectLst/>
                <a:highlight>
                  <a:srgbClr val="FFFFFF"/>
                </a:highlight>
                <a:latin typeface="inherit"/>
              </a:rPr>
              <a:t>Scholarship as Conversation</a:t>
            </a:r>
          </a:p>
          <a:p>
            <a:pPr marL="0" indent="0" algn="l" fontAlgn="base">
              <a:buNone/>
            </a:pPr>
            <a:r>
              <a:rPr lang="en-US" b="1" i="0" dirty="0">
                <a:solidFill>
                  <a:srgbClr val="000000"/>
                </a:solidFill>
                <a:effectLst/>
                <a:highlight>
                  <a:srgbClr val="FFFFFF"/>
                </a:highlight>
                <a:latin typeface="inherit"/>
              </a:rPr>
              <a:t>Communities of scholars, researchers, or professionals engage in sustained discourse with new insights and discoveries occurring over time as a result of varied perspectives and interpretations.</a:t>
            </a:r>
            <a:endParaRPr lang="en-US" b="0" i="0" dirty="0">
              <a:solidFill>
                <a:srgbClr val="000000"/>
              </a:solidFill>
              <a:effectLst/>
              <a:highlight>
                <a:srgbClr val="FFFFFF"/>
              </a:highlight>
              <a:latin typeface="Arial" panose="020B0604020202020204" pitchFamily="34" charset="0"/>
            </a:endParaRPr>
          </a:p>
          <a:p>
            <a:pPr marL="0" indent="0" algn="l" fontAlgn="base">
              <a:buNone/>
            </a:pPr>
            <a:r>
              <a:rPr lang="en-US" b="0" i="0" dirty="0">
                <a:solidFill>
                  <a:srgbClr val="000000"/>
                </a:solidFill>
                <a:effectLst/>
                <a:highlight>
                  <a:srgbClr val="FFFFFF"/>
                </a:highlight>
                <a:latin typeface="Arial" panose="020B0604020202020204" pitchFamily="34" charset="0"/>
              </a:rPr>
              <a:t>Research in scholarly and professional fields is a discursive practice in which </a:t>
            </a:r>
            <a:r>
              <a:rPr lang="en-US" b="0" i="0" dirty="0">
                <a:solidFill>
                  <a:srgbClr val="000000"/>
                </a:solidFill>
                <a:effectLst/>
                <a:highlight>
                  <a:srgbClr val="FFFF00"/>
                </a:highlight>
                <a:latin typeface="Arial" panose="020B0604020202020204" pitchFamily="34" charset="0"/>
              </a:rPr>
              <a:t>ideas are formulated, debated, and weighed against one another </a:t>
            </a:r>
            <a:r>
              <a:rPr lang="en-US" b="0" i="0" dirty="0">
                <a:solidFill>
                  <a:srgbClr val="000000"/>
                </a:solidFill>
                <a:effectLst/>
                <a:highlight>
                  <a:srgbClr val="FFFFFF"/>
                </a:highlight>
                <a:latin typeface="Arial" panose="020B0604020202020204" pitchFamily="34" charset="0"/>
              </a:rPr>
              <a:t>over extended periods of time. Instead of seeking discrete answers to complex problems, experts understand that a given issue may be characterized by several competing perspectives as part of an </a:t>
            </a:r>
            <a:r>
              <a:rPr lang="en-US" b="0" i="0" dirty="0">
                <a:solidFill>
                  <a:srgbClr val="000000"/>
                </a:solidFill>
                <a:effectLst/>
                <a:highlight>
                  <a:srgbClr val="FFFF00"/>
                </a:highlight>
                <a:latin typeface="Arial" panose="020B0604020202020204" pitchFamily="34" charset="0"/>
              </a:rPr>
              <a:t>ongoing conversation in which information users and creators come together and negotiate meaning</a:t>
            </a:r>
            <a:r>
              <a:rPr lang="en-US" b="0" i="0" dirty="0">
                <a:solidFill>
                  <a:srgbClr val="000000"/>
                </a:solidFill>
                <a:effectLst/>
                <a:highlight>
                  <a:srgbClr val="FFFFFF"/>
                </a:highlight>
                <a:latin typeface="Arial" panose="020B0604020202020204" pitchFamily="34" charset="0"/>
              </a:rPr>
              <a:t>. Experts understand that, while some topics have established answers through this process, a query may not have a single uncontested answer. </a:t>
            </a:r>
            <a:r>
              <a:rPr lang="en-US" b="0" i="0" dirty="0">
                <a:solidFill>
                  <a:srgbClr val="000000"/>
                </a:solidFill>
                <a:effectLst/>
                <a:highlight>
                  <a:srgbClr val="FFFF00"/>
                </a:highlight>
                <a:latin typeface="Arial" panose="020B0604020202020204" pitchFamily="34" charset="0"/>
              </a:rPr>
              <a:t>Experts are therefore inclined to seek out many perspectives, not merely the ones with which they are familiar</a:t>
            </a:r>
            <a:r>
              <a:rPr lang="en-US" b="0" i="0" dirty="0">
                <a:solidFill>
                  <a:srgbClr val="000000"/>
                </a:solidFill>
                <a:effectLst/>
                <a:highlight>
                  <a:srgbClr val="FFFFFF"/>
                </a:highlight>
                <a:latin typeface="Arial" panose="020B0604020202020204" pitchFamily="34" charset="0"/>
              </a:rPr>
              <a:t>. These perspectives might be in their own discipline or profession or may be in other fields. While novice learners and experts at all levels can take part in the conversation, established power and authority structures may influence their ability to participate and can privilege certain voices and information. Developing familiarity with the sources of evidence, methods, and modes of discourse in the field assists novice learners to enter the conversation. New forms of scholarly and research conversations provide more avenues in which a wide variety of individuals may have a voice in the conversation. Providing attribution to relevant previous research is also an obligation of participation in the conversation. It enables the conversation to move forward and strengthens one’s voice in the conversation.</a:t>
            </a:r>
          </a:p>
          <a:p>
            <a:pPr marL="0" indent="0" algn="l" fontAlgn="base">
              <a:buNone/>
            </a:pPr>
            <a:r>
              <a:rPr lang="en-US" b="1" i="0" dirty="0">
                <a:solidFill>
                  <a:srgbClr val="333399"/>
                </a:solidFill>
                <a:effectLst/>
                <a:highlight>
                  <a:srgbClr val="FFFFFF"/>
                </a:highlight>
                <a:latin typeface="Arial" panose="020B0604020202020204" pitchFamily="34" charset="0"/>
              </a:rPr>
              <a:t>Knowledge Practices</a:t>
            </a:r>
          </a:p>
          <a:p>
            <a:pPr marL="0" indent="0" algn="l" fontAlgn="base">
              <a:buNone/>
            </a:pPr>
            <a:r>
              <a:rPr lang="en-US" b="0" i="0" dirty="0">
                <a:solidFill>
                  <a:srgbClr val="000000"/>
                </a:solidFill>
                <a:effectLst/>
                <a:highlight>
                  <a:srgbClr val="FFFFFF"/>
                </a:highlight>
                <a:latin typeface="Arial" panose="020B0604020202020204" pitchFamily="34" charset="0"/>
              </a:rPr>
              <a:t>Learners who are developing their information literate abilities</a:t>
            </a:r>
          </a:p>
          <a:p>
            <a:pPr lvl="1" fontAlgn="base"/>
            <a:r>
              <a:rPr lang="en-US" b="0" i="0" dirty="0">
                <a:solidFill>
                  <a:srgbClr val="000000"/>
                </a:solidFill>
                <a:effectLst/>
                <a:highlight>
                  <a:srgbClr val="FFFF00"/>
                </a:highlight>
                <a:latin typeface="Arial" panose="020B0604020202020204" pitchFamily="34" charset="0"/>
              </a:rPr>
              <a:t>cite the contributing work of others in their own information production;</a:t>
            </a:r>
          </a:p>
          <a:p>
            <a:pPr lvl="1" fontAlgn="base"/>
            <a:r>
              <a:rPr lang="en-US" b="0" i="0" dirty="0">
                <a:solidFill>
                  <a:srgbClr val="000000"/>
                </a:solidFill>
                <a:effectLst/>
                <a:highlight>
                  <a:srgbClr val="FFFFFF"/>
                </a:highlight>
                <a:latin typeface="Arial" panose="020B0604020202020204" pitchFamily="34" charset="0"/>
              </a:rPr>
              <a:t>contribute to scholarly conversation at an appropriate level, such as local online community, guided discussion, undergraduate research journal, conference presentation/poster session;</a:t>
            </a:r>
          </a:p>
          <a:p>
            <a:pPr lvl="1" fontAlgn="base"/>
            <a:r>
              <a:rPr lang="en-US" b="0" i="0" dirty="0">
                <a:solidFill>
                  <a:srgbClr val="000000"/>
                </a:solidFill>
                <a:effectLst/>
                <a:highlight>
                  <a:srgbClr val="FFFFFF"/>
                </a:highlight>
                <a:latin typeface="Arial" panose="020B0604020202020204" pitchFamily="34" charset="0"/>
              </a:rPr>
              <a:t>identify barriers to entering scholarly conversation via various venues;</a:t>
            </a:r>
          </a:p>
          <a:p>
            <a:pPr lvl="1" fontAlgn="base"/>
            <a:r>
              <a:rPr lang="en-US" b="0" i="0" dirty="0">
                <a:solidFill>
                  <a:srgbClr val="000000"/>
                </a:solidFill>
                <a:effectLst/>
                <a:highlight>
                  <a:srgbClr val="FFFFFF"/>
                </a:highlight>
                <a:latin typeface="Arial" panose="020B0604020202020204" pitchFamily="34" charset="0"/>
              </a:rPr>
              <a:t>critically evaluate contributions made by others in participatory information environments;</a:t>
            </a:r>
          </a:p>
          <a:p>
            <a:pPr lvl="1" fontAlgn="base"/>
            <a:r>
              <a:rPr lang="en-US" b="0" i="0" dirty="0">
                <a:solidFill>
                  <a:srgbClr val="000000"/>
                </a:solidFill>
                <a:effectLst/>
                <a:highlight>
                  <a:srgbClr val="FFFF00"/>
                </a:highlight>
                <a:latin typeface="Arial" panose="020B0604020202020204" pitchFamily="34" charset="0"/>
              </a:rPr>
              <a:t>identify the contribution that particular articles, books, and other scholarly pieces make to disciplinary knowledge;</a:t>
            </a:r>
          </a:p>
          <a:p>
            <a:pPr lvl="1" fontAlgn="base"/>
            <a:r>
              <a:rPr lang="en-US" b="0" i="0" dirty="0">
                <a:solidFill>
                  <a:srgbClr val="000000"/>
                </a:solidFill>
                <a:effectLst/>
                <a:highlight>
                  <a:srgbClr val="FFFF00"/>
                </a:highlight>
                <a:latin typeface="Arial" panose="020B0604020202020204" pitchFamily="34" charset="0"/>
              </a:rPr>
              <a:t>summarize the changes in scholarly perspective over time on a particular topic within a specific discipline;</a:t>
            </a:r>
          </a:p>
          <a:p>
            <a:pPr lvl="1" fontAlgn="base"/>
            <a:r>
              <a:rPr lang="en-US" b="0" i="0" dirty="0">
                <a:solidFill>
                  <a:srgbClr val="000000"/>
                </a:solidFill>
                <a:effectLst/>
                <a:highlight>
                  <a:srgbClr val="FFFF00"/>
                </a:highlight>
                <a:latin typeface="Arial" panose="020B0604020202020204" pitchFamily="34" charset="0"/>
              </a:rPr>
              <a:t>recognize that a given scholarly work may not represent the only or even the majority perspective on the issue.</a:t>
            </a:r>
          </a:p>
        </p:txBody>
      </p:sp>
      <p:sp>
        <p:nvSpPr>
          <p:cNvPr id="4" name="Rectangle 3">
            <a:extLst>
              <a:ext uri="{FF2B5EF4-FFF2-40B4-BE49-F238E27FC236}">
                <a16:creationId xmlns:a16="http://schemas.microsoft.com/office/drawing/2014/main" id="{90E6F203-10C9-AB6A-D741-5B7CE04A1D94}"/>
              </a:ext>
            </a:extLst>
          </p:cNvPr>
          <p:cNvSpPr/>
          <p:nvPr/>
        </p:nvSpPr>
        <p:spPr>
          <a:xfrm>
            <a:off x="301658" y="2950590"/>
            <a:ext cx="11670383" cy="478410"/>
          </a:xfrm>
          <a:prstGeom prst="rect">
            <a:avLst/>
          </a:prstGeom>
          <a:solidFill>
            <a:srgbClr val="FFFF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0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44DA-857B-6A7F-6024-E08A54F0292E}"/>
              </a:ext>
            </a:extLst>
          </p:cNvPr>
          <p:cNvSpPr>
            <a:spLocks noGrp="1"/>
          </p:cNvSpPr>
          <p:nvPr>
            <p:ph type="title"/>
          </p:nvPr>
        </p:nvSpPr>
        <p:spPr/>
        <p:txBody>
          <a:bodyPr/>
          <a:lstStyle/>
          <a:p>
            <a:r>
              <a:rPr lang="en-US" dirty="0"/>
              <a:t>Creating New Data Sets: Why and What</a:t>
            </a:r>
          </a:p>
        </p:txBody>
      </p:sp>
      <p:sp>
        <p:nvSpPr>
          <p:cNvPr id="4" name="Content Placeholder 3">
            <a:extLst>
              <a:ext uri="{FF2B5EF4-FFF2-40B4-BE49-F238E27FC236}">
                <a16:creationId xmlns:a16="http://schemas.microsoft.com/office/drawing/2014/main" id="{AB255B70-BCFF-2F62-1B8C-4AAB6A6A1D28}"/>
              </a:ext>
            </a:extLst>
          </p:cNvPr>
          <p:cNvSpPr>
            <a:spLocks noGrp="1"/>
          </p:cNvSpPr>
          <p:nvPr>
            <p:ph sz="half" idx="1"/>
          </p:nvPr>
        </p:nvSpPr>
        <p:spPr/>
        <p:txBody>
          <a:bodyPr>
            <a:normAutofit fontScale="92500" lnSpcReduction="20000"/>
          </a:bodyPr>
          <a:lstStyle/>
          <a:p>
            <a:endParaRPr lang="en-US" dirty="0"/>
          </a:p>
          <a:p>
            <a:r>
              <a:rPr lang="en-US" dirty="0"/>
              <a:t>Illuminate process of creating questions and defining what’s of interest (Information Creation as a Process)</a:t>
            </a:r>
          </a:p>
          <a:p>
            <a:r>
              <a:rPr lang="en-US" dirty="0"/>
              <a:t>Practice creating research questions/focus (Searching as Strategic Exploration)</a:t>
            </a:r>
          </a:p>
          <a:p>
            <a:r>
              <a:rPr lang="en-US" dirty="0"/>
              <a:t>Recognize variety of sources that constitute knowledge (Authority is Created/Contextual; Information has Value)</a:t>
            </a:r>
          </a:p>
          <a:p>
            <a:r>
              <a:rPr lang="en-US" dirty="0"/>
              <a:t>Highlight underrepresented stories and experiences</a:t>
            </a:r>
          </a:p>
        </p:txBody>
      </p:sp>
      <p:sp>
        <p:nvSpPr>
          <p:cNvPr id="5" name="Content Placeholder 4">
            <a:extLst>
              <a:ext uri="{FF2B5EF4-FFF2-40B4-BE49-F238E27FC236}">
                <a16:creationId xmlns:a16="http://schemas.microsoft.com/office/drawing/2014/main" id="{19EA57A2-5EFF-E429-2A08-4B9B4D3B3196}"/>
              </a:ext>
            </a:extLst>
          </p:cNvPr>
          <p:cNvSpPr>
            <a:spLocks noGrp="1"/>
          </p:cNvSpPr>
          <p:nvPr>
            <p:ph sz="half" idx="2"/>
          </p:nvPr>
        </p:nvSpPr>
        <p:spPr>
          <a:solidFill>
            <a:schemeClr val="accent5">
              <a:lumMod val="20000"/>
              <a:lumOff val="80000"/>
            </a:schemeClr>
          </a:solidFill>
        </p:spPr>
        <p:txBody>
          <a:bodyPr>
            <a:normAutofit fontScale="92500" lnSpcReduction="20000"/>
          </a:bodyPr>
          <a:lstStyle/>
          <a:p>
            <a:r>
              <a:rPr lang="en-US" dirty="0"/>
              <a:t>Looking at department of education reports from various countries to identify attitudes and emphases</a:t>
            </a:r>
          </a:p>
          <a:p>
            <a:r>
              <a:rPr lang="en-US" dirty="0"/>
              <a:t>Identifying trends over time, particularly in regards to attitudes towards China, in the Dali Lama’s annual speech on anniversary of Tibetan Uprising</a:t>
            </a:r>
          </a:p>
          <a:p>
            <a:r>
              <a:rPr lang="en-US" dirty="0"/>
              <a:t>Using tables of content and indices of theory readers to identify how French theory moved through the American academy </a:t>
            </a:r>
            <a:endParaRPr lang="en-US" dirty="0" smtClean="0"/>
          </a:p>
          <a:p>
            <a:r>
              <a:rPr lang="en-US" dirty="0" smtClean="0"/>
              <a:t>Examples of student </a:t>
            </a:r>
            <a:r>
              <a:rPr lang="en-US" dirty="0"/>
              <a:t>p</a:t>
            </a:r>
            <a:r>
              <a:rPr lang="en-US" dirty="0" smtClean="0"/>
              <a:t>rojects that create </a:t>
            </a:r>
            <a:r>
              <a:rPr lang="en-US" dirty="0"/>
              <a:t>and analyze new data sets: </a:t>
            </a:r>
            <a:r>
              <a:rPr lang="en-US" dirty="0">
                <a:hlinkClick r:id="rId2"/>
              </a:rPr>
              <a:t>https://dhfellows.iwudh.reclaim.hosting/ </a:t>
            </a:r>
            <a:endParaRPr lang="en-US" dirty="0"/>
          </a:p>
        </p:txBody>
      </p:sp>
    </p:spTree>
    <p:extLst>
      <p:ext uri="{BB962C8B-B14F-4D97-AF65-F5344CB8AC3E}">
        <p14:creationId xmlns:p14="http://schemas.microsoft.com/office/powerpoint/2010/main" val="36014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44DA-857B-6A7F-6024-E08A54F0292E}"/>
              </a:ext>
            </a:extLst>
          </p:cNvPr>
          <p:cNvSpPr>
            <a:spLocks noGrp="1"/>
          </p:cNvSpPr>
          <p:nvPr>
            <p:ph type="title"/>
          </p:nvPr>
        </p:nvSpPr>
        <p:spPr/>
        <p:txBody>
          <a:bodyPr/>
          <a:lstStyle/>
          <a:p>
            <a:r>
              <a:rPr lang="en-US" dirty="0"/>
              <a:t>Creating New Data Sets: Some Practical Tips</a:t>
            </a:r>
          </a:p>
        </p:txBody>
      </p:sp>
      <p:sp>
        <p:nvSpPr>
          <p:cNvPr id="3" name="Content Placeholder 2">
            <a:extLst>
              <a:ext uri="{FF2B5EF4-FFF2-40B4-BE49-F238E27FC236}">
                <a16:creationId xmlns:a16="http://schemas.microsoft.com/office/drawing/2014/main" id="{38B09D70-FFD0-2B3F-7762-1AAA654306D8}"/>
              </a:ext>
            </a:extLst>
          </p:cNvPr>
          <p:cNvSpPr>
            <a:spLocks noGrp="1"/>
          </p:cNvSpPr>
          <p:nvPr>
            <p:ph idx="1"/>
          </p:nvPr>
        </p:nvSpPr>
        <p:spPr>
          <a:xfrm>
            <a:off x="838201" y="1825625"/>
            <a:ext cx="6139070" cy="4351338"/>
          </a:xfrm>
        </p:spPr>
        <p:txBody>
          <a:bodyPr>
            <a:noAutofit/>
          </a:bodyPr>
          <a:lstStyle/>
          <a:p>
            <a:r>
              <a:rPr lang="en-US" dirty="0"/>
              <a:t>It’s generally best to load each document separately and name by date (or other defining characteristic)</a:t>
            </a:r>
          </a:p>
          <a:p>
            <a:pPr lvl="1"/>
            <a:r>
              <a:rPr lang="en-US" sz="1800" dirty="0"/>
              <a:t>You can look at trends over time, or segment out a specific set</a:t>
            </a:r>
          </a:p>
          <a:p>
            <a:pPr lvl="1"/>
            <a:r>
              <a:rPr lang="en-US" sz="1800" dirty="0"/>
              <a:t>PDFs are a pain to rename at the metadata level. I’ve found success saving as a .docx, going to “details” in “properties” and then over-writing the title in it </a:t>
            </a:r>
          </a:p>
          <a:p>
            <a:r>
              <a:rPr lang="en-US" dirty="0"/>
              <a:t>It’s increasingly easy to make documents machine readable—</a:t>
            </a:r>
            <a:r>
              <a:rPr lang="en-US" dirty="0" err="1"/>
              <a:t>Adbobe</a:t>
            </a:r>
            <a:r>
              <a:rPr lang="en-US" dirty="0"/>
              <a:t> Acrobat has “Scan and OCR,” Google Lens allows you to copy as text</a:t>
            </a:r>
          </a:p>
          <a:p>
            <a:r>
              <a:rPr lang="en-US" dirty="0"/>
              <a:t>You’re definitely going to want to work with the instructor to make sure to define goals, introduce students to specific (or various) data sets, show models of how people have used this data</a:t>
            </a:r>
          </a:p>
        </p:txBody>
      </p:sp>
      <p:pic>
        <p:nvPicPr>
          <p:cNvPr id="5" name="Picture 4">
            <a:extLst>
              <a:ext uri="{FF2B5EF4-FFF2-40B4-BE49-F238E27FC236}">
                <a16:creationId xmlns:a16="http://schemas.microsoft.com/office/drawing/2014/main" id="{162A57FD-BB13-FC10-4822-34AA14F11C00}"/>
              </a:ext>
            </a:extLst>
          </p:cNvPr>
          <p:cNvPicPr>
            <a:picLocks noChangeAspect="1"/>
          </p:cNvPicPr>
          <p:nvPr/>
        </p:nvPicPr>
        <p:blipFill rotWithShape="1">
          <a:blip r:embed="rId2"/>
          <a:srcRect t="62319" r="48560" b="3189"/>
          <a:stretch/>
        </p:blipFill>
        <p:spPr>
          <a:xfrm>
            <a:off x="7305261" y="2136913"/>
            <a:ext cx="4800600" cy="3289852"/>
          </a:xfrm>
          <a:prstGeom prst="rect">
            <a:avLst/>
          </a:prstGeom>
        </p:spPr>
      </p:pic>
      <p:pic>
        <p:nvPicPr>
          <p:cNvPr id="7" name="Picture 6">
            <a:extLst>
              <a:ext uri="{FF2B5EF4-FFF2-40B4-BE49-F238E27FC236}">
                <a16:creationId xmlns:a16="http://schemas.microsoft.com/office/drawing/2014/main" id="{DBA33810-0DCD-F9CC-5AB6-ABD146E0021B}"/>
              </a:ext>
            </a:extLst>
          </p:cNvPr>
          <p:cNvPicPr>
            <a:picLocks noChangeAspect="1"/>
          </p:cNvPicPr>
          <p:nvPr/>
        </p:nvPicPr>
        <p:blipFill>
          <a:blip r:embed="rId3"/>
          <a:stretch>
            <a:fillRect/>
          </a:stretch>
        </p:blipFill>
        <p:spPr>
          <a:xfrm>
            <a:off x="7871381" y="4841805"/>
            <a:ext cx="742950" cy="295275"/>
          </a:xfrm>
          <a:prstGeom prst="rect">
            <a:avLst/>
          </a:prstGeom>
        </p:spPr>
      </p:pic>
    </p:spTree>
    <p:extLst>
      <p:ext uri="{BB962C8B-B14F-4D97-AF65-F5344CB8AC3E}">
        <p14:creationId xmlns:p14="http://schemas.microsoft.com/office/powerpoint/2010/main" val="7138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B09D70-FFD0-2B3F-7762-1AAA654306D8}"/>
              </a:ext>
            </a:extLst>
          </p:cNvPr>
          <p:cNvSpPr>
            <a:spLocks noGrp="1"/>
          </p:cNvSpPr>
          <p:nvPr>
            <p:ph idx="1"/>
          </p:nvPr>
        </p:nvSpPr>
        <p:spPr/>
        <p:txBody>
          <a:bodyPr/>
          <a:lstStyle/>
          <a:p>
            <a:r>
              <a:rPr lang="en-US" dirty="0"/>
              <a:t>Framework: Information Creation</a:t>
            </a:r>
          </a:p>
        </p:txBody>
      </p:sp>
      <p:pic>
        <p:nvPicPr>
          <p:cNvPr id="5" name="Picture 4">
            <a:extLst>
              <a:ext uri="{FF2B5EF4-FFF2-40B4-BE49-F238E27FC236}">
                <a16:creationId xmlns:a16="http://schemas.microsoft.com/office/drawing/2014/main" id="{32F812DE-B6A7-4621-D4FA-3E4AE14C54A8}"/>
              </a:ext>
            </a:extLst>
          </p:cNvPr>
          <p:cNvPicPr>
            <a:picLocks noChangeAspect="1"/>
          </p:cNvPicPr>
          <p:nvPr/>
        </p:nvPicPr>
        <p:blipFill rotWithShape="1">
          <a:blip r:embed="rId2"/>
          <a:srcRect t="14296" b="6529"/>
          <a:stretch/>
        </p:blipFill>
        <p:spPr>
          <a:xfrm>
            <a:off x="0" y="207390"/>
            <a:ext cx="12192000" cy="6561055"/>
          </a:xfrm>
          <a:prstGeom prst="rect">
            <a:avLst/>
          </a:prstGeom>
        </p:spPr>
      </p:pic>
      <p:sp>
        <p:nvSpPr>
          <p:cNvPr id="2" name="TextBox 1"/>
          <p:cNvSpPr txBox="1"/>
          <p:nvPr/>
        </p:nvSpPr>
        <p:spPr>
          <a:xfrm>
            <a:off x="1163782" y="4793673"/>
            <a:ext cx="3325091" cy="369332"/>
          </a:xfrm>
          <a:prstGeom prst="rect">
            <a:avLst/>
          </a:prstGeom>
          <a:solidFill>
            <a:schemeClr val="accent1">
              <a:lumMod val="40000"/>
              <a:lumOff val="60000"/>
            </a:schemeClr>
          </a:solidFill>
        </p:spPr>
        <p:txBody>
          <a:bodyPr wrap="square" rtlCol="0">
            <a:spAutoFit/>
          </a:bodyPr>
          <a:lstStyle/>
          <a:p>
            <a:r>
              <a:rPr lang="en-US" dirty="0">
                <a:hlinkClick r:id="rId3"/>
              </a:rPr>
              <a:t>https://rb.gy/775l5b</a:t>
            </a:r>
            <a:endParaRPr lang="en-US" dirty="0"/>
          </a:p>
        </p:txBody>
      </p:sp>
    </p:spTree>
    <p:extLst>
      <p:ext uri="{BB962C8B-B14F-4D97-AF65-F5344CB8AC3E}">
        <p14:creationId xmlns:p14="http://schemas.microsoft.com/office/powerpoint/2010/main" val="1313348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3375-F09D-1F7A-6741-089139DC3A8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9132C91-3C17-5904-96A5-921DA7D70851}"/>
              </a:ext>
            </a:extLst>
          </p:cNvPr>
          <p:cNvPicPr>
            <a:picLocks noGrp="1" noChangeAspect="1"/>
          </p:cNvPicPr>
          <p:nvPr>
            <p:ph idx="1"/>
          </p:nvPr>
        </p:nvPicPr>
        <p:blipFill>
          <a:blip r:embed="rId2"/>
          <a:stretch>
            <a:fillRect/>
          </a:stretch>
        </p:blipFill>
        <p:spPr>
          <a:xfrm>
            <a:off x="337395" y="447472"/>
            <a:ext cx="11982274" cy="5963055"/>
          </a:xfrm>
        </p:spPr>
      </p:pic>
    </p:spTree>
    <p:extLst>
      <p:ext uri="{BB962C8B-B14F-4D97-AF65-F5344CB8AC3E}">
        <p14:creationId xmlns:p14="http://schemas.microsoft.com/office/powerpoint/2010/main" val="4273422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B694-F248-102B-17DE-2788EF8AB144}"/>
              </a:ext>
            </a:extLst>
          </p:cNvPr>
          <p:cNvSpPr>
            <a:spLocks noGrp="1"/>
          </p:cNvSpPr>
          <p:nvPr>
            <p:ph type="title"/>
          </p:nvPr>
        </p:nvSpPr>
        <p:spPr/>
        <p:txBody>
          <a:bodyPr/>
          <a:lstStyle/>
          <a:p>
            <a:r>
              <a:rPr lang="en-US" dirty="0"/>
              <a:t>Understanding LLM AI (like ChatGPT)</a:t>
            </a:r>
          </a:p>
        </p:txBody>
      </p:sp>
      <p:sp>
        <p:nvSpPr>
          <p:cNvPr id="3" name="Content Placeholder 2">
            <a:extLst>
              <a:ext uri="{FF2B5EF4-FFF2-40B4-BE49-F238E27FC236}">
                <a16:creationId xmlns:a16="http://schemas.microsoft.com/office/drawing/2014/main" id="{3B846056-150B-EE3D-3F4C-4683A1BFB68E}"/>
              </a:ext>
            </a:extLst>
          </p:cNvPr>
          <p:cNvSpPr>
            <a:spLocks noGrp="1"/>
          </p:cNvSpPr>
          <p:nvPr>
            <p:ph idx="1"/>
          </p:nvPr>
        </p:nvSpPr>
        <p:spPr>
          <a:xfrm>
            <a:off x="677334" y="2160589"/>
            <a:ext cx="4449143" cy="3880773"/>
          </a:xfrm>
        </p:spPr>
        <p:txBody>
          <a:bodyPr/>
          <a:lstStyle/>
          <a:p>
            <a:r>
              <a:rPr lang="en-US" sz="3200" dirty="0"/>
              <a:t>“Bag of Words” methodology</a:t>
            </a:r>
          </a:p>
          <a:p>
            <a:r>
              <a:rPr lang="en-US" sz="3200" dirty="0"/>
              <a:t>Visualization of Use of Statistics</a:t>
            </a:r>
          </a:p>
          <a:p>
            <a:pPr lvl="1"/>
            <a:r>
              <a:rPr lang="en-US" sz="3200" dirty="0"/>
              <a:t>Demystify “how it knows”</a:t>
            </a:r>
          </a:p>
          <a:p>
            <a:pPr lvl="1"/>
            <a:endParaRPr lang="en-US" dirty="0"/>
          </a:p>
        </p:txBody>
      </p:sp>
      <p:sp>
        <p:nvSpPr>
          <p:cNvPr id="4" name="TextBox 3">
            <a:extLst>
              <a:ext uri="{FF2B5EF4-FFF2-40B4-BE49-F238E27FC236}">
                <a16:creationId xmlns:a16="http://schemas.microsoft.com/office/drawing/2014/main" id="{31105CA9-90AA-C9FE-D8CC-0E7013A9B859}"/>
              </a:ext>
            </a:extLst>
          </p:cNvPr>
          <p:cNvSpPr txBox="1"/>
          <p:nvPr/>
        </p:nvSpPr>
        <p:spPr>
          <a:xfrm>
            <a:off x="6707028" y="1930400"/>
            <a:ext cx="4857946" cy="2800767"/>
          </a:xfrm>
          <a:prstGeom prst="rect">
            <a:avLst/>
          </a:prstGeom>
          <a:solidFill>
            <a:schemeClr val="accent5">
              <a:lumMod val="20000"/>
              <a:lumOff val="80000"/>
            </a:schemeClr>
          </a:solidFill>
        </p:spPr>
        <p:txBody>
          <a:bodyPr wrap="square" rtlCol="0">
            <a:spAutoFit/>
          </a:bodyPr>
          <a:lstStyle/>
          <a:p>
            <a:r>
              <a:rPr lang="en-US" sz="2200" b="0" i="0" dirty="0">
                <a:solidFill>
                  <a:srgbClr val="1F1F1F"/>
                </a:solidFill>
                <a:effectLst/>
                <a:latin typeface="ElsevierGulliver"/>
              </a:rPr>
              <a:t>Evaluating online resources requires background knowledge of proprietary search algorithms and the existence of grey literature, paywalls, and the deep web; these thought processes would need to be explicitly taught within the context of information literacy. (2)</a:t>
            </a:r>
            <a:endParaRPr lang="en-US" sz="2200" dirty="0"/>
          </a:p>
        </p:txBody>
      </p:sp>
      <p:sp>
        <p:nvSpPr>
          <p:cNvPr id="5" name="TextBox 4">
            <a:extLst>
              <a:ext uri="{FF2B5EF4-FFF2-40B4-BE49-F238E27FC236}">
                <a16:creationId xmlns:a16="http://schemas.microsoft.com/office/drawing/2014/main" id="{25BAD323-FE93-0327-E69C-6D0A431364FC}"/>
              </a:ext>
            </a:extLst>
          </p:cNvPr>
          <p:cNvSpPr txBox="1"/>
          <p:nvPr/>
        </p:nvSpPr>
        <p:spPr>
          <a:xfrm>
            <a:off x="8326534" y="5321724"/>
            <a:ext cx="3327662" cy="830997"/>
          </a:xfrm>
          <a:prstGeom prst="rect">
            <a:avLst/>
          </a:prstGeom>
          <a:solidFill>
            <a:schemeClr val="bg1"/>
          </a:solidFill>
        </p:spPr>
        <p:txBody>
          <a:bodyPr wrap="square" rtlCol="0">
            <a:spAutoFit/>
          </a:bodyPr>
          <a:lstStyle/>
          <a:p>
            <a:r>
              <a:rPr lang="en-US" sz="1200" b="0" i="0" dirty="0">
                <a:solidFill>
                  <a:srgbClr val="222222"/>
                </a:solidFill>
                <a:effectLst/>
                <a:highlight>
                  <a:srgbClr val="FFFFFF"/>
                </a:highlight>
                <a:latin typeface="Arial" panose="020B0604020202020204" pitchFamily="34" charset="0"/>
              </a:rPr>
              <a:t>Blocksidge, Katie, and Hanna </a:t>
            </a:r>
            <a:r>
              <a:rPr lang="en-US" sz="1200" b="0" i="0" dirty="0" err="1">
                <a:solidFill>
                  <a:srgbClr val="222222"/>
                </a:solidFill>
                <a:effectLst/>
                <a:highlight>
                  <a:srgbClr val="FFFFFF"/>
                </a:highlight>
                <a:latin typeface="Arial" panose="020B0604020202020204" pitchFamily="34" charset="0"/>
              </a:rPr>
              <a:t>Primeau</a:t>
            </a:r>
            <a:r>
              <a:rPr lang="en-US" sz="1200" b="0" i="0" dirty="0">
                <a:solidFill>
                  <a:srgbClr val="222222"/>
                </a:solidFill>
                <a:effectLst/>
                <a:highlight>
                  <a:srgbClr val="FFFFFF"/>
                </a:highlight>
                <a:latin typeface="Arial" panose="020B0604020202020204" pitchFamily="34" charset="0"/>
              </a:rPr>
              <a:t>. "Adapting and evolving: Generation Z's information beliefs." </a:t>
            </a:r>
            <a:r>
              <a:rPr lang="en-US" sz="1200" b="0" i="1" dirty="0">
                <a:solidFill>
                  <a:srgbClr val="222222"/>
                </a:solidFill>
                <a:effectLst/>
                <a:highlight>
                  <a:srgbClr val="FFFFFF"/>
                </a:highlight>
                <a:latin typeface="Arial" panose="020B0604020202020204" pitchFamily="34" charset="0"/>
              </a:rPr>
              <a:t>The Journal of Academic Librarianship</a:t>
            </a:r>
            <a:r>
              <a:rPr lang="en-US" sz="1200" b="0" i="0" dirty="0">
                <a:solidFill>
                  <a:srgbClr val="222222"/>
                </a:solidFill>
                <a:effectLst/>
                <a:highlight>
                  <a:srgbClr val="FFFFFF"/>
                </a:highlight>
                <a:latin typeface="Arial" panose="020B0604020202020204" pitchFamily="34" charset="0"/>
              </a:rPr>
              <a:t> 49.3 (2023): 102686.</a:t>
            </a:r>
            <a:endParaRPr lang="en-US" sz="1200" dirty="0"/>
          </a:p>
        </p:txBody>
      </p:sp>
    </p:spTree>
    <p:extLst>
      <p:ext uri="{BB962C8B-B14F-4D97-AF65-F5344CB8AC3E}">
        <p14:creationId xmlns:p14="http://schemas.microsoft.com/office/powerpoint/2010/main" val="12330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DA39-63CF-4858-E0B8-EF47398FB6BE}"/>
              </a:ext>
            </a:extLst>
          </p:cNvPr>
          <p:cNvSpPr>
            <a:spLocks noGrp="1"/>
          </p:cNvSpPr>
          <p:nvPr>
            <p:ph type="title"/>
          </p:nvPr>
        </p:nvSpPr>
        <p:spPr>
          <a:xfrm>
            <a:off x="197178" y="-30800"/>
            <a:ext cx="10515600" cy="1325563"/>
          </a:xfrm>
        </p:spPr>
        <p:txBody>
          <a:bodyPr/>
          <a:lstStyle/>
          <a:p>
            <a:r>
              <a:rPr lang="en-US" dirty="0"/>
              <a:t>Understanding LLM AI (like Chat GPT)</a:t>
            </a:r>
          </a:p>
        </p:txBody>
      </p:sp>
      <p:pic>
        <p:nvPicPr>
          <p:cNvPr id="5" name="Content Placeholder 4">
            <a:extLst>
              <a:ext uri="{FF2B5EF4-FFF2-40B4-BE49-F238E27FC236}">
                <a16:creationId xmlns:a16="http://schemas.microsoft.com/office/drawing/2014/main" id="{194376B3-D537-6320-FEBF-8E1C4F06D60A}"/>
              </a:ext>
            </a:extLst>
          </p:cNvPr>
          <p:cNvPicPr>
            <a:picLocks noGrp="1" noChangeAspect="1"/>
          </p:cNvPicPr>
          <p:nvPr>
            <p:ph idx="1"/>
          </p:nvPr>
        </p:nvPicPr>
        <p:blipFill>
          <a:blip r:embed="rId2"/>
          <a:stretch>
            <a:fillRect/>
          </a:stretch>
        </p:blipFill>
        <p:spPr>
          <a:xfrm>
            <a:off x="571500" y="636309"/>
            <a:ext cx="10347881" cy="5681304"/>
          </a:xfrm>
        </p:spPr>
      </p:pic>
      <p:sp>
        <p:nvSpPr>
          <p:cNvPr id="6" name="Rectangle 5">
            <a:extLst>
              <a:ext uri="{FF2B5EF4-FFF2-40B4-BE49-F238E27FC236}">
                <a16:creationId xmlns:a16="http://schemas.microsoft.com/office/drawing/2014/main" id="{E7855284-EAF8-3F58-DC5B-B967EE316F72}"/>
              </a:ext>
            </a:extLst>
          </p:cNvPr>
          <p:cNvSpPr/>
          <p:nvPr/>
        </p:nvSpPr>
        <p:spPr>
          <a:xfrm>
            <a:off x="901144" y="4897716"/>
            <a:ext cx="1536569"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Putting in one article= mini corpus</a:t>
            </a:r>
          </a:p>
        </p:txBody>
      </p:sp>
      <p:sp>
        <p:nvSpPr>
          <p:cNvPr id="7" name="TextBox 6">
            <a:extLst>
              <a:ext uri="{FF2B5EF4-FFF2-40B4-BE49-F238E27FC236}">
                <a16:creationId xmlns:a16="http://schemas.microsoft.com/office/drawing/2014/main" id="{8BD2DB59-13A3-B174-038D-39D8EB84620C}"/>
              </a:ext>
            </a:extLst>
          </p:cNvPr>
          <p:cNvSpPr txBox="1"/>
          <p:nvPr/>
        </p:nvSpPr>
        <p:spPr>
          <a:xfrm>
            <a:off x="3393667" y="5657213"/>
            <a:ext cx="2479250" cy="954107"/>
          </a:xfrm>
          <a:prstGeom prst="rect">
            <a:avLst/>
          </a:prstGeom>
          <a:solidFill>
            <a:schemeClr val="accent1"/>
          </a:solidFill>
        </p:spPr>
        <p:txBody>
          <a:bodyPr wrap="square" rtlCol="0">
            <a:spAutoFit/>
          </a:bodyPr>
          <a:lstStyle/>
          <a:p>
            <a:r>
              <a:rPr lang="en-US" sz="1400" dirty="0">
                <a:solidFill>
                  <a:schemeClr val="bg1"/>
                </a:solidFill>
              </a:rPr>
              <a:t>--Various statistics around words have been visualized</a:t>
            </a:r>
          </a:p>
          <a:p>
            <a:r>
              <a:rPr lang="en-US" sz="1400" dirty="0">
                <a:solidFill>
                  <a:schemeClr val="bg1"/>
                </a:solidFill>
              </a:rPr>
              <a:t>--Contexts/collocates are a starting step</a:t>
            </a:r>
            <a:endParaRPr lang="en-US" dirty="0"/>
          </a:p>
        </p:txBody>
      </p:sp>
    </p:spTree>
    <p:extLst>
      <p:ext uri="{BB962C8B-B14F-4D97-AF65-F5344CB8AC3E}">
        <p14:creationId xmlns:p14="http://schemas.microsoft.com/office/powerpoint/2010/main" val="3369070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B694-F248-102B-17DE-2788EF8AB144}"/>
              </a:ext>
            </a:extLst>
          </p:cNvPr>
          <p:cNvSpPr>
            <a:spLocks noGrp="1"/>
          </p:cNvSpPr>
          <p:nvPr>
            <p:ph type="title"/>
          </p:nvPr>
        </p:nvSpPr>
        <p:spPr/>
        <p:txBody>
          <a:bodyPr/>
          <a:lstStyle/>
          <a:p>
            <a:r>
              <a:rPr lang="en-US" dirty="0"/>
              <a:t>Understanding LLM AI (like ChatGPT)</a:t>
            </a:r>
          </a:p>
        </p:txBody>
      </p:sp>
      <p:sp>
        <p:nvSpPr>
          <p:cNvPr id="3" name="Content Placeholder 2">
            <a:extLst>
              <a:ext uri="{FF2B5EF4-FFF2-40B4-BE49-F238E27FC236}">
                <a16:creationId xmlns:a16="http://schemas.microsoft.com/office/drawing/2014/main" id="{3B846056-150B-EE3D-3F4C-4683A1BFB68E}"/>
              </a:ext>
            </a:extLst>
          </p:cNvPr>
          <p:cNvSpPr>
            <a:spLocks noGrp="1"/>
          </p:cNvSpPr>
          <p:nvPr>
            <p:ph idx="1"/>
          </p:nvPr>
        </p:nvSpPr>
        <p:spPr/>
        <p:txBody>
          <a:bodyPr/>
          <a:lstStyle/>
          <a:p>
            <a:r>
              <a:rPr lang="en-US" dirty="0"/>
              <a:t>“Bag of Words” methodology</a:t>
            </a:r>
          </a:p>
          <a:p>
            <a:r>
              <a:rPr lang="en-US" dirty="0"/>
              <a:t>Visualization of Use of Statistics</a:t>
            </a:r>
          </a:p>
          <a:p>
            <a:pPr lvl="1"/>
            <a:r>
              <a:rPr lang="en-US" dirty="0"/>
              <a:t>Demystify “how it knows”</a:t>
            </a:r>
          </a:p>
          <a:p>
            <a:r>
              <a:rPr lang="en-US" dirty="0"/>
              <a:t>But also—stress </a:t>
            </a:r>
            <a:r>
              <a:rPr lang="en-US"/>
              <a:t>algorithms and </a:t>
            </a:r>
          </a:p>
          <a:p>
            <a:pPr marL="0" indent="0">
              <a:buNone/>
            </a:pPr>
            <a:r>
              <a:rPr lang="en-US"/>
              <a:t>the </a:t>
            </a:r>
            <a:r>
              <a:rPr lang="en-US" dirty="0"/>
              <a:t>“black box”</a:t>
            </a:r>
          </a:p>
          <a:p>
            <a:r>
              <a:rPr lang="en-US" dirty="0"/>
              <a:t>Importance of Knowledge </a:t>
            </a:r>
          </a:p>
          <a:p>
            <a:pPr marL="0" indent="0">
              <a:buNone/>
            </a:pPr>
            <a:r>
              <a:rPr lang="en-US" dirty="0"/>
              <a:t>and Interpretation </a:t>
            </a:r>
          </a:p>
        </p:txBody>
      </p:sp>
      <p:pic>
        <p:nvPicPr>
          <p:cNvPr id="7" name="Picture 6">
            <a:extLst>
              <a:ext uri="{FF2B5EF4-FFF2-40B4-BE49-F238E27FC236}">
                <a16:creationId xmlns:a16="http://schemas.microsoft.com/office/drawing/2014/main" id="{F5A8ABEF-C2DF-1C6B-135D-3F913F4D0B10}"/>
              </a:ext>
            </a:extLst>
          </p:cNvPr>
          <p:cNvPicPr>
            <a:picLocks noChangeAspect="1"/>
          </p:cNvPicPr>
          <p:nvPr/>
        </p:nvPicPr>
        <p:blipFill rotWithShape="1">
          <a:blip r:embed="rId2"/>
          <a:srcRect r="22192" b="3735"/>
          <a:stretch/>
        </p:blipFill>
        <p:spPr>
          <a:xfrm>
            <a:off x="6231118" y="1998384"/>
            <a:ext cx="5043340" cy="2008008"/>
          </a:xfrm>
          <a:prstGeom prst="rect">
            <a:avLst/>
          </a:prstGeom>
        </p:spPr>
      </p:pic>
      <p:pic>
        <p:nvPicPr>
          <p:cNvPr id="9" name="Picture 8">
            <a:extLst>
              <a:ext uri="{FF2B5EF4-FFF2-40B4-BE49-F238E27FC236}">
                <a16:creationId xmlns:a16="http://schemas.microsoft.com/office/drawing/2014/main" id="{B7625A47-403B-3DA5-DD00-712D74A77984}"/>
              </a:ext>
            </a:extLst>
          </p:cNvPr>
          <p:cNvPicPr>
            <a:picLocks noChangeAspect="1"/>
          </p:cNvPicPr>
          <p:nvPr/>
        </p:nvPicPr>
        <p:blipFill>
          <a:blip r:embed="rId3"/>
          <a:stretch>
            <a:fillRect/>
          </a:stretch>
        </p:blipFill>
        <p:spPr>
          <a:xfrm>
            <a:off x="5175314" y="3548927"/>
            <a:ext cx="6749199" cy="3309073"/>
          </a:xfrm>
          <a:prstGeom prst="rect">
            <a:avLst/>
          </a:prstGeom>
        </p:spPr>
      </p:pic>
    </p:spTree>
    <p:extLst>
      <p:ext uri="{BB962C8B-B14F-4D97-AF65-F5344CB8AC3E}">
        <p14:creationId xmlns:p14="http://schemas.microsoft.com/office/powerpoint/2010/main" val="45673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1" name="TextBox 10">
            <a:extLst>
              <a:ext uri="{FF2B5EF4-FFF2-40B4-BE49-F238E27FC236}">
                <a16:creationId xmlns:a16="http://schemas.microsoft.com/office/drawing/2014/main" id="{28027736-F8ED-4AE1-66C2-A45EAD36476C}"/>
              </a:ext>
            </a:extLst>
          </p:cNvPr>
          <p:cNvSpPr txBox="1"/>
          <p:nvPr/>
        </p:nvSpPr>
        <p:spPr>
          <a:xfrm>
            <a:off x="1217055" y="2989206"/>
            <a:ext cx="1629253" cy="364843"/>
          </a:xfrm>
          <a:prstGeom prst="rect">
            <a:avLst/>
          </a:prstGeom>
          <a:noFill/>
        </p:spPr>
        <p:txBody>
          <a:bodyPr wrap="square">
            <a:spAutoFit/>
          </a:bodyPr>
          <a:lstStyle/>
          <a:p>
            <a:pPr defTabSz="404896">
              <a:spcAft>
                <a:spcPts val="492"/>
              </a:spcAft>
            </a:pPr>
            <a:r>
              <a:rPr lang="en-US" sz="1771" kern="1200">
                <a:solidFill>
                  <a:srgbClr val="901500"/>
                </a:solidFill>
                <a:effectLst>
                  <a:reflection blurRad="6350" stA="60000" endA="900" endPos="60000" dist="29997" dir="5400000" sy="-100000" algn="bl" rotWithShape="0"/>
                </a:effectLst>
                <a:latin typeface="Fjalla One" panose="02000506040000020004" pitchFamily="2" charset="0"/>
                <a:ea typeface="+mn-ea"/>
                <a:cs typeface="+mn-cs"/>
              </a:rPr>
              <a:t>Part of Speech </a:t>
            </a:r>
            <a:endParaRPr lang="en-US" sz="4000">
              <a:solidFill>
                <a:schemeClr val="accent2">
                  <a:lumMod val="75000"/>
                </a:schemeClr>
              </a:solidFill>
              <a:effectLst>
                <a:reflection blurRad="6350" stA="60000" endA="900" endPos="60000" dist="29997" dir="5400000" sy="-100000" algn="bl" rotWithShape="0"/>
              </a:effectLst>
              <a:latin typeface="Fjalla One" panose="02000506040000020004" pitchFamily="2" charset="0"/>
            </a:endParaRPr>
          </a:p>
        </p:txBody>
      </p:sp>
      <p:sp>
        <p:nvSpPr>
          <p:cNvPr id="15" name="TextBox 14">
            <a:extLst>
              <a:ext uri="{FF2B5EF4-FFF2-40B4-BE49-F238E27FC236}">
                <a16:creationId xmlns:a16="http://schemas.microsoft.com/office/drawing/2014/main" id="{A5625B1E-8E14-FE92-0ABE-57052A3BFA9D}"/>
              </a:ext>
            </a:extLst>
          </p:cNvPr>
          <p:cNvSpPr txBox="1"/>
          <p:nvPr/>
        </p:nvSpPr>
        <p:spPr>
          <a:xfrm>
            <a:off x="5343840" y="3680565"/>
            <a:ext cx="1595393" cy="310406"/>
          </a:xfrm>
          <a:prstGeom prst="rect">
            <a:avLst/>
          </a:prstGeom>
          <a:noFill/>
        </p:spPr>
        <p:txBody>
          <a:bodyPr wrap="square">
            <a:spAutoFit/>
          </a:bodyPr>
          <a:lstStyle/>
          <a:p>
            <a:pPr defTabSz="404896">
              <a:spcAft>
                <a:spcPts val="492"/>
              </a:spcAft>
            </a:pPr>
            <a:r>
              <a:rPr lang="en-US" sz="1417" kern="1200">
                <a:solidFill>
                  <a:schemeClr val="tx1"/>
                </a:solidFill>
                <a:effectLst>
                  <a:glow rad="228600">
                    <a:schemeClr val="accent3">
                      <a:satMod val="175000"/>
                      <a:alpha val="40000"/>
                    </a:schemeClr>
                  </a:glow>
                </a:effectLst>
                <a:latin typeface="MS Mincho" panose="02020609040205080304" pitchFamily="49" charset="-128"/>
                <a:ea typeface="MS Mincho" panose="02020609040205080304" pitchFamily="49" charset="-128"/>
                <a:cs typeface="+mn-cs"/>
              </a:rPr>
              <a:t>Collocations</a:t>
            </a:r>
            <a:endParaRPr lang="en-US" sz="3200">
              <a:effectLst>
                <a:glow rad="228600">
                  <a:schemeClr val="accent3">
                    <a:satMod val="175000"/>
                    <a:alpha val="40000"/>
                  </a:schemeClr>
                </a:glow>
              </a:effectLst>
              <a:latin typeface="MS Mincho" panose="02020609040205080304" pitchFamily="49" charset="-128"/>
              <a:ea typeface="MS Mincho" panose="02020609040205080304" pitchFamily="49" charset="-128"/>
            </a:endParaRPr>
          </a:p>
        </p:txBody>
      </p:sp>
      <p:sp>
        <p:nvSpPr>
          <p:cNvPr id="17" name="TextBox 16">
            <a:extLst>
              <a:ext uri="{FF2B5EF4-FFF2-40B4-BE49-F238E27FC236}">
                <a16:creationId xmlns:a16="http://schemas.microsoft.com/office/drawing/2014/main" id="{67049752-0BD0-0E9C-3C8D-4813360A38D1}"/>
              </a:ext>
            </a:extLst>
          </p:cNvPr>
          <p:cNvSpPr txBox="1"/>
          <p:nvPr/>
        </p:nvSpPr>
        <p:spPr>
          <a:xfrm>
            <a:off x="5343840" y="1066377"/>
            <a:ext cx="1093927" cy="364843"/>
          </a:xfrm>
          <a:prstGeom prst="rect">
            <a:avLst/>
          </a:prstGeom>
          <a:noFill/>
        </p:spPr>
        <p:txBody>
          <a:bodyPr wrap="square">
            <a:spAutoFit/>
            <a:scene3d>
              <a:camera prst="perspectiveHeroicExtremeRightFacing"/>
              <a:lightRig rig="threePt" dir="t"/>
            </a:scene3d>
          </a:bodyPr>
          <a:lstStyle/>
          <a:p>
            <a:pPr defTabSz="404896">
              <a:spcAft>
                <a:spcPts val="492"/>
              </a:spcAft>
            </a:pPr>
            <a:r>
              <a:rPr lang="en-US" sz="1771" kern="1200">
                <a:solidFill>
                  <a:schemeClr val="tx1"/>
                </a:solidFill>
                <a:latin typeface="Walbaum Display" panose="02070503090703020303" pitchFamily="18" charset="0"/>
                <a:ea typeface="+mn-ea"/>
                <a:cs typeface="+mn-cs"/>
              </a:rPr>
              <a:t>Contexts </a:t>
            </a:r>
            <a:endParaRPr lang="en-US" sz="4000">
              <a:latin typeface="Walbaum Display" panose="02070503090703020303" pitchFamily="18" charset="0"/>
            </a:endParaRPr>
          </a:p>
        </p:txBody>
      </p:sp>
      <p:sp>
        <p:nvSpPr>
          <p:cNvPr id="19" name="TextBox 18">
            <a:extLst>
              <a:ext uri="{FF2B5EF4-FFF2-40B4-BE49-F238E27FC236}">
                <a16:creationId xmlns:a16="http://schemas.microsoft.com/office/drawing/2014/main" id="{ED30FA35-B439-D67E-4556-30873E60DEA2}"/>
              </a:ext>
            </a:extLst>
          </p:cNvPr>
          <p:cNvSpPr txBox="1"/>
          <p:nvPr/>
        </p:nvSpPr>
        <p:spPr>
          <a:xfrm rot="20916111">
            <a:off x="1547739" y="1976728"/>
            <a:ext cx="1504415" cy="283154"/>
          </a:xfrm>
          <a:prstGeom prst="rect">
            <a:avLst/>
          </a:prstGeom>
          <a:noFill/>
        </p:spPr>
        <p:txBody>
          <a:bodyPr wrap="square">
            <a:spAutoFit/>
          </a:bodyPr>
          <a:lstStyle/>
          <a:p>
            <a:pPr defTabSz="404896">
              <a:spcAft>
                <a:spcPts val="492"/>
              </a:spcAft>
            </a:pPr>
            <a:r>
              <a:rPr lang="en-US" sz="1240" b="1" kern="1200">
                <a:ln w="22225">
                  <a:solidFill>
                    <a:schemeClr val="accent2"/>
                  </a:solidFill>
                  <a:prstDash val="solid"/>
                </a:ln>
                <a:solidFill>
                  <a:srgbClr val="6D3A00"/>
                </a:solidFill>
                <a:latin typeface="+mn-lt"/>
                <a:ea typeface="+mn-ea"/>
                <a:cs typeface="+mn-cs"/>
              </a:rPr>
              <a:t>Topic Modeling</a:t>
            </a:r>
            <a:endParaRPr lang="en-US" sz="2800" b="1">
              <a:ln w="22225">
                <a:solidFill>
                  <a:schemeClr val="accent2"/>
                </a:solidFill>
                <a:prstDash val="solid"/>
              </a:ln>
              <a:solidFill>
                <a:schemeClr val="accent2">
                  <a:lumMod val="40000"/>
                  <a:lumOff val="60000"/>
                </a:schemeClr>
              </a:solidFill>
            </a:endParaRPr>
          </a:p>
        </p:txBody>
      </p:sp>
      <p:sp>
        <p:nvSpPr>
          <p:cNvPr id="22" name="Rectangle 21">
            <a:extLst>
              <a:ext uri="{FF2B5EF4-FFF2-40B4-BE49-F238E27FC236}">
                <a16:creationId xmlns:a16="http://schemas.microsoft.com/office/drawing/2014/main" id="{F495B1B1-0498-4644-0B47-44768171BAA4}"/>
              </a:ext>
            </a:extLst>
          </p:cNvPr>
          <p:cNvSpPr/>
          <p:nvPr/>
        </p:nvSpPr>
        <p:spPr>
          <a:xfrm>
            <a:off x="4866838" y="4501004"/>
            <a:ext cx="2456955" cy="460254"/>
          </a:xfrm>
          <a:prstGeom prst="rect">
            <a:avLst/>
          </a:prstGeom>
          <a:noFill/>
        </p:spPr>
        <p:txBody>
          <a:bodyPr wrap="none" lIns="91440" tIns="45720" rIns="91440" bIns="45720">
            <a:spAutoFit/>
          </a:bodyPr>
          <a:lstStyle/>
          <a:p>
            <a:pPr algn="ctr" defTabSz="404896">
              <a:spcAft>
                <a:spcPts val="492"/>
              </a:spcAft>
            </a:pPr>
            <a:r>
              <a:rPr lang="en-US" sz="2391" b="1" kern="12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tos" panose="020B0004020202020204" pitchFamily="34" charset="0"/>
                <a:ea typeface="+mn-ea"/>
                <a:cs typeface="+mn-cs"/>
              </a:rPr>
              <a:t>Word Frequency</a:t>
            </a:r>
            <a:endPar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3" name="Rectangle 22">
            <a:extLst>
              <a:ext uri="{FF2B5EF4-FFF2-40B4-BE49-F238E27FC236}">
                <a16:creationId xmlns:a16="http://schemas.microsoft.com/office/drawing/2014/main" id="{6A2708B5-7477-FD3E-EE9B-62DD9311683E}"/>
              </a:ext>
            </a:extLst>
          </p:cNvPr>
          <p:cNvSpPr/>
          <p:nvPr/>
        </p:nvSpPr>
        <p:spPr>
          <a:xfrm>
            <a:off x="4404908" y="1775114"/>
            <a:ext cx="2687210" cy="637354"/>
          </a:xfrm>
          <a:prstGeom prst="rect">
            <a:avLst/>
          </a:prstGeom>
          <a:noFill/>
        </p:spPr>
        <p:txBody>
          <a:bodyPr wrap="square" lIns="91440" tIns="45720" rIns="91440" bIns="45720">
            <a:spAutoFit/>
          </a:bodyPr>
          <a:lstStyle/>
          <a:p>
            <a:pPr algn="ctr" defTabSz="404896">
              <a:spcAft>
                <a:spcPts val="492"/>
              </a:spcAft>
            </a:pPr>
            <a:r>
              <a:rPr lang="en-US" sz="1771" b="1" kern="12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icrosoft YaHei UI Light" panose="020B0502040204020203" pitchFamily="34" charset="-122"/>
                <a:ea typeface="Microsoft YaHei UI Light" panose="020B0502040204020203" pitchFamily="34" charset="-122"/>
                <a:cs typeface="+mn-cs"/>
              </a:rPr>
              <a:t>Named Entity Recognition</a:t>
            </a:r>
            <a:endParaRPr lang="en-US" sz="40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5" name="Rectangle 24">
            <a:extLst>
              <a:ext uri="{FF2B5EF4-FFF2-40B4-BE49-F238E27FC236}">
                <a16:creationId xmlns:a16="http://schemas.microsoft.com/office/drawing/2014/main" id="{B547E689-5F73-2212-4C03-9D1DAB76FEA8}"/>
              </a:ext>
            </a:extLst>
          </p:cNvPr>
          <p:cNvSpPr/>
          <p:nvPr/>
        </p:nvSpPr>
        <p:spPr>
          <a:xfrm>
            <a:off x="1985154" y="1207774"/>
            <a:ext cx="2732736" cy="460254"/>
          </a:xfrm>
          <a:prstGeom prst="rect">
            <a:avLst/>
          </a:prstGeom>
          <a:noFill/>
        </p:spPr>
        <p:txBody>
          <a:bodyPr wrap="none" lIns="91440" tIns="45720" rIns="91440" bIns="45720">
            <a:spAutoFit/>
          </a:bodyPr>
          <a:lstStyle/>
          <a:p>
            <a:pPr algn="ctr" defTabSz="404896">
              <a:spcAft>
                <a:spcPts val="492"/>
              </a:spcAft>
            </a:pPr>
            <a:r>
              <a:rPr lang="en-US" sz="2391" b="1" kern="1200">
                <a:ln w="10160">
                  <a:solidFill>
                    <a:schemeClr val="accent5"/>
                  </a:solidFill>
                  <a:prstDash val="solid"/>
                </a:ln>
                <a:solidFill>
                  <a:srgbClr val="474747"/>
                </a:solidFill>
                <a:effectLst>
                  <a:outerShdw blurRad="38100" dist="22860" dir="5400000" algn="tl" rotWithShape="0">
                    <a:srgbClr val="000000">
                      <a:alpha val="30000"/>
                    </a:srgbClr>
                  </a:outerShdw>
                </a:effectLst>
                <a:latin typeface="+mn-lt"/>
                <a:ea typeface="+mn-ea"/>
                <a:cs typeface="+mn-cs"/>
              </a:rPr>
              <a:t>Word Complexity </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6" name="Rectangle 25">
            <a:extLst>
              <a:ext uri="{FF2B5EF4-FFF2-40B4-BE49-F238E27FC236}">
                <a16:creationId xmlns:a16="http://schemas.microsoft.com/office/drawing/2014/main" id="{DBF87FDF-3C15-D34F-29CB-11064C998B39}"/>
              </a:ext>
            </a:extLst>
          </p:cNvPr>
          <p:cNvSpPr/>
          <p:nvPr/>
        </p:nvSpPr>
        <p:spPr>
          <a:xfrm rot="21054596">
            <a:off x="615441" y="4185768"/>
            <a:ext cx="2181303" cy="460254"/>
          </a:xfrm>
          <a:prstGeom prst="rect">
            <a:avLst/>
          </a:prstGeom>
          <a:noFill/>
        </p:spPr>
        <p:txBody>
          <a:bodyPr wrap="none" lIns="91440" tIns="45720" rIns="91440" bIns="45720">
            <a:spAutoFit/>
          </a:bodyPr>
          <a:lstStyle/>
          <a:p>
            <a:pPr algn="ctr" defTabSz="404896">
              <a:spcAft>
                <a:spcPts val="492"/>
              </a:spcAft>
            </a:pPr>
            <a:r>
              <a:rPr lang="en-US" sz="2391" b="1" kern="1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rPr>
              <a:t>Word Density </a:t>
            </a:r>
            <a:endParaRPr lang="en-US"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Rectangle 26">
            <a:extLst>
              <a:ext uri="{FF2B5EF4-FFF2-40B4-BE49-F238E27FC236}">
                <a16:creationId xmlns:a16="http://schemas.microsoft.com/office/drawing/2014/main" id="{C58BFDDC-77E5-4811-BD4C-5BFAE8F05211}"/>
              </a:ext>
            </a:extLst>
          </p:cNvPr>
          <p:cNvSpPr/>
          <p:nvPr/>
        </p:nvSpPr>
        <p:spPr>
          <a:xfrm rot="900633">
            <a:off x="4942737" y="2851818"/>
            <a:ext cx="2876813" cy="460254"/>
          </a:xfrm>
          <a:prstGeom prst="rect">
            <a:avLst/>
          </a:prstGeom>
          <a:noFill/>
        </p:spPr>
        <p:txBody>
          <a:bodyPr wrap="none" lIns="91440" tIns="45720" rIns="91440" bIns="45720">
            <a:spAutoFit/>
          </a:bodyPr>
          <a:lstStyle/>
          <a:p>
            <a:pPr algn="ctr" defTabSz="404896">
              <a:spcAft>
                <a:spcPts val="492"/>
              </a:spcAft>
            </a:pPr>
            <a:r>
              <a:rPr lang="en-US" sz="2391" b="1" kern="120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mn-ea"/>
                <a:cs typeface="+mn-cs"/>
              </a:rPr>
              <a:t>Sentiment Analysis</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TextBox 27">
            <a:extLst>
              <a:ext uri="{FF2B5EF4-FFF2-40B4-BE49-F238E27FC236}">
                <a16:creationId xmlns:a16="http://schemas.microsoft.com/office/drawing/2014/main" id="{A029D019-31B7-2F2E-633D-4021653CDB74}"/>
              </a:ext>
            </a:extLst>
          </p:cNvPr>
          <p:cNvSpPr txBox="1"/>
          <p:nvPr/>
        </p:nvSpPr>
        <p:spPr>
          <a:xfrm>
            <a:off x="2942122" y="1926657"/>
            <a:ext cx="1995875" cy="2366032"/>
          </a:xfrm>
          <a:prstGeom prst="rect">
            <a:avLst/>
          </a:prstGeom>
          <a:solidFill>
            <a:srgbClr val="CCECFF"/>
          </a:solidFill>
        </p:spPr>
        <p:txBody>
          <a:bodyPr wrap="square" rtlCol="0">
            <a:spAutoFit/>
          </a:bodyPr>
          <a:lstStyle/>
          <a:p>
            <a:pPr algn="ctr" defTabSz="749808">
              <a:spcAft>
                <a:spcPts val="600"/>
              </a:spcAft>
            </a:pPr>
            <a:r>
              <a:rPr lang="en-US" sz="2296" kern="1200">
                <a:solidFill>
                  <a:schemeClr val="tx1"/>
                </a:solidFill>
                <a:latin typeface="+mn-lt"/>
                <a:ea typeface="+mn-ea"/>
                <a:cs typeface="+mn-cs"/>
              </a:rPr>
              <a:t>All Built around:</a:t>
            </a:r>
          </a:p>
          <a:p>
            <a:pPr algn="ctr" defTabSz="749808">
              <a:spcAft>
                <a:spcPts val="600"/>
              </a:spcAft>
            </a:pPr>
            <a:r>
              <a:rPr lang="en-US" sz="2296" kern="1200">
                <a:solidFill>
                  <a:schemeClr val="tx1"/>
                </a:solidFill>
                <a:latin typeface="+mn-lt"/>
                <a:ea typeface="+mn-ea"/>
                <a:cs typeface="+mn-cs"/>
              </a:rPr>
              <a:t>--counting words</a:t>
            </a:r>
          </a:p>
          <a:p>
            <a:pPr algn="ctr" defTabSz="749808">
              <a:spcAft>
                <a:spcPts val="600"/>
              </a:spcAft>
            </a:pPr>
            <a:r>
              <a:rPr lang="en-US" sz="2296" kern="1200">
                <a:solidFill>
                  <a:schemeClr val="tx1"/>
                </a:solidFill>
                <a:latin typeface="+mn-lt"/>
                <a:ea typeface="+mn-ea"/>
                <a:cs typeface="+mn-cs"/>
              </a:rPr>
              <a:t>--doing statistics</a:t>
            </a:r>
            <a:endParaRPr lang="en-US" sz="2800"/>
          </a:p>
        </p:txBody>
      </p:sp>
      <p:pic>
        <p:nvPicPr>
          <p:cNvPr id="29" name="Picture 28">
            <a:extLst>
              <a:ext uri="{FF2B5EF4-FFF2-40B4-BE49-F238E27FC236}">
                <a16:creationId xmlns:a16="http://schemas.microsoft.com/office/drawing/2014/main" id="{431C0F51-2E70-5FD9-A8D0-7C33718BEC96}"/>
              </a:ext>
            </a:extLst>
          </p:cNvPr>
          <p:cNvPicPr>
            <a:picLocks noChangeAspect="1"/>
          </p:cNvPicPr>
          <p:nvPr/>
        </p:nvPicPr>
        <p:blipFill>
          <a:blip r:embed="rId2"/>
          <a:stretch>
            <a:fillRect/>
          </a:stretch>
        </p:blipFill>
        <p:spPr>
          <a:xfrm>
            <a:off x="2779827" y="4293939"/>
            <a:ext cx="2244949" cy="1377238"/>
          </a:xfrm>
          <a:prstGeom prst="rect">
            <a:avLst/>
          </a:prstGeom>
        </p:spPr>
      </p:pic>
      <p:sp>
        <p:nvSpPr>
          <p:cNvPr id="2" name="TextBox 1">
            <a:extLst>
              <a:ext uri="{FF2B5EF4-FFF2-40B4-BE49-F238E27FC236}">
                <a16:creationId xmlns:a16="http://schemas.microsoft.com/office/drawing/2014/main" id="{85D03310-1FFF-2E4F-97BE-DB3D810DC44A}"/>
              </a:ext>
            </a:extLst>
          </p:cNvPr>
          <p:cNvSpPr txBox="1"/>
          <p:nvPr/>
        </p:nvSpPr>
        <p:spPr>
          <a:xfrm rot="19896006">
            <a:off x="6696372" y="1424532"/>
            <a:ext cx="1420699" cy="698012"/>
          </a:xfrm>
          <a:prstGeom prst="rect">
            <a:avLst/>
          </a:prstGeom>
          <a:noFill/>
        </p:spPr>
        <p:txBody>
          <a:bodyPr wrap="square" rtlCol="0">
            <a:spAutoFit/>
          </a:bodyPr>
          <a:lstStyle/>
          <a:p>
            <a:pPr defTabSz="749808">
              <a:spcAft>
                <a:spcPts val="600"/>
              </a:spcAft>
            </a:pPr>
            <a:r>
              <a:rPr lang="en-US" sz="1968" kern="1200">
                <a:solidFill>
                  <a:schemeClr val="accent5">
                    <a:lumMod val="75000"/>
                  </a:schemeClr>
                </a:solidFill>
                <a:latin typeface="Algerian" panose="04020705040A02060702" pitchFamily="82" charset="0"/>
                <a:ea typeface="+mn-ea"/>
                <a:cs typeface="+mn-cs"/>
              </a:rPr>
              <a:t>Genre Analysis</a:t>
            </a:r>
            <a:endParaRPr lang="en-US" sz="2400">
              <a:solidFill>
                <a:schemeClr val="accent5">
                  <a:lumMod val="75000"/>
                </a:schemeClr>
              </a:solidFill>
              <a:latin typeface="Algerian" panose="04020705040A02060702" pitchFamily="82" charset="0"/>
            </a:endParaRPr>
          </a:p>
        </p:txBody>
      </p:sp>
    </p:spTree>
    <p:extLst>
      <p:ext uri="{BB962C8B-B14F-4D97-AF65-F5344CB8AC3E}">
        <p14:creationId xmlns:p14="http://schemas.microsoft.com/office/powerpoint/2010/main" val="37761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A2F5-10F0-2265-5FB7-685F8AC435A9}"/>
              </a:ext>
            </a:extLst>
          </p:cNvPr>
          <p:cNvSpPr>
            <a:spLocks noGrp="1"/>
          </p:cNvSpPr>
          <p:nvPr>
            <p:ph type="title"/>
          </p:nvPr>
        </p:nvSpPr>
        <p:spPr>
          <a:xfrm>
            <a:off x="142875" y="18255"/>
            <a:ext cx="10515600" cy="1325563"/>
          </a:xfrm>
        </p:spPr>
        <p:txBody>
          <a:bodyPr>
            <a:normAutofit/>
          </a:bodyPr>
          <a:lstStyle/>
          <a:p>
            <a:r>
              <a:rPr lang="en-US" sz="2400" dirty="0" err="1"/>
              <a:t>Voyant</a:t>
            </a:r>
            <a:r>
              <a:rPr lang="en-US" sz="2400" dirty="0"/>
              <a:t>: web based tool that requires no programming/special text preparation to perform a number of textual mining activities</a:t>
            </a:r>
          </a:p>
        </p:txBody>
      </p:sp>
      <p:pic>
        <p:nvPicPr>
          <p:cNvPr id="5" name="Content Placeholder 4">
            <a:extLst>
              <a:ext uri="{FF2B5EF4-FFF2-40B4-BE49-F238E27FC236}">
                <a16:creationId xmlns:a16="http://schemas.microsoft.com/office/drawing/2014/main" id="{9EBEB642-7D8A-8FB4-B53A-423F2BD9945A}"/>
              </a:ext>
            </a:extLst>
          </p:cNvPr>
          <p:cNvPicPr>
            <a:picLocks noGrp="1" noChangeAspect="1"/>
          </p:cNvPicPr>
          <p:nvPr>
            <p:ph idx="1"/>
          </p:nvPr>
        </p:nvPicPr>
        <p:blipFill>
          <a:blip r:embed="rId2"/>
          <a:stretch>
            <a:fillRect/>
          </a:stretch>
        </p:blipFill>
        <p:spPr>
          <a:xfrm>
            <a:off x="666750" y="1355985"/>
            <a:ext cx="10791825" cy="5258132"/>
          </a:xfrm>
        </p:spPr>
      </p:pic>
    </p:spTree>
    <p:extLst>
      <p:ext uri="{BB962C8B-B14F-4D97-AF65-F5344CB8AC3E}">
        <p14:creationId xmlns:p14="http://schemas.microsoft.com/office/powerpoint/2010/main" val="144283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3BBC99-A68C-13BE-554B-0AEA87FFC812}"/>
              </a:ext>
            </a:extLst>
          </p:cNvPr>
          <p:cNvPicPr>
            <a:picLocks noGrp="1" noChangeAspect="1"/>
          </p:cNvPicPr>
          <p:nvPr>
            <p:ph idx="1"/>
          </p:nvPr>
        </p:nvPicPr>
        <p:blipFill>
          <a:blip r:embed="rId2"/>
          <a:stretch>
            <a:fillRect/>
          </a:stretch>
        </p:blipFill>
        <p:spPr>
          <a:xfrm>
            <a:off x="804959" y="514350"/>
            <a:ext cx="10582081" cy="5715000"/>
          </a:xfrm>
        </p:spPr>
      </p:pic>
    </p:spTree>
    <p:extLst>
      <p:ext uri="{BB962C8B-B14F-4D97-AF65-F5344CB8AC3E}">
        <p14:creationId xmlns:p14="http://schemas.microsoft.com/office/powerpoint/2010/main" val="123625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8AE5-7532-C366-C4DC-9292036427C5}"/>
              </a:ext>
            </a:extLst>
          </p:cNvPr>
          <p:cNvSpPr>
            <a:spLocks noGrp="1"/>
          </p:cNvSpPr>
          <p:nvPr>
            <p:ph type="title"/>
          </p:nvPr>
        </p:nvSpPr>
        <p:spPr>
          <a:xfrm>
            <a:off x="6090445" y="609600"/>
            <a:ext cx="3183556" cy="1320800"/>
          </a:xfrm>
        </p:spPr>
        <p:txBody>
          <a:bodyPr vert="horz" lIns="91440" tIns="45720" rIns="91440" bIns="45720" rtlCol="0" anchor="ctr">
            <a:normAutofit/>
          </a:bodyPr>
          <a:lstStyle/>
          <a:p>
            <a:pPr>
              <a:lnSpc>
                <a:spcPct val="90000"/>
              </a:lnSpc>
            </a:pPr>
            <a:r>
              <a:rPr lang="en-US" sz="2000"/>
              <a:t>However, relatively little has been done on using Voyant as an aid in student research…</a:t>
            </a:r>
          </a:p>
        </p:txBody>
      </p:sp>
      <p:sp>
        <p:nvSpPr>
          <p:cNvPr id="6" name="TextBox 5">
            <a:extLst>
              <a:ext uri="{FF2B5EF4-FFF2-40B4-BE49-F238E27FC236}">
                <a16:creationId xmlns:a16="http://schemas.microsoft.com/office/drawing/2014/main" id="{F107AE60-C1E7-1C04-77DA-ABD7EECE2CDB}"/>
              </a:ext>
            </a:extLst>
          </p:cNvPr>
          <p:cNvSpPr txBox="1"/>
          <p:nvPr/>
        </p:nvSpPr>
        <p:spPr>
          <a:xfrm>
            <a:off x="6094410" y="2160589"/>
            <a:ext cx="3176589" cy="3880773"/>
          </a:xfrm>
          <a:prstGeom prst="rect">
            <a:avLst/>
          </a:prstGeom>
        </p:spPr>
        <p:txBody>
          <a:bodyPr vert="horz" lIns="91440" tIns="45720" rIns="91440" bIns="45720" rtlCol="0">
            <a:normAutofit/>
          </a:bodyPr>
          <a:lstStyle/>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Various Pedagogical Approaches:</a:t>
            </a:r>
          </a:p>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--reading </a:t>
            </a:r>
            <a:r>
              <a:rPr lang="en-US" sz="900" i="1">
                <a:solidFill>
                  <a:schemeClr val="tx1">
                    <a:lumMod val="75000"/>
                    <a:lumOff val="25000"/>
                  </a:schemeClr>
                </a:solidFill>
              </a:rPr>
              <a:t>Don Quixote</a:t>
            </a:r>
          </a:p>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Boyle, M., &amp; Hall, C. (2016). Teaching “Don Quixote” in the Digital Age: Page and Screen, Visual and Tactile. </a:t>
            </a:r>
            <a:r>
              <a:rPr lang="en-US" sz="900" i="1">
                <a:solidFill>
                  <a:schemeClr val="tx1">
                    <a:lumMod val="75000"/>
                    <a:lumOff val="25000"/>
                  </a:schemeClr>
                </a:solidFill>
              </a:rPr>
              <a:t>Hispania</a:t>
            </a:r>
            <a:r>
              <a:rPr lang="en-US" sz="900">
                <a:solidFill>
                  <a:schemeClr val="tx1">
                    <a:lumMod val="75000"/>
                    <a:lumOff val="25000"/>
                  </a:schemeClr>
                </a:solidFill>
              </a:rPr>
              <a:t>, </a:t>
            </a:r>
            <a:r>
              <a:rPr lang="en-US" sz="900" i="1">
                <a:solidFill>
                  <a:schemeClr val="tx1">
                    <a:lumMod val="75000"/>
                    <a:lumOff val="25000"/>
                  </a:schemeClr>
                </a:solidFill>
              </a:rPr>
              <a:t>99</a:t>
            </a:r>
            <a:r>
              <a:rPr lang="en-US" sz="900">
                <a:solidFill>
                  <a:schemeClr val="tx1">
                    <a:lumMod val="75000"/>
                    <a:lumOff val="25000"/>
                  </a:schemeClr>
                </a:solidFill>
              </a:rPr>
              <a:t>(4), 600–614. </a:t>
            </a:r>
            <a:endParaRPr lang="en-US" sz="900" i="1">
              <a:solidFill>
                <a:schemeClr val="tx1">
                  <a:lumMod val="75000"/>
                  <a:lumOff val="25000"/>
                </a:schemeClr>
              </a:solidFill>
            </a:endParaRPr>
          </a:p>
          <a:p>
            <a:pPr defTabSz="457200">
              <a:lnSpc>
                <a:spcPct val="90000"/>
              </a:lnSpc>
              <a:spcBef>
                <a:spcPts val="1000"/>
              </a:spcBef>
              <a:buClr>
                <a:schemeClr val="accent1"/>
              </a:buClr>
              <a:buSzPct val="80000"/>
              <a:buFont typeface="Wingdings 3" charset="2"/>
              <a:buChar char=""/>
            </a:pPr>
            <a:r>
              <a:rPr lang="en-US" sz="900" i="1">
                <a:solidFill>
                  <a:schemeClr val="tx1">
                    <a:lumMod val="75000"/>
                    <a:lumOff val="25000"/>
                  </a:schemeClr>
                </a:solidFill>
              </a:rPr>
              <a:t>--</a:t>
            </a:r>
            <a:r>
              <a:rPr lang="en-US" sz="900">
                <a:solidFill>
                  <a:schemeClr val="tx1">
                    <a:lumMod val="75000"/>
                    <a:lumOff val="25000"/>
                  </a:schemeClr>
                </a:solidFill>
              </a:rPr>
              <a:t>Analyzing 19</a:t>
            </a:r>
            <a:r>
              <a:rPr lang="en-US" sz="900" baseline="30000">
                <a:solidFill>
                  <a:schemeClr val="tx1">
                    <a:lumMod val="75000"/>
                    <a:lumOff val="25000"/>
                  </a:schemeClr>
                </a:solidFill>
              </a:rPr>
              <a:t>th</a:t>
            </a:r>
            <a:r>
              <a:rPr lang="en-US" sz="900">
                <a:solidFill>
                  <a:schemeClr val="tx1">
                    <a:lumMod val="75000"/>
                    <a:lumOff val="25000"/>
                  </a:schemeClr>
                </a:solidFill>
              </a:rPr>
              <a:t> century theater trends</a:t>
            </a:r>
          </a:p>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Boyle, M., &amp; Hall, C. (2016). </a:t>
            </a:r>
          </a:p>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Gill, E. L. et al. (2018). Reading Macro and Micro Trends in Nineteenth-Century Theater History. In </a:t>
            </a:r>
            <a:r>
              <a:rPr lang="en-US" sz="900" i="1">
                <a:solidFill>
                  <a:schemeClr val="tx1">
                    <a:lumMod val="75000"/>
                    <a:lumOff val="25000"/>
                  </a:schemeClr>
                </a:solidFill>
              </a:rPr>
              <a:t>Teaching with Digital Humanities</a:t>
            </a:r>
            <a:r>
              <a:rPr lang="en-US" sz="900">
                <a:solidFill>
                  <a:schemeClr val="tx1">
                    <a:lumMod val="75000"/>
                    <a:lumOff val="25000"/>
                  </a:schemeClr>
                </a:solidFill>
              </a:rPr>
              <a:t> (pp. 82-). University of Illinois Press. </a:t>
            </a:r>
          </a:p>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--Looking at linguistic patterns in early modern recipes</a:t>
            </a:r>
          </a:p>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Froelich, Heather. “Using Voyant Tools in the Undergraduate Classroom.” </a:t>
            </a:r>
            <a:r>
              <a:rPr lang="en-US" sz="900">
                <a:solidFill>
                  <a:schemeClr val="tx1">
                    <a:lumMod val="75000"/>
                    <a:lumOff val="25000"/>
                  </a:schemeClr>
                </a:solidFill>
                <a:hlinkClick r:id="rId2">
                  <a:extLst>
                    <a:ext uri="{A12FA001-AC4F-418D-AE19-62706E023703}">
                      <ahyp:hlinkClr xmlns:ahyp="http://schemas.microsoft.com/office/drawing/2018/hyperlinkcolor" xmlns="" val="tx"/>
                    </a:ext>
                  </a:extLst>
                </a:hlinkClick>
              </a:rPr>
              <a:t>https://hfroehli.ch/2019/04/22/using-voyant-tools-in-the-undergraduate-research-classroom/</a:t>
            </a:r>
            <a:endParaRPr lang="en-US" sz="900">
              <a:solidFill>
                <a:schemeClr val="tx1">
                  <a:lumMod val="75000"/>
                  <a:lumOff val="25000"/>
                </a:schemeClr>
              </a:solidFill>
            </a:endParaRPr>
          </a:p>
          <a:p>
            <a:pPr defTabSz="457200">
              <a:lnSpc>
                <a:spcPct val="90000"/>
              </a:lnSpc>
              <a:spcBef>
                <a:spcPts val="1000"/>
              </a:spcBef>
              <a:buClr>
                <a:schemeClr val="accent1"/>
              </a:buClr>
              <a:buSzPct val="80000"/>
              <a:buFont typeface="Wingdings 3" charset="2"/>
              <a:buChar char=""/>
            </a:pPr>
            <a:r>
              <a:rPr lang="en-US" sz="900">
                <a:solidFill>
                  <a:schemeClr val="tx1">
                    <a:lumMod val="75000"/>
                    <a:lumOff val="25000"/>
                  </a:schemeClr>
                </a:solidFill>
              </a:rPr>
              <a:t>(also a great libguides page of tips on using Voyant in the classroom: </a:t>
            </a:r>
            <a:r>
              <a:rPr lang="en-US" sz="900">
                <a:solidFill>
                  <a:schemeClr val="tx1">
                    <a:lumMod val="75000"/>
                    <a:lumOff val="25000"/>
                  </a:schemeClr>
                </a:solidFill>
                <a:hlinkClick r:id="rId3">
                  <a:extLst>
                    <a:ext uri="{A12FA001-AC4F-418D-AE19-62706E023703}">
                      <ahyp:hlinkClr xmlns:ahyp="http://schemas.microsoft.com/office/drawing/2018/hyperlinkcolor" xmlns="" val="tx"/>
                    </a:ext>
                  </a:extLst>
                </a:hlinkClick>
              </a:rPr>
              <a:t>https://guides.libraries.psu.edu/c.php?g=1123281&amp;p=8275191</a:t>
            </a:r>
            <a:r>
              <a:rPr lang="en-US" sz="900">
                <a:solidFill>
                  <a:schemeClr val="tx1">
                    <a:lumMod val="75000"/>
                    <a:lumOff val="25000"/>
                  </a:schemeClr>
                </a:solidFill>
              </a:rPr>
              <a:t>)</a:t>
            </a:r>
          </a:p>
          <a:p>
            <a:pPr defTabSz="457200">
              <a:lnSpc>
                <a:spcPct val="90000"/>
              </a:lnSpc>
              <a:spcBef>
                <a:spcPts val="1000"/>
              </a:spcBef>
              <a:buClr>
                <a:schemeClr val="accent1"/>
              </a:buClr>
              <a:buSzPct val="80000"/>
              <a:buFont typeface="Wingdings 3" charset="2"/>
              <a:buChar char=""/>
            </a:pPr>
            <a:endParaRPr lang="en-US" sz="900">
              <a:solidFill>
                <a:schemeClr val="tx1">
                  <a:lumMod val="75000"/>
                  <a:lumOff val="25000"/>
                </a:schemeClr>
              </a:solidFill>
            </a:endParaRPr>
          </a:p>
        </p:txBody>
      </p:sp>
      <p:pic>
        <p:nvPicPr>
          <p:cNvPr id="5" name="Content Placeholder 4">
            <a:extLst>
              <a:ext uri="{FF2B5EF4-FFF2-40B4-BE49-F238E27FC236}">
                <a16:creationId xmlns:a16="http://schemas.microsoft.com/office/drawing/2014/main" id="{DBC9643C-1A2D-3522-D18B-B621B6BA5CAF}"/>
              </a:ext>
            </a:extLst>
          </p:cNvPr>
          <p:cNvPicPr>
            <a:picLocks noGrp="1" noChangeAspect="1"/>
          </p:cNvPicPr>
          <p:nvPr>
            <p:ph idx="1"/>
          </p:nvPr>
        </p:nvPicPr>
        <p:blipFill>
          <a:blip r:embed="rId4"/>
          <a:stretch>
            <a:fillRect/>
          </a:stretch>
        </p:blipFill>
        <p:spPr>
          <a:xfrm>
            <a:off x="461883" y="1282148"/>
            <a:ext cx="5062993" cy="4969565"/>
          </a:xfrm>
          <a:prstGeom prst="rect">
            <a:avLst/>
          </a:prstGeom>
        </p:spPr>
      </p:pic>
    </p:spTree>
    <p:extLst>
      <p:ext uri="{BB962C8B-B14F-4D97-AF65-F5344CB8AC3E}">
        <p14:creationId xmlns:p14="http://schemas.microsoft.com/office/powerpoint/2010/main" val="15220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0A61547-2555-4DE2-A37F-A53E549174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5C2447E0-8F0D-479C-94E4-82BC8EB68C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F943397-DCDD-44CB-BBA9-9510B7698D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FF54E15E-830B-4375-A239-4C51954DEA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A53A7A96-3806-4BB3-91DE-6EED48AC78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F8C2B86C-EE71-466E-8991-503F9C9C1B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4CD30C1-1AF1-7734-52B3-81E29E93613B}"/>
              </a:ext>
            </a:extLst>
          </p:cNvPr>
          <p:cNvSpPr>
            <a:spLocks noGrp="1"/>
          </p:cNvSpPr>
          <p:nvPr>
            <p:ph type="title"/>
          </p:nvPr>
        </p:nvSpPr>
        <p:spPr>
          <a:xfrm>
            <a:off x="890423" y="835015"/>
            <a:ext cx="4410720" cy="3215821"/>
          </a:xfrm>
        </p:spPr>
        <p:txBody>
          <a:bodyPr vert="horz" lIns="91440" tIns="45720" rIns="91440" bIns="45720" rtlCol="0" anchor="b">
            <a:normAutofit/>
          </a:bodyPr>
          <a:lstStyle/>
          <a:p>
            <a:pPr>
              <a:lnSpc>
                <a:spcPct val="90000"/>
              </a:lnSpc>
            </a:pPr>
            <a:r>
              <a:rPr lang="en-US" sz="4600"/>
              <a:t>Let’s start with familiarizing ourselves a bit with Voyant</a:t>
            </a:r>
          </a:p>
        </p:txBody>
      </p:sp>
      <p:sp>
        <p:nvSpPr>
          <p:cNvPr id="15" name="Content Placeholder 14">
            <a:extLst>
              <a:ext uri="{FF2B5EF4-FFF2-40B4-BE49-F238E27FC236}">
                <a16:creationId xmlns:a16="http://schemas.microsoft.com/office/drawing/2014/main" id="{F7BAF0E3-3A71-C107-F2B1-AC03153714BD}"/>
              </a:ext>
            </a:extLst>
          </p:cNvPr>
          <p:cNvSpPr>
            <a:spLocks noGrp="1"/>
          </p:cNvSpPr>
          <p:nvPr>
            <p:ph idx="1"/>
          </p:nvPr>
        </p:nvSpPr>
        <p:spPr>
          <a:xfrm>
            <a:off x="938249" y="174572"/>
            <a:ext cx="9040638" cy="1972152"/>
          </a:xfrm>
        </p:spPr>
        <p:txBody>
          <a:bodyPr vert="horz" lIns="91440" tIns="45720" rIns="91440" bIns="45720" rtlCol="0" anchor="t">
            <a:noAutofit/>
          </a:bodyPr>
          <a:lstStyle/>
          <a:p>
            <a:pPr marL="0" indent="0">
              <a:buNone/>
            </a:pPr>
            <a:r>
              <a:rPr lang="en-US" sz="4800" dirty="0">
                <a:solidFill>
                  <a:schemeClr val="tx1"/>
                </a:solidFill>
                <a:latin typeface="+mj-lt"/>
              </a:rPr>
              <a:t>Identify Key Terms and Topics</a:t>
            </a:r>
          </a:p>
        </p:txBody>
      </p:sp>
      <p:pic>
        <p:nvPicPr>
          <p:cNvPr id="9" name="Content Placeholder 8" descr="A qr code with blue squares&#10;&#10;Description automatically generated">
            <a:extLst>
              <a:ext uri="{FF2B5EF4-FFF2-40B4-BE49-F238E27FC236}">
                <a16:creationId xmlns:a16="http://schemas.microsoft.com/office/drawing/2014/main" id="{6DD4E592-127E-A34E-8D05-68D0A122D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312" y="2155191"/>
            <a:ext cx="4091625" cy="4091625"/>
          </a:xfrm>
          <a:prstGeom prst="rect">
            <a:avLst/>
          </a:prstGeom>
        </p:spPr>
      </p:pic>
    </p:spTree>
    <p:extLst>
      <p:ext uri="{BB962C8B-B14F-4D97-AF65-F5344CB8AC3E}">
        <p14:creationId xmlns:p14="http://schemas.microsoft.com/office/powerpoint/2010/main" val="230315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9667F-636D-BA7C-1B2E-BA5D1EA91FA0}"/>
              </a:ext>
            </a:extLst>
          </p:cNvPr>
          <p:cNvPicPr>
            <a:picLocks noGrp="1" noChangeAspect="1"/>
          </p:cNvPicPr>
          <p:nvPr>
            <p:ph idx="1"/>
          </p:nvPr>
        </p:nvPicPr>
        <p:blipFill>
          <a:blip r:embed="rId2"/>
          <a:stretch>
            <a:fillRect/>
          </a:stretch>
        </p:blipFill>
        <p:spPr>
          <a:xfrm>
            <a:off x="916120" y="650449"/>
            <a:ext cx="10999871" cy="5360186"/>
          </a:xfrm>
          <a:prstGeom prst="rect">
            <a:avLst/>
          </a:prstGeom>
        </p:spPr>
      </p:pic>
      <p:sp>
        <p:nvSpPr>
          <p:cNvPr id="6" name="Rectangle 5">
            <a:extLst>
              <a:ext uri="{FF2B5EF4-FFF2-40B4-BE49-F238E27FC236}">
                <a16:creationId xmlns:a16="http://schemas.microsoft.com/office/drawing/2014/main" id="{1D16B3D1-0D40-584F-68C4-1AA45C3B22A2}"/>
              </a:ext>
            </a:extLst>
          </p:cNvPr>
          <p:cNvSpPr/>
          <p:nvPr/>
        </p:nvSpPr>
        <p:spPr>
          <a:xfrm>
            <a:off x="923827" y="923827"/>
            <a:ext cx="9775596" cy="2450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Line 6">
            <a:extLst>
              <a:ext uri="{FF2B5EF4-FFF2-40B4-BE49-F238E27FC236}">
                <a16:creationId xmlns:a16="http://schemas.microsoft.com/office/drawing/2014/main" id="{68172C90-C35B-F46E-762B-F7D478CF004D}"/>
              </a:ext>
            </a:extLst>
          </p:cNvPr>
          <p:cNvSpPr/>
          <p:nvPr/>
        </p:nvSpPr>
        <p:spPr>
          <a:xfrm>
            <a:off x="405353" y="1847654"/>
            <a:ext cx="1442301" cy="2036189"/>
          </a:xfrm>
          <a:prstGeom prst="borderCallout1">
            <a:avLst>
              <a:gd name="adj1" fmla="val 10880"/>
              <a:gd name="adj2" fmla="val 16479"/>
              <a:gd name="adj3" fmla="val -11111"/>
              <a:gd name="adj4" fmla="val 481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t>Offer related approaches (or same approach, different visualization)</a:t>
            </a:r>
          </a:p>
        </p:txBody>
      </p:sp>
      <p:sp>
        <p:nvSpPr>
          <p:cNvPr id="9" name="Callout: Line 8">
            <a:extLst>
              <a:ext uri="{FF2B5EF4-FFF2-40B4-BE49-F238E27FC236}">
                <a16:creationId xmlns:a16="http://schemas.microsoft.com/office/drawing/2014/main" id="{33F2CC00-FA58-FFB9-DAA6-5E1DF12220A8}"/>
              </a:ext>
            </a:extLst>
          </p:cNvPr>
          <p:cNvSpPr/>
          <p:nvPr/>
        </p:nvSpPr>
        <p:spPr>
          <a:xfrm>
            <a:off x="3996965" y="160256"/>
            <a:ext cx="4939645" cy="377072"/>
          </a:xfrm>
          <a:prstGeom prst="borderCallout1">
            <a:avLst>
              <a:gd name="adj1" fmla="val 51250"/>
              <a:gd name="adj2" fmla="val 2354"/>
              <a:gd name="adj3" fmla="val 147500"/>
              <a:gd name="adj4" fmla="val -362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Can share a corpus though using address</a:t>
            </a:r>
          </a:p>
        </p:txBody>
      </p:sp>
    </p:spTree>
    <p:extLst>
      <p:ext uri="{BB962C8B-B14F-4D97-AF65-F5344CB8AC3E}">
        <p14:creationId xmlns:p14="http://schemas.microsoft.com/office/powerpoint/2010/main" val="33442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18929</TotalTime>
  <Words>2894</Words>
  <Application>Microsoft Office PowerPoint</Application>
  <PresentationFormat>Widescreen</PresentationFormat>
  <Paragraphs>204</Paragraphs>
  <Slides>37</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37</vt:i4>
      </vt:variant>
    </vt:vector>
  </HeadingPairs>
  <TitlesOfParts>
    <vt:vector size="53" baseType="lpstr">
      <vt:lpstr>Microsoft YaHei UI Light</vt:lpstr>
      <vt:lpstr>Algerian</vt:lpstr>
      <vt:lpstr>Aptos</vt:lpstr>
      <vt:lpstr>Aptos Display</vt:lpstr>
      <vt:lpstr>Arial</vt:lpstr>
      <vt:lpstr>ElsevierGulliver</vt:lpstr>
      <vt:lpstr>Fjalla One</vt:lpstr>
      <vt:lpstr>inherit</vt:lpstr>
      <vt:lpstr>Libre Baskerville</vt:lpstr>
      <vt:lpstr>MS Mincho</vt:lpstr>
      <vt:lpstr>Open Sans</vt:lpstr>
      <vt:lpstr>Trebuchet MS</vt:lpstr>
      <vt:lpstr>Walbaum Display</vt:lpstr>
      <vt:lpstr>Wingdings 3</vt:lpstr>
      <vt:lpstr>Office Theme</vt:lpstr>
      <vt:lpstr>Facet</vt:lpstr>
      <vt:lpstr>Counting Words: Harnessing Text Mining for Information Literacy Purposes</vt:lpstr>
      <vt:lpstr>In Today’s Workshop we’ll….</vt:lpstr>
      <vt:lpstr>What is Textual Analysis/ Mining?</vt:lpstr>
      <vt:lpstr>PowerPoint Presentation</vt:lpstr>
      <vt:lpstr>Voyant: web based tool that requires no programming/special text preparation to perform a number of textual mining activities</vt:lpstr>
      <vt:lpstr>PowerPoint Presentation</vt:lpstr>
      <vt:lpstr>However, relatively little has been done on using Voyant as an aid in student research…</vt:lpstr>
      <vt:lpstr>Let’s start with familiarizing ourselves a bit with Voyant</vt:lpstr>
      <vt:lpstr>PowerPoint Presentation</vt:lpstr>
      <vt:lpstr>PowerPoint Presentation</vt:lpstr>
      <vt:lpstr>PowerPoint Presentation</vt:lpstr>
      <vt:lpstr>PowerPoint Presentation</vt:lpstr>
      <vt:lpstr>So at this point, how do you see this as a potential tool for students doing research?</vt:lpstr>
      <vt:lpstr>Identifying Key Terms and Topics: 3 Activities</vt:lpstr>
      <vt:lpstr>Identifying Key Terms and Topics: Terms Table</vt:lpstr>
      <vt:lpstr>PowerPoint Presentation</vt:lpstr>
      <vt:lpstr>Identifying Key Terms and Topics: Topic Clustering</vt:lpstr>
      <vt:lpstr>Identifying Key Terms and Topics: Topic Clustering</vt:lpstr>
      <vt:lpstr>Identifying Key Terms and Topics: Sources and Trends</vt:lpstr>
      <vt:lpstr>Identifying Key Terms and Topics</vt:lpstr>
      <vt:lpstr>Effectively Reading a Scholarly Article</vt:lpstr>
      <vt:lpstr>Effectively Reading a Scholarly Article</vt:lpstr>
      <vt:lpstr>Effectively Reading a Scholarly Article</vt:lpstr>
      <vt:lpstr>Effectively Reading: 4 Activities</vt:lpstr>
      <vt:lpstr>Effectively Reading a Scholarly Article: Terms Tables</vt:lpstr>
      <vt:lpstr>Effectively Reading a Scholarly Article: Topics</vt:lpstr>
      <vt:lpstr>Effectively Reading a Scholarly Article: Contexts</vt:lpstr>
      <vt:lpstr>Reading a Scholarly Article:  Trends and Terms</vt:lpstr>
      <vt:lpstr>Reading a Scholarly Article:  Trends and Terms</vt:lpstr>
      <vt:lpstr>Effectively Reading a Scholarly Article</vt:lpstr>
      <vt:lpstr>Creating New Data Sets: Why and What</vt:lpstr>
      <vt:lpstr>Creating New Data Sets: Some Practical Tips</vt:lpstr>
      <vt:lpstr>PowerPoint Presentation</vt:lpstr>
      <vt:lpstr>PowerPoint Presentation</vt:lpstr>
      <vt:lpstr>Understanding LLM AI (like ChatGPT)</vt:lpstr>
      <vt:lpstr>Understanding LLM AI (like Chat GPT)</vt:lpstr>
      <vt:lpstr>Understanding LLM AI (like ChatGPT)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Mann</dc:creator>
  <cp:lastModifiedBy>Abby Mann</cp:lastModifiedBy>
  <cp:revision>13</cp:revision>
  <dcterms:created xsi:type="dcterms:W3CDTF">2024-04-13T20:35:48Z</dcterms:created>
  <dcterms:modified xsi:type="dcterms:W3CDTF">2024-05-10T16:22:04Z</dcterms:modified>
</cp:coreProperties>
</file>