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6" r:id="rId2"/>
    <p:sldId id="261" r:id="rId3"/>
    <p:sldId id="277" r:id="rId4"/>
    <p:sldId id="278" r:id="rId5"/>
    <p:sldId id="272" r:id="rId6"/>
    <p:sldId id="279" r:id="rId7"/>
    <p:sldId id="280" r:id="rId8"/>
    <p:sldId id="258" r:id="rId9"/>
    <p:sldId id="260" r:id="rId10"/>
    <p:sldId id="273" r:id="rId11"/>
    <p:sldId id="264" r:id="rId12"/>
    <p:sldId id="281" r:id="rId13"/>
    <p:sldId id="265" r:id="rId14"/>
    <p:sldId id="282" r:id="rId15"/>
    <p:sldId id="266" r:id="rId16"/>
    <p:sldId id="283" r:id="rId17"/>
    <p:sldId id="284" r:id="rId18"/>
    <p:sldId id="285" r:id="rId19"/>
    <p:sldId id="286" r:id="rId20"/>
    <p:sldId id="287" r:id="rId21"/>
    <p:sldId id="28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9" userDrawn="1">
          <p15:clr>
            <a:srgbClr val="A4A3A4"/>
          </p15:clr>
        </p15:guide>
        <p15:guide id="2" pos="55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9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9"/>
    <p:restoredTop sz="95728" autoAdjust="0"/>
  </p:normalViewPr>
  <p:slideViewPr>
    <p:cSldViewPr snapToGrid="0" snapToObjects="1">
      <p:cViewPr varScale="1">
        <p:scale>
          <a:sx n="139" d="100"/>
          <a:sy n="139" d="100"/>
        </p:scale>
        <p:origin x="256" y="168"/>
      </p:cViewPr>
      <p:guideLst>
        <p:guide orient="horz" pos="359"/>
        <p:guide pos="557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6EF78-DF6E-C449-9008-AD089B7B80EE}" type="datetimeFigureOut">
              <a:rPr lang="en-US" smtClean="0"/>
              <a:t>5/6/24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E0164-C708-874D-BA37-D41D6E45EC26}" type="slidenum">
              <a:rPr lang="en-US" smtClean="0"/>
              <a:t>‹#›</a:t>
            </a:fld>
            <a:endParaRPr lang="en-US"/>
          </a:p>
        </p:txBody>
      </p:sp>
    </p:spTree>
    <p:extLst>
      <p:ext uri="{BB962C8B-B14F-4D97-AF65-F5344CB8AC3E}">
        <p14:creationId xmlns:p14="http://schemas.microsoft.com/office/powerpoint/2010/main" val="315633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E0164-C708-874D-BA37-D41D6E45EC26}" type="slidenum">
              <a:rPr lang="en-US" smtClean="0"/>
              <a:t>20</a:t>
            </a:fld>
            <a:endParaRPr lang="en-US"/>
          </a:p>
        </p:txBody>
      </p:sp>
    </p:spTree>
    <p:extLst>
      <p:ext uri="{BB962C8B-B14F-4D97-AF65-F5344CB8AC3E}">
        <p14:creationId xmlns:p14="http://schemas.microsoft.com/office/powerpoint/2010/main" val="3027091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spTree>
      <p:nvGrpSpPr>
        <p:cNvPr id="1" name=""/>
        <p:cNvGrpSpPr/>
        <p:nvPr/>
      </p:nvGrpSpPr>
      <p:grpSpPr>
        <a:xfrm>
          <a:off x="0" y="0"/>
          <a:ext cx="0" cy="0"/>
          <a:chOff x="0" y="0"/>
          <a:chExt cx="0" cy="0"/>
        </a:xfrm>
      </p:grpSpPr>
      <p:pic>
        <p:nvPicPr>
          <p:cNvPr id="4" name="powerpoint_title_1.jpg"/>
          <p:cNvPicPr>
            <a:picLocks noChangeAspect="1"/>
          </p:cNvPicPr>
          <p:nvPr userDrawn="1"/>
        </p:nvPicPr>
        <p:blipFill>
          <a:blip r:embed="rId2"/>
          <a:stretch>
            <a:fillRect/>
          </a:stretch>
        </p:blipFill>
        <p:spPr>
          <a:xfrm>
            <a:off x="6763" y="3044"/>
            <a:ext cx="9130473" cy="5137412"/>
          </a:xfrm>
          <a:prstGeom prst="rect">
            <a:avLst/>
          </a:prstGeom>
        </p:spPr>
      </p:pic>
      <p:sp>
        <p:nvSpPr>
          <p:cNvPr id="2" name="Title 1"/>
          <p:cNvSpPr>
            <a:spLocks noGrp="1"/>
          </p:cNvSpPr>
          <p:nvPr>
            <p:ph type="ctrTitle" hasCustomPrompt="1"/>
          </p:nvPr>
        </p:nvSpPr>
        <p:spPr>
          <a:xfrm>
            <a:off x="1837765" y="3348724"/>
            <a:ext cx="5465860" cy="922337"/>
          </a:xfrm>
          <a:noFill/>
          <a:ln>
            <a:noFill/>
          </a:ln>
        </p:spPr>
        <p:txBody>
          <a:bodyPr>
            <a:noAutofit/>
          </a:bodyPr>
          <a:lstStyle>
            <a:lvl1pPr algn="ctr">
              <a:defRPr sz="28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30446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pic>
        <p:nvPicPr>
          <p:cNvPr id="6" name="powerpoint_title_1.jpg">
            <a:extLst>
              <a:ext uri="{FF2B5EF4-FFF2-40B4-BE49-F238E27FC236}">
                <a16:creationId xmlns:a16="http://schemas.microsoft.com/office/drawing/2014/main" id="{7B8AC24C-5078-0A45-B025-612078EB99BF}"/>
              </a:ext>
            </a:extLst>
          </p:cNvPr>
          <p:cNvPicPr>
            <a:picLocks noChangeAspect="1"/>
          </p:cNvPicPr>
          <p:nvPr userDrawn="1"/>
        </p:nvPicPr>
        <p:blipFill>
          <a:blip r:embed="rId2"/>
          <a:stretch>
            <a:fillRect/>
          </a:stretch>
        </p:blipFill>
        <p:spPr>
          <a:xfrm>
            <a:off x="1" y="14620"/>
            <a:ext cx="9130471" cy="5137411"/>
          </a:xfrm>
          <a:prstGeom prst="rect">
            <a:avLst/>
          </a:prstGeom>
        </p:spPr>
      </p:pic>
      <p:sp>
        <p:nvSpPr>
          <p:cNvPr id="2" name="Date Placeholder 1"/>
          <p:cNvSpPr>
            <a:spLocks noGrp="1"/>
          </p:cNvSpPr>
          <p:nvPr>
            <p:ph type="dt" sz="half" idx="10"/>
          </p:nvPr>
        </p:nvSpPr>
        <p:spPr>
          <a:xfrm>
            <a:off x="6065135" y="4676172"/>
            <a:ext cx="2731624" cy="364935"/>
          </a:xfrm>
        </p:spPr>
        <p:txBody>
          <a:bodyPr/>
          <a:lstStyle>
            <a:lvl1pPr>
              <a:defRPr>
                <a:solidFill>
                  <a:schemeClr val="tx1"/>
                </a:solidFill>
              </a:defRPr>
            </a:lvl1pPr>
          </a:lstStyle>
          <a:p>
            <a:fld id="{BAE3DF83-C0BE-174A-B22A-4D787F632318}" type="datetimeFigureOut">
              <a:rPr lang="en-US" smtClean="0"/>
              <a:pPr/>
              <a:t>5/6/24</a:t>
            </a:fld>
            <a:endParaRPr lang="en-US" dirty="0"/>
          </a:p>
        </p:txBody>
      </p:sp>
      <p:sp>
        <p:nvSpPr>
          <p:cNvPr id="3" name="Footer Placeholder 2"/>
          <p:cNvSpPr>
            <a:spLocks noGrp="1"/>
          </p:cNvSpPr>
          <p:nvPr>
            <p:ph type="ftr" sz="quarter" idx="11"/>
          </p:nvPr>
        </p:nvSpPr>
        <p:spPr>
          <a:xfrm>
            <a:off x="335666" y="4676172"/>
            <a:ext cx="5567423" cy="364935"/>
          </a:xfrm>
        </p:spPr>
        <p:txBody>
          <a:bodyPr/>
          <a:lstStyle>
            <a:lvl1pPr>
              <a:defRPr>
                <a:solidFill>
                  <a:schemeClr val="tx1"/>
                </a:solidFill>
              </a:defRPr>
            </a:lvl1pPr>
          </a:lstStyle>
          <a:p>
            <a:r>
              <a:rPr lang="en-US" dirty="0"/>
              <a:t>FOOTER</a:t>
            </a:r>
          </a:p>
        </p:txBody>
      </p:sp>
    </p:spTree>
    <p:extLst>
      <p:ext uri="{BB962C8B-B14F-4D97-AF65-F5344CB8AC3E}">
        <p14:creationId xmlns:p14="http://schemas.microsoft.com/office/powerpoint/2010/main" val="18168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pic>
        <p:nvPicPr>
          <p:cNvPr id="4" name="powerpoint_title_1.jpg"/>
          <p:cNvPicPr>
            <a:picLocks noChangeAspect="1"/>
          </p:cNvPicPr>
          <p:nvPr userDrawn="1"/>
        </p:nvPicPr>
        <p:blipFill>
          <a:blip r:embed="rId2"/>
          <a:stretch>
            <a:fillRect/>
          </a:stretch>
        </p:blipFill>
        <p:spPr>
          <a:xfrm>
            <a:off x="6763" y="3043"/>
            <a:ext cx="9130473" cy="5137412"/>
          </a:xfrm>
          <a:prstGeom prst="rect">
            <a:avLst/>
          </a:prstGeom>
        </p:spPr>
      </p:pic>
      <p:sp>
        <p:nvSpPr>
          <p:cNvPr id="2" name="Title 1"/>
          <p:cNvSpPr>
            <a:spLocks noGrp="1"/>
          </p:cNvSpPr>
          <p:nvPr>
            <p:ph type="ctrTitle" hasCustomPrompt="1"/>
          </p:nvPr>
        </p:nvSpPr>
        <p:spPr>
          <a:xfrm>
            <a:off x="1837765" y="3348724"/>
            <a:ext cx="5465860" cy="922337"/>
          </a:xfrm>
          <a:noFill/>
          <a:ln>
            <a:noFill/>
          </a:ln>
        </p:spPr>
        <p:txBody>
          <a:bodyPr>
            <a:noAutofit/>
          </a:bodyPr>
          <a:lstStyle>
            <a:lvl1pPr algn="ctr">
              <a:defRPr sz="2800" b="1" i="0">
                <a:solidFill>
                  <a:schemeClr val="accent1"/>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51862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pic>
        <p:nvPicPr>
          <p:cNvPr id="4" name="powerpoint_title_1.jpg"/>
          <p:cNvPicPr>
            <a:picLocks noChangeAspect="1"/>
          </p:cNvPicPr>
          <p:nvPr userDrawn="1"/>
        </p:nvPicPr>
        <p:blipFill>
          <a:blip r:embed="rId2"/>
          <a:stretch>
            <a:fillRect/>
          </a:stretch>
        </p:blipFill>
        <p:spPr>
          <a:xfrm>
            <a:off x="6763" y="3043"/>
            <a:ext cx="9130473" cy="5137412"/>
          </a:xfrm>
          <a:prstGeom prst="rect">
            <a:avLst/>
          </a:prstGeom>
        </p:spPr>
      </p:pic>
      <p:sp>
        <p:nvSpPr>
          <p:cNvPr id="2" name="Title 1"/>
          <p:cNvSpPr>
            <a:spLocks noGrp="1"/>
          </p:cNvSpPr>
          <p:nvPr>
            <p:ph type="ctrTitle" hasCustomPrompt="1"/>
          </p:nvPr>
        </p:nvSpPr>
        <p:spPr>
          <a:xfrm>
            <a:off x="1001381" y="1890973"/>
            <a:ext cx="7130005" cy="646331"/>
          </a:xfrm>
          <a:noFill/>
          <a:ln>
            <a:noFill/>
          </a:ln>
        </p:spPr>
        <p:txBody>
          <a:bodyPr>
            <a:sp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6" name="Text Placeholder 15">
            <a:extLst>
              <a:ext uri="{FF2B5EF4-FFF2-40B4-BE49-F238E27FC236}">
                <a16:creationId xmlns:a16="http://schemas.microsoft.com/office/drawing/2014/main" id="{9A85F22C-25C2-D54E-B24A-E59C2C5694E0}"/>
              </a:ext>
            </a:extLst>
          </p:cNvPr>
          <p:cNvSpPr>
            <a:spLocks noGrp="1"/>
          </p:cNvSpPr>
          <p:nvPr>
            <p:ph type="body" sz="quarter" idx="10" hasCustomPrompt="1"/>
          </p:nvPr>
        </p:nvSpPr>
        <p:spPr>
          <a:xfrm>
            <a:off x="1000858" y="3367470"/>
            <a:ext cx="7130528" cy="369332"/>
          </a:xfrm>
        </p:spPr>
        <p:txBody>
          <a:bodyPr wrap="square">
            <a:spAutoFit/>
          </a:bodyPr>
          <a:lstStyle>
            <a:lvl1pPr marL="0" indent="0" algn="ctr">
              <a:buNone/>
              <a:defRPr>
                <a:solidFill>
                  <a:schemeClr val="bg1"/>
                </a:solidFill>
              </a:defRPr>
            </a:lvl1pPr>
            <a:lvl2pPr marL="342900" indent="0">
              <a:buNone/>
              <a:defRPr/>
            </a:lvl2pPr>
          </a:lstStyle>
          <a:p>
            <a:pPr lvl="0"/>
            <a:r>
              <a:rPr lang="en-US" dirty="0"/>
              <a:t>CLICK TO EDIT SUBTITLE</a:t>
            </a:r>
          </a:p>
        </p:txBody>
      </p:sp>
    </p:spTree>
    <p:extLst>
      <p:ext uri="{BB962C8B-B14F-4D97-AF65-F5344CB8AC3E}">
        <p14:creationId xmlns:p14="http://schemas.microsoft.com/office/powerpoint/2010/main" val="165630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owerpoint_title_1.jpg">
            <a:extLst>
              <a:ext uri="{FF2B5EF4-FFF2-40B4-BE49-F238E27FC236}">
                <a16:creationId xmlns:a16="http://schemas.microsoft.com/office/drawing/2014/main" id="{9A3AD80A-2CFA-6941-995E-ECEBB910EB34}"/>
              </a:ext>
            </a:extLst>
          </p:cNvPr>
          <p:cNvPicPr>
            <a:picLocks noChangeAspect="1"/>
          </p:cNvPicPr>
          <p:nvPr userDrawn="1"/>
        </p:nvPicPr>
        <p:blipFill>
          <a:blip r:embed="rId2"/>
          <a:stretch>
            <a:fillRect/>
          </a:stretch>
        </p:blipFill>
        <p:spPr>
          <a:xfrm>
            <a:off x="1" y="14620"/>
            <a:ext cx="9130471" cy="5137411"/>
          </a:xfrm>
          <a:prstGeom prst="rect">
            <a:avLst/>
          </a:prstGeom>
        </p:spPr>
      </p:pic>
      <p:sp>
        <p:nvSpPr>
          <p:cNvPr id="2" name="Title 1"/>
          <p:cNvSpPr>
            <a:spLocks noGrp="1"/>
          </p:cNvSpPr>
          <p:nvPr>
            <p:ph type="ctrTitle" hasCustomPrompt="1"/>
          </p:nvPr>
        </p:nvSpPr>
        <p:spPr>
          <a:xfrm>
            <a:off x="1001381" y="1890973"/>
            <a:ext cx="7130005" cy="646331"/>
          </a:xfrm>
          <a:noFill/>
          <a:ln>
            <a:noFill/>
          </a:ln>
        </p:spPr>
        <p:txBody>
          <a:bodyPr>
            <a:spAutoFit/>
          </a:bodyPr>
          <a:lstStyle>
            <a:lvl1pPr algn="ctr">
              <a:defRPr sz="3600" b="1" i="0">
                <a:solidFill>
                  <a:schemeClr val="tx1"/>
                </a:solidFill>
                <a:latin typeface="Arial" panose="020B0604020202020204" pitchFamily="34" charset="0"/>
                <a:cs typeface="Arial" panose="020B0604020202020204" pitchFamily="34" charset="0"/>
              </a:defRPr>
            </a:lvl1pPr>
          </a:lstStyle>
          <a:p>
            <a:r>
              <a:rPr lang="en-US" dirty="0"/>
              <a:t>CLICK TO EDIT TITLE</a:t>
            </a:r>
          </a:p>
        </p:txBody>
      </p:sp>
      <p:sp>
        <p:nvSpPr>
          <p:cNvPr id="16" name="Text Placeholder 15">
            <a:extLst>
              <a:ext uri="{FF2B5EF4-FFF2-40B4-BE49-F238E27FC236}">
                <a16:creationId xmlns:a16="http://schemas.microsoft.com/office/drawing/2014/main" id="{9A85F22C-25C2-D54E-B24A-E59C2C5694E0}"/>
              </a:ext>
            </a:extLst>
          </p:cNvPr>
          <p:cNvSpPr>
            <a:spLocks noGrp="1"/>
          </p:cNvSpPr>
          <p:nvPr>
            <p:ph type="body" sz="quarter" idx="10" hasCustomPrompt="1"/>
          </p:nvPr>
        </p:nvSpPr>
        <p:spPr>
          <a:xfrm>
            <a:off x="1000858" y="3367470"/>
            <a:ext cx="7130528" cy="369332"/>
          </a:xfrm>
        </p:spPr>
        <p:txBody>
          <a:bodyPr wrap="square">
            <a:spAutoFit/>
          </a:bodyPr>
          <a:lstStyle>
            <a:lvl1pPr marL="0" indent="0" algn="ctr">
              <a:buNone/>
              <a:defRPr>
                <a:solidFill>
                  <a:schemeClr val="accent1"/>
                </a:solidFill>
              </a:defRPr>
            </a:lvl1pPr>
            <a:lvl2pPr marL="342900" indent="0">
              <a:buNone/>
              <a:defRPr/>
            </a:lvl2pPr>
          </a:lstStyle>
          <a:p>
            <a:pPr lvl="0"/>
            <a:r>
              <a:rPr lang="en-US" dirty="0"/>
              <a:t>CLICK TO EDIT SUBTITLE</a:t>
            </a:r>
          </a:p>
        </p:txBody>
      </p:sp>
    </p:spTree>
    <p:extLst>
      <p:ext uri="{BB962C8B-B14F-4D97-AF65-F5344CB8AC3E}">
        <p14:creationId xmlns:p14="http://schemas.microsoft.com/office/powerpoint/2010/main" val="149643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4290"/>
            <a:ext cx="8229600" cy="523220"/>
          </a:xfrm>
        </p:spPr>
        <p:txBody>
          <a:bodyPr>
            <a:spAutoFit/>
          </a:bodyPr>
          <a:lstStyle/>
          <a:p>
            <a:r>
              <a:rPr lang="en-US" dirty="0"/>
              <a:t>CLICK TO EDIT TITLE</a:t>
            </a:r>
          </a:p>
        </p:txBody>
      </p:sp>
      <p:sp>
        <p:nvSpPr>
          <p:cNvPr id="3" name="Content Placeholder 2"/>
          <p:cNvSpPr>
            <a:spLocks noGrp="1"/>
          </p:cNvSpPr>
          <p:nvPr>
            <p:ph idx="1" hasCustomPrompt="1"/>
          </p:nvPr>
        </p:nvSpPr>
        <p:spPr>
          <a:xfrm>
            <a:off x="457200" y="1247968"/>
            <a:ext cx="8229600" cy="2976791"/>
          </a:xfrm>
        </p:spPr>
        <p:txBody>
          <a:bodyPr>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E87A1B2C-1E01-734F-9C56-D0BC0292E121}"/>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5/6/24</a:t>
            </a:fld>
            <a:endParaRPr lang="en-US" dirty="0"/>
          </a:p>
        </p:txBody>
      </p:sp>
      <p:sp>
        <p:nvSpPr>
          <p:cNvPr id="12" name="Footer Placeholder 4">
            <a:extLst>
              <a:ext uri="{FF2B5EF4-FFF2-40B4-BE49-F238E27FC236}">
                <a16:creationId xmlns:a16="http://schemas.microsoft.com/office/drawing/2014/main" id="{B4775A05-2BF5-2243-BB77-EB738AA636B7}"/>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3" name="Slide Number Placeholder 6">
            <a:extLst>
              <a:ext uri="{FF2B5EF4-FFF2-40B4-BE49-F238E27FC236}">
                <a16:creationId xmlns:a16="http://schemas.microsoft.com/office/drawing/2014/main" id="{CEAC2A2C-FB5E-E949-B32D-4F6CE215E48A}"/>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388671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199" y="1278182"/>
            <a:ext cx="4068501" cy="2877129"/>
          </a:xfrm>
        </p:spPr>
        <p:txBody>
          <a:bodyPr>
            <a:normAutofit/>
          </a:bodyPr>
          <a:lstStyle>
            <a:lvl1pPr>
              <a:defRPr sz="1800"/>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63FA8385-210F-2C41-9414-21FE5B223323}"/>
              </a:ext>
            </a:extLst>
          </p:cNvPr>
          <p:cNvSpPr>
            <a:spLocks noGrp="1"/>
          </p:cNvSpPr>
          <p:nvPr>
            <p:ph sz="quarter" idx="12" hasCustomPrompt="1"/>
          </p:nvPr>
        </p:nvSpPr>
        <p:spPr>
          <a:xfrm>
            <a:off x="4653023" y="1278180"/>
            <a:ext cx="4033777" cy="287713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a:extLst>
              <a:ext uri="{FF2B5EF4-FFF2-40B4-BE49-F238E27FC236}">
                <a16:creationId xmlns:a16="http://schemas.microsoft.com/office/drawing/2014/main" id="{D62C2F31-D4A7-A84E-BE28-5B65CE1FEAFA}"/>
              </a:ext>
            </a:extLst>
          </p:cNvPr>
          <p:cNvSpPr>
            <a:spLocks noGrp="1"/>
          </p:cNvSpPr>
          <p:nvPr>
            <p:ph type="title" hasCustomPrompt="1"/>
          </p:nvPr>
        </p:nvSpPr>
        <p:spPr/>
        <p:txBody>
          <a:bodyPr/>
          <a:lstStyle/>
          <a:p>
            <a:r>
              <a:rPr lang="en-US" dirty="0"/>
              <a:t>CLICK TO EDIT TITLE</a:t>
            </a:r>
          </a:p>
        </p:txBody>
      </p:sp>
      <p:sp>
        <p:nvSpPr>
          <p:cNvPr id="8" name="Date Placeholder 3">
            <a:extLst>
              <a:ext uri="{FF2B5EF4-FFF2-40B4-BE49-F238E27FC236}">
                <a16:creationId xmlns:a16="http://schemas.microsoft.com/office/drawing/2014/main" id="{C8D616A3-75BE-4B45-9B2C-5D2DA257728F}"/>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5/6/24</a:t>
            </a:fld>
            <a:endParaRPr lang="en-US" dirty="0"/>
          </a:p>
        </p:txBody>
      </p:sp>
      <p:sp>
        <p:nvSpPr>
          <p:cNvPr id="9" name="Footer Placeholder 4">
            <a:extLst>
              <a:ext uri="{FF2B5EF4-FFF2-40B4-BE49-F238E27FC236}">
                <a16:creationId xmlns:a16="http://schemas.microsoft.com/office/drawing/2014/main" id="{27AE56D9-A94F-9146-B358-8517016EE0FA}"/>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0" name="Slide Number Placeholder 6">
            <a:extLst>
              <a:ext uri="{FF2B5EF4-FFF2-40B4-BE49-F238E27FC236}">
                <a16:creationId xmlns:a16="http://schemas.microsoft.com/office/drawing/2014/main" id="{5A1D8C89-07F7-BC4E-9723-E59CE05C44C2}"/>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123017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199" y="1655181"/>
            <a:ext cx="4068501" cy="2604304"/>
          </a:xfrm>
        </p:spPr>
        <p:txBody>
          <a:bodyPr>
            <a:normAutofit/>
          </a:bodyPr>
          <a:lstStyle>
            <a:lvl1pPr>
              <a:defRPr sz="1800"/>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63FA8385-210F-2C41-9414-21FE5B223323}"/>
              </a:ext>
            </a:extLst>
          </p:cNvPr>
          <p:cNvSpPr>
            <a:spLocks noGrp="1"/>
          </p:cNvSpPr>
          <p:nvPr>
            <p:ph sz="quarter" idx="12" hasCustomPrompt="1"/>
          </p:nvPr>
        </p:nvSpPr>
        <p:spPr>
          <a:xfrm>
            <a:off x="4653023" y="1655180"/>
            <a:ext cx="4033777" cy="2604305"/>
          </a:xfrm>
        </p:spPr>
        <p:txBody>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65D822D-FB6E-364C-96F9-CEB662040025}"/>
              </a:ext>
            </a:extLst>
          </p:cNvPr>
          <p:cNvSpPr>
            <a:spLocks noGrp="1"/>
          </p:cNvSpPr>
          <p:nvPr>
            <p:ph type="body" sz="quarter" idx="13" hasCustomPrompt="1"/>
          </p:nvPr>
        </p:nvSpPr>
        <p:spPr>
          <a:xfrm>
            <a:off x="810228" y="1146175"/>
            <a:ext cx="3715471" cy="404813"/>
          </a:xfrm>
        </p:spPr>
        <p:txBody>
          <a:bodyPr>
            <a:normAutofit/>
          </a:bodyPr>
          <a:lstStyle>
            <a:lvl1pPr marL="0" indent="0">
              <a:buNone/>
              <a:defRPr sz="2000" b="0">
                <a:solidFill>
                  <a:schemeClr val="tx2"/>
                </a:solidFill>
              </a:defRPr>
            </a:lvl1pPr>
          </a:lstStyle>
          <a:p>
            <a:pPr lvl="0"/>
            <a:r>
              <a:rPr lang="en-US" dirty="0"/>
              <a:t>Edit text</a:t>
            </a:r>
          </a:p>
        </p:txBody>
      </p:sp>
      <p:sp>
        <p:nvSpPr>
          <p:cNvPr id="11" name="Text Placeholder 10">
            <a:extLst>
              <a:ext uri="{FF2B5EF4-FFF2-40B4-BE49-F238E27FC236}">
                <a16:creationId xmlns:a16="http://schemas.microsoft.com/office/drawing/2014/main" id="{551BA465-3D1A-D44E-A344-DC3494C80471}"/>
              </a:ext>
            </a:extLst>
          </p:cNvPr>
          <p:cNvSpPr>
            <a:spLocks noGrp="1"/>
          </p:cNvSpPr>
          <p:nvPr>
            <p:ph type="body" sz="quarter" idx="14" hasCustomPrompt="1"/>
          </p:nvPr>
        </p:nvSpPr>
        <p:spPr>
          <a:xfrm>
            <a:off x="4988688" y="1146175"/>
            <a:ext cx="3698111" cy="404813"/>
          </a:xfrm>
        </p:spPr>
        <p:txBody>
          <a:bodyPr/>
          <a:lstStyle>
            <a:lvl1pPr marL="0" indent="0">
              <a:buNone/>
              <a:defRPr>
                <a:solidFill>
                  <a:schemeClr val="tx2"/>
                </a:solidFill>
              </a:defRPr>
            </a:lvl1pPr>
          </a:lstStyle>
          <a:p>
            <a:pPr lvl="0"/>
            <a:r>
              <a:rPr lang="en-US" dirty="0"/>
              <a:t>Edit text</a:t>
            </a:r>
          </a:p>
        </p:txBody>
      </p:sp>
      <p:sp>
        <p:nvSpPr>
          <p:cNvPr id="14" name="Title 13">
            <a:extLst>
              <a:ext uri="{FF2B5EF4-FFF2-40B4-BE49-F238E27FC236}">
                <a16:creationId xmlns:a16="http://schemas.microsoft.com/office/drawing/2014/main" id="{D62C2F31-D4A7-A84E-BE28-5B65CE1FEAFA}"/>
              </a:ext>
            </a:extLst>
          </p:cNvPr>
          <p:cNvSpPr>
            <a:spLocks noGrp="1"/>
          </p:cNvSpPr>
          <p:nvPr>
            <p:ph type="title" hasCustomPrompt="1"/>
          </p:nvPr>
        </p:nvSpPr>
        <p:spPr/>
        <p:txBody>
          <a:bodyPr/>
          <a:lstStyle/>
          <a:p>
            <a:r>
              <a:rPr lang="en-US" dirty="0"/>
              <a:t>CLICK TO EDIT TITLE</a:t>
            </a:r>
          </a:p>
        </p:txBody>
      </p:sp>
      <p:sp>
        <p:nvSpPr>
          <p:cNvPr id="10" name="Date Placeholder 3">
            <a:extLst>
              <a:ext uri="{FF2B5EF4-FFF2-40B4-BE49-F238E27FC236}">
                <a16:creationId xmlns:a16="http://schemas.microsoft.com/office/drawing/2014/main" id="{684394D0-8755-BB4F-9093-FDEE9E059FA4}"/>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5/6/24</a:t>
            </a:fld>
            <a:endParaRPr lang="en-US" dirty="0"/>
          </a:p>
        </p:txBody>
      </p:sp>
      <p:sp>
        <p:nvSpPr>
          <p:cNvPr id="15" name="Footer Placeholder 4">
            <a:extLst>
              <a:ext uri="{FF2B5EF4-FFF2-40B4-BE49-F238E27FC236}">
                <a16:creationId xmlns:a16="http://schemas.microsoft.com/office/drawing/2014/main" id="{342A4A59-8978-0948-A878-FAF4E54DD0F7}"/>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6" name="Slide Number Placeholder 6">
            <a:extLst>
              <a:ext uri="{FF2B5EF4-FFF2-40B4-BE49-F238E27FC236}">
                <a16:creationId xmlns:a16="http://schemas.microsoft.com/office/drawing/2014/main" id="{66C93116-329D-DA4D-B073-4518A20D7D3C}"/>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379569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136D64-64FF-1C44-8A0D-A2DF256B7324}"/>
              </a:ext>
            </a:extLst>
          </p:cNvPr>
          <p:cNvSpPr>
            <a:spLocks noGrp="1"/>
          </p:cNvSpPr>
          <p:nvPr>
            <p:ph type="title" hasCustomPrompt="1"/>
          </p:nvPr>
        </p:nvSpPr>
        <p:spPr/>
        <p:txBody>
          <a:bodyPr/>
          <a:lstStyle/>
          <a:p>
            <a:r>
              <a:rPr lang="en-US" dirty="0"/>
              <a:t>CLICK TO EDIT TITLE</a:t>
            </a:r>
          </a:p>
        </p:txBody>
      </p:sp>
      <p:sp>
        <p:nvSpPr>
          <p:cNvPr id="11" name="Date Placeholder 3">
            <a:extLst>
              <a:ext uri="{FF2B5EF4-FFF2-40B4-BE49-F238E27FC236}">
                <a16:creationId xmlns:a16="http://schemas.microsoft.com/office/drawing/2014/main" id="{3CDD4257-B08E-364F-911B-4CCC652C5A6D}"/>
              </a:ext>
            </a:extLst>
          </p:cNvPr>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5/6/24</a:t>
            </a:fld>
            <a:endParaRPr lang="en-US" dirty="0"/>
          </a:p>
        </p:txBody>
      </p:sp>
      <p:sp>
        <p:nvSpPr>
          <p:cNvPr id="12" name="Footer Placeholder 4">
            <a:extLst>
              <a:ext uri="{FF2B5EF4-FFF2-40B4-BE49-F238E27FC236}">
                <a16:creationId xmlns:a16="http://schemas.microsoft.com/office/drawing/2014/main" id="{16C50B32-0B87-5141-A5F3-52F964543945}"/>
              </a:ext>
            </a:extLst>
          </p:cNvPr>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13" name="Slide Number Placeholder 6">
            <a:extLst>
              <a:ext uri="{FF2B5EF4-FFF2-40B4-BE49-F238E27FC236}">
                <a16:creationId xmlns:a16="http://schemas.microsoft.com/office/drawing/2014/main" id="{C377CB29-42E1-AB4E-A926-766F8B796289}"/>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423281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pic>
        <p:nvPicPr>
          <p:cNvPr id="5" name="powerpoint_title_1.jpg">
            <a:extLst>
              <a:ext uri="{FF2B5EF4-FFF2-40B4-BE49-F238E27FC236}">
                <a16:creationId xmlns:a16="http://schemas.microsoft.com/office/drawing/2014/main" id="{840CFE91-EFD3-8A4F-A095-A0330436AA12}"/>
              </a:ext>
            </a:extLst>
          </p:cNvPr>
          <p:cNvPicPr>
            <a:picLocks noChangeAspect="1"/>
          </p:cNvPicPr>
          <p:nvPr userDrawn="1"/>
        </p:nvPicPr>
        <p:blipFill>
          <a:blip r:embed="rId2"/>
          <a:stretch>
            <a:fillRect/>
          </a:stretch>
        </p:blipFill>
        <p:spPr>
          <a:xfrm>
            <a:off x="0" y="3044"/>
            <a:ext cx="9130473" cy="5137412"/>
          </a:xfrm>
          <a:prstGeom prst="rect">
            <a:avLst/>
          </a:prstGeom>
        </p:spPr>
      </p:pic>
      <p:sp>
        <p:nvSpPr>
          <p:cNvPr id="2" name="Date Placeholder 1"/>
          <p:cNvSpPr>
            <a:spLocks noGrp="1"/>
          </p:cNvSpPr>
          <p:nvPr>
            <p:ph type="dt" sz="half" idx="10"/>
          </p:nvPr>
        </p:nvSpPr>
        <p:spPr>
          <a:xfrm>
            <a:off x="6099859" y="4676172"/>
            <a:ext cx="2743200" cy="364935"/>
          </a:xfrm>
        </p:spPr>
        <p:txBody>
          <a:bodyPr/>
          <a:lstStyle/>
          <a:p>
            <a:fld id="{BAE3DF83-C0BE-174A-B22A-4D787F632318}" type="datetimeFigureOut">
              <a:rPr lang="en-US" smtClean="0"/>
              <a:t>5/6/24</a:t>
            </a:fld>
            <a:endParaRPr lang="en-US" dirty="0"/>
          </a:p>
        </p:txBody>
      </p:sp>
      <p:sp>
        <p:nvSpPr>
          <p:cNvPr id="3" name="Footer Placeholder 2"/>
          <p:cNvSpPr>
            <a:spLocks noGrp="1"/>
          </p:cNvSpPr>
          <p:nvPr>
            <p:ph type="ftr" sz="quarter" idx="11"/>
          </p:nvPr>
        </p:nvSpPr>
        <p:spPr>
          <a:xfrm>
            <a:off x="289367" y="4676172"/>
            <a:ext cx="5613722" cy="364935"/>
          </a:xfrm>
        </p:spPr>
        <p:txBody>
          <a:bodyPr/>
          <a:lstStyle>
            <a:lvl1pPr algn="l">
              <a:defRPr/>
            </a:lvl1pPr>
          </a:lstStyle>
          <a:p>
            <a:r>
              <a:rPr lang="en-US" dirty="0"/>
              <a:t>FOOTER</a:t>
            </a:r>
          </a:p>
        </p:txBody>
      </p:sp>
    </p:spTree>
    <p:extLst>
      <p:ext uri="{BB962C8B-B14F-4D97-AF65-F5344CB8AC3E}">
        <p14:creationId xmlns:p14="http://schemas.microsoft.com/office/powerpoint/2010/main" val="289418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3ED1D5-513A-B04B-A4FA-4A46389E2103}"/>
              </a:ext>
            </a:extLst>
          </p:cNvPr>
          <p:cNvPicPr>
            <a:picLocks noChangeAspect="1"/>
          </p:cNvPicPr>
          <p:nvPr userDrawn="1"/>
        </p:nvPicPr>
        <p:blipFill>
          <a:blip r:embed="rId12"/>
          <a:stretch>
            <a:fillRect/>
          </a:stretch>
        </p:blipFill>
        <p:spPr>
          <a:xfrm>
            <a:off x="6763" y="3043"/>
            <a:ext cx="9130473" cy="5137412"/>
          </a:xfrm>
          <a:prstGeom prst="rect">
            <a:avLst/>
          </a:prstGeom>
        </p:spPr>
      </p:pic>
      <p:sp>
        <p:nvSpPr>
          <p:cNvPr id="2" name="Title Placeholder 1"/>
          <p:cNvSpPr>
            <a:spLocks noGrp="1"/>
          </p:cNvSpPr>
          <p:nvPr>
            <p:ph type="title"/>
          </p:nvPr>
        </p:nvSpPr>
        <p:spPr>
          <a:xfrm>
            <a:off x="457200" y="428263"/>
            <a:ext cx="8229600" cy="595275"/>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273215"/>
            <a:ext cx="8229600" cy="2997844"/>
          </a:xfrm>
          <a:prstGeom prst="rect">
            <a:avLst/>
          </a:prstGeom>
        </p:spPr>
        <p:txBody>
          <a:bodyPr vert="horz" lIns="91440" tIns="45720" rIns="91440" bIns="45720" rtlCol="0">
            <a:normAutofit/>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0183" y="4676172"/>
            <a:ext cx="839165" cy="364935"/>
          </a:xfrm>
          <a:prstGeom prst="rect">
            <a:avLst/>
          </a:prstGeom>
        </p:spPr>
        <p:txBody>
          <a:bodyPr vert="horz" lIns="91440" tIns="45720" rIns="91440" bIns="45720" rtlCol="0" anchor="ctr"/>
          <a:lstStyle>
            <a:lvl1pPr algn="l">
              <a:defRPr sz="900">
                <a:solidFill>
                  <a:schemeClr val="bg1"/>
                </a:solidFill>
                <a:latin typeface="+mj-lt"/>
              </a:defRPr>
            </a:lvl1pPr>
          </a:lstStyle>
          <a:p>
            <a:fld id="{BAE3DF83-C0BE-174A-B22A-4D787F632318}" type="datetimeFigureOut">
              <a:rPr lang="en-US" smtClean="0"/>
              <a:pPr/>
              <a:t>5/6/24</a:t>
            </a:fld>
            <a:endParaRPr lang="en-US" dirty="0"/>
          </a:p>
        </p:txBody>
      </p:sp>
      <p:sp>
        <p:nvSpPr>
          <p:cNvPr id="5" name="Footer Placeholder 4"/>
          <p:cNvSpPr>
            <a:spLocks noGrp="1"/>
          </p:cNvSpPr>
          <p:nvPr>
            <p:ph type="ftr" sz="quarter" idx="3"/>
          </p:nvPr>
        </p:nvSpPr>
        <p:spPr>
          <a:xfrm>
            <a:off x="457200" y="4676172"/>
            <a:ext cx="4400546" cy="364935"/>
          </a:xfrm>
          <a:prstGeom prst="rect">
            <a:avLst/>
          </a:prstGeom>
        </p:spPr>
        <p:txBody>
          <a:bodyPr vert="horz" lIns="91440" tIns="45720" rIns="91440" bIns="45720" rtlCol="0" anchor="ctr"/>
          <a:lstStyle>
            <a:lvl1pPr algn="l">
              <a:defRPr sz="900">
                <a:solidFill>
                  <a:schemeClr val="bg1"/>
                </a:solidFill>
                <a:latin typeface="+mj-lt"/>
              </a:defRPr>
            </a:lvl1pPr>
          </a:lstStyle>
          <a:p>
            <a:r>
              <a:rPr lang="en-US" dirty="0"/>
              <a:t>FOOTER</a:t>
            </a:r>
          </a:p>
        </p:txBody>
      </p:sp>
      <p:sp>
        <p:nvSpPr>
          <p:cNvPr id="7" name="Slide Number Placeholder 6">
            <a:extLst>
              <a:ext uri="{FF2B5EF4-FFF2-40B4-BE49-F238E27FC236}">
                <a16:creationId xmlns:a16="http://schemas.microsoft.com/office/drawing/2014/main" id="{BE3772B5-C98A-F24E-856B-49BCD662D3A7}"/>
              </a:ext>
            </a:extLst>
          </p:cNvPr>
          <p:cNvSpPr>
            <a:spLocks noGrp="1"/>
          </p:cNvSpPr>
          <p:nvPr>
            <p:ph type="sldNum" sz="quarter" idx="4"/>
          </p:nvPr>
        </p:nvSpPr>
        <p:spPr>
          <a:xfrm>
            <a:off x="5219363" y="4676173"/>
            <a:ext cx="809203" cy="365728"/>
          </a:xfrm>
          <a:prstGeom prst="rect">
            <a:avLst/>
          </a:prstGeom>
        </p:spPr>
        <p:txBody>
          <a:bodyPr vert="horz" lIns="91440" tIns="45720" rIns="91440" bIns="45720" rtlCol="0" anchor="ctr"/>
          <a:lstStyle>
            <a:lvl1pPr algn="l">
              <a:defRPr sz="900">
                <a:solidFill>
                  <a:schemeClr val="bg1"/>
                </a:solidFill>
                <a:latin typeface="+mj-lt"/>
              </a:defRPr>
            </a:lvl1pPr>
          </a:lstStyle>
          <a:p>
            <a:fld id="{F7BD0BD8-0351-674D-9BD3-F28E80A4BBEF}" type="slidenum">
              <a:rPr lang="en-US" smtClean="0"/>
              <a:pPr/>
              <a:t>‹#›</a:t>
            </a:fld>
            <a:endParaRPr lang="en-US" dirty="0"/>
          </a:p>
        </p:txBody>
      </p:sp>
    </p:spTree>
    <p:extLst>
      <p:ext uri="{BB962C8B-B14F-4D97-AF65-F5344CB8AC3E}">
        <p14:creationId xmlns:p14="http://schemas.microsoft.com/office/powerpoint/2010/main" val="376403211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9" r:id="rId3"/>
    <p:sldLayoutId id="2147483664" r:id="rId4"/>
    <p:sldLayoutId id="2147483650" r:id="rId5"/>
    <p:sldLayoutId id="2147483661" r:id="rId6"/>
    <p:sldLayoutId id="2147483667" r:id="rId7"/>
    <p:sldLayoutId id="2147483665" r:id="rId8"/>
    <p:sldLayoutId id="2147483655" r:id="rId9"/>
    <p:sldLayoutId id="2147483666" r:id="rId10"/>
  </p:sldLayoutIdLst>
  <p:txStyles>
    <p:titleStyle>
      <a:lvl1pPr algn="l" defTabSz="342900" rtl="0" eaLnBrk="1" latinLnBrk="0" hangingPunct="1">
        <a:spcBef>
          <a:spcPct val="0"/>
        </a:spcBef>
        <a:buNone/>
        <a:defRPr sz="2800" b="1" i="0" kern="1200">
          <a:solidFill>
            <a:srgbClr val="004987"/>
          </a:solidFill>
          <a:latin typeface="Arial" panose="020B0604020202020204" pitchFamily="34" charset="0"/>
          <a:ea typeface="+mj-ea"/>
          <a:cs typeface="Arial" panose="020B0604020202020204" pitchFamily="34" charset="0"/>
        </a:defRPr>
      </a:lvl1pPr>
    </p:titleStyle>
    <p:bodyStyle>
      <a:lvl1pPr marL="257175" indent="-257175" algn="l" defTabSz="3429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Clr>
          <a:schemeClr val="accent1"/>
        </a:buClr>
        <a:buFont typeface="Arial" panose="020B0604020202020204" pitchFamily="34" charset="0"/>
        <a:buChar char="•"/>
        <a:defRPr sz="1600" kern="1200">
          <a:solidFill>
            <a:schemeClr val="tx1"/>
          </a:solidFill>
          <a:latin typeface="+mj-lt"/>
          <a:ea typeface="+mn-ea"/>
          <a:cs typeface="+mn-cs"/>
        </a:defRPr>
      </a:lvl2pPr>
      <a:lvl3pPr marL="857250" indent="-171450" algn="l" defTabSz="342900" rtl="0" eaLnBrk="1" latinLnBrk="0" hangingPunct="1">
        <a:spcBef>
          <a:spcPct val="20000"/>
        </a:spcBef>
        <a:buClr>
          <a:schemeClr val="accent1"/>
        </a:buClr>
        <a:buFont typeface="Arial" panose="020B0604020202020204" pitchFamily="34" charset="0"/>
        <a:buChar char="•"/>
        <a:defRPr sz="1400" kern="1200">
          <a:solidFill>
            <a:schemeClr val="tx1"/>
          </a:solidFill>
          <a:latin typeface="+mj-lt"/>
          <a:ea typeface="+mn-ea"/>
          <a:cs typeface="+mn-cs"/>
        </a:defRPr>
      </a:lvl3pPr>
      <a:lvl4pPr marL="1200150" indent="-171450" algn="l" defTabSz="342900" rtl="0" eaLnBrk="1" latinLnBrk="0" hangingPunct="1">
        <a:spcBef>
          <a:spcPct val="20000"/>
        </a:spcBef>
        <a:buClr>
          <a:schemeClr val="accent1"/>
        </a:buClr>
        <a:buFont typeface="Arial" panose="020B0604020202020204" pitchFamily="34" charset="0"/>
        <a:buChar char="•"/>
        <a:defRPr sz="1200" kern="1200">
          <a:solidFill>
            <a:schemeClr val="tx1"/>
          </a:solidFill>
          <a:latin typeface="+mj-lt"/>
          <a:ea typeface="+mn-ea"/>
          <a:cs typeface="+mn-cs"/>
        </a:defRPr>
      </a:lvl4pPr>
      <a:lvl5pPr marL="1543050" indent="-171450" algn="l" defTabSz="342900" rtl="0" eaLnBrk="1" latinLnBrk="0" hangingPunct="1">
        <a:spcBef>
          <a:spcPct val="20000"/>
        </a:spcBef>
        <a:buClr>
          <a:schemeClr val="accent1"/>
        </a:buClr>
        <a:buFont typeface="Arial" panose="020B0604020202020204" pitchFamily="34" charset="0"/>
        <a:buChar char="•"/>
        <a:defRPr sz="1200" kern="1200">
          <a:solidFill>
            <a:schemeClr val="tx1"/>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npr.org/2023/12/19/1219984002/artificial-intelligence-can-find-your-location-in-photos-worrying-privacy-expert" TargetMode="External"/><Relationship Id="rId13" Type="http://schemas.openxmlformats.org/officeDocument/2006/relationships/hyperlink" Target="https://www.theguardian.com/world/2023/aug/10/pak-n-save-savey-meal-bot-ai-app-malfunction-recipes" TargetMode="External"/><Relationship Id="rId18" Type="http://schemas.openxmlformats.org/officeDocument/2006/relationships/hyperlink" Target="https://www.ibm.com/topics/natural-language-processing" TargetMode="External"/><Relationship Id="rId3" Type="http://schemas.openxmlformats.org/officeDocument/2006/relationships/image" Target="../media/image26.png"/><Relationship Id="rId7" Type="http://schemas.openxmlformats.org/officeDocument/2006/relationships/hyperlink" Target="https://www.reuters.com/world/us/deepfaking-it-americas-2024-election-collides-with-ai-boom-2023-05-30/" TargetMode="External"/><Relationship Id="rId12" Type="http://schemas.openxmlformats.org/officeDocument/2006/relationships/hyperlink" Target="https://www.politico.com/newsletters/politico-nightly/2024/01/17/the-ai-disinformation-wars-00136232" TargetMode="External"/><Relationship Id="rId17" Type="http://schemas.openxmlformats.org/officeDocument/2006/relationships/hyperlink" Target="https://thehill.com/opinion/technology/4576649-ai-is-causing-massive-hiring-discrimination-based-on-disability/" TargetMode="External"/><Relationship Id="rId2" Type="http://schemas.openxmlformats.org/officeDocument/2006/relationships/notesSlide" Target="../notesSlides/notesSlide1.xml"/><Relationship Id="rId16" Type="http://schemas.openxmlformats.org/officeDocument/2006/relationships/hyperlink" Target="https://www.nytimes.com/2023/12/21/business/rite-aid-ai-facial-recognition.html" TargetMode="External"/><Relationship Id="rId1" Type="http://schemas.openxmlformats.org/officeDocument/2006/relationships/slideLayout" Target="../slideLayouts/slideLayout10.xml"/><Relationship Id="rId6" Type="http://schemas.openxmlformats.org/officeDocument/2006/relationships/hyperlink" Target="https://www.wired.com/story/chatgpt-non-english-languages-ai-revolution/" TargetMode="External"/><Relationship Id="rId11" Type="http://schemas.openxmlformats.org/officeDocument/2006/relationships/hyperlink" Target="https://www.thedailybeast.com/ai-written-homework-is-rising-so-are-false-accusations" TargetMode="External"/><Relationship Id="rId5" Type="http://schemas.openxmlformats.org/officeDocument/2006/relationships/hyperlink" Target="https://www.nytimes.com/2023/11/06/technology/chatbots-hallucination-rates.html" TargetMode="External"/><Relationship Id="rId15" Type="http://schemas.openxmlformats.org/officeDocument/2006/relationships/hyperlink" Target="https://www.techradar.com/news/that-chatgpt-iphone-app-has-serious-privacy-issues-you-need-to-know-about" TargetMode="External"/><Relationship Id="rId10" Type="http://schemas.openxmlformats.org/officeDocument/2006/relationships/hyperlink" Target="https://www.scientificamerican.com/article/humans-absorb-bias-from-ai-and-keep-it-after-they-stop-using-the-algorithm/" TargetMode="External"/><Relationship Id="rId19" Type="http://schemas.openxmlformats.org/officeDocument/2006/relationships/hyperlink" Target="https://www.wired.com/story/how-to-tackle-ai-and-cheating-in-schools-classroom/" TargetMode="External"/><Relationship Id="rId4" Type="http://schemas.openxmlformats.org/officeDocument/2006/relationships/hyperlink" Target="https://mashable.com/article/openai-weaken-ai-regulation-eu-lobbying" TargetMode="External"/><Relationship Id="rId9" Type="http://schemas.openxmlformats.org/officeDocument/2006/relationships/hyperlink" Target="https://www.technologyreview.com/2023/10/04/1080801/generative-ai-boosting-disinformation-and-propaganda-freedom-house/" TargetMode="External"/><Relationship Id="rId14" Type="http://schemas.openxmlformats.org/officeDocument/2006/relationships/hyperlink" Target="https://arstechnica.com/health/2023/11/ai-with-90-error-rate-forces-elderly-out-of-rehab-nursing-homes-suit-claim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02/9781118978238.ieml0042" TargetMode="External"/><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hyperlink" Target="https://library.ifla.org/id/eprint/2147/1/116-hauke-e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495B25-3D1A-8A4C-7136-195C334B329F}"/>
              </a:ext>
            </a:extLst>
          </p:cNvPr>
          <p:cNvSpPr>
            <a:spLocks noGrp="1"/>
          </p:cNvSpPr>
          <p:nvPr>
            <p:ph type="ctrTitle"/>
          </p:nvPr>
        </p:nvSpPr>
        <p:spPr>
          <a:xfrm>
            <a:off x="398352" y="1336976"/>
            <a:ext cx="8347296" cy="1754326"/>
          </a:xfrm>
        </p:spPr>
        <p:txBody>
          <a:bodyPr/>
          <a:lstStyle/>
          <a:p>
            <a:r>
              <a:rPr lang="en-US" dirty="0"/>
              <a:t>Artificial Intelligence in Information Literacy? The Green Critique</a:t>
            </a:r>
          </a:p>
        </p:txBody>
      </p:sp>
      <p:sp>
        <p:nvSpPr>
          <p:cNvPr id="5" name="Text Placeholder 4">
            <a:extLst>
              <a:ext uri="{FF2B5EF4-FFF2-40B4-BE49-F238E27FC236}">
                <a16:creationId xmlns:a16="http://schemas.microsoft.com/office/drawing/2014/main" id="{0166C4F8-D2FC-609E-34FC-5CE007AD5348}"/>
              </a:ext>
            </a:extLst>
          </p:cNvPr>
          <p:cNvSpPr>
            <a:spLocks noGrp="1"/>
          </p:cNvSpPr>
          <p:nvPr>
            <p:ph type="body" sz="quarter" idx="10"/>
          </p:nvPr>
        </p:nvSpPr>
        <p:spPr>
          <a:xfrm>
            <a:off x="1000858" y="3367470"/>
            <a:ext cx="7130528" cy="701731"/>
          </a:xfrm>
        </p:spPr>
        <p:txBody>
          <a:bodyPr/>
          <a:lstStyle/>
          <a:p>
            <a:r>
              <a:rPr lang="en-US" dirty="0"/>
              <a:t>Amber Dierking </a:t>
            </a:r>
            <a:r>
              <a:rPr lang="en-US" i="1" dirty="0"/>
              <a:t>(she/her)</a:t>
            </a:r>
          </a:p>
          <a:p>
            <a:r>
              <a:rPr lang="en-US" dirty="0"/>
              <a:t>Arts &amp; Humanities Liaison Librarian</a:t>
            </a:r>
          </a:p>
        </p:txBody>
      </p:sp>
    </p:spTree>
    <p:extLst>
      <p:ext uri="{BB962C8B-B14F-4D97-AF65-F5344CB8AC3E}">
        <p14:creationId xmlns:p14="http://schemas.microsoft.com/office/powerpoint/2010/main" val="181843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87CE5BA-157A-424D-8D30-CFDE6A063D9C}"/>
              </a:ext>
            </a:extLst>
          </p:cNvPr>
          <p:cNvPicPr>
            <a:picLocks noGrp="1" noChangeAspect="1"/>
          </p:cNvPicPr>
          <p:nvPr>
            <p:ph idx="12"/>
          </p:nvPr>
        </p:nvPicPr>
        <p:blipFill>
          <a:blip r:embed="rId2"/>
          <a:stretch>
            <a:fillRect/>
          </a:stretch>
        </p:blipFill>
        <p:spPr>
          <a:xfrm>
            <a:off x="457199" y="428264"/>
            <a:ext cx="2963808" cy="3727812"/>
          </a:xfrm>
        </p:spPr>
      </p:pic>
      <p:sp>
        <p:nvSpPr>
          <p:cNvPr id="9" name="Title 8">
            <a:extLst>
              <a:ext uri="{FF2B5EF4-FFF2-40B4-BE49-F238E27FC236}">
                <a16:creationId xmlns:a16="http://schemas.microsoft.com/office/drawing/2014/main" id="{4B245263-60A3-6C43-834B-69B0510A1616}"/>
              </a:ext>
            </a:extLst>
          </p:cNvPr>
          <p:cNvSpPr>
            <a:spLocks noGrp="1"/>
          </p:cNvSpPr>
          <p:nvPr>
            <p:ph type="title"/>
          </p:nvPr>
        </p:nvSpPr>
        <p:spPr>
          <a:xfrm>
            <a:off x="3767559" y="428263"/>
            <a:ext cx="4844005" cy="1226801"/>
          </a:xfrm>
        </p:spPr>
        <p:txBody>
          <a:bodyPr>
            <a:normAutofit fontScale="90000"/>
          </a:bodyPr>
          <a:lstStyle/>
          <a:p>
            <a:r>
              <a:rPr lang="en-US" dirty="0"/>
              <a:t>Let’s think about libraries for a second and not how much everything is on fire… </a:t>
            </a:r>
          </a:p>
        </p:txBody>
      </p:sp>
      <p:sp>
        <p:nvSpPr>
          <p:cNvPr id="11" name="Content Placeholder 10">
            <a:extLst>
              <a:ext uri="{FF2B5EF4-FFF2-40B4-BE49-F238E27FC236}">
                <a16:creationId xmlns:a16="http://schemas.microsoft.com/office/drawing/2014/main" id="{2371EC58-281C-FE40-B98C-928750774096}"/>
              </a:ext>
            </a:extLst>
          </p:cNvPr>
          <p:cNvSpPr>
            <a:spLocks noGrp="1"/>
          </p:cNvSpPr>
          <p:nvPr>
            <p:ph idx="1"/>
          </p:nvPr>
        </p:nvSpPr>
        <p:spPr>
          <a:xfrm>
            <a:off x="3767558" y="2039112"/>
            <a:ext cx="4844006" cy="2116199"/>
          </a:xfrm>
        </p:spPr>
        <p:txBody>
          <a:bodyPr/>
          <a:lstStyle/>
          <a:p>
            <a:r>
              <a:rPr lang="en-US" dirty="0"/>
              <a:t>Libraries aren’t new to sustainability</a:t>
            </a:r>
          </a:p>
          <a:p>
            <a:r>
              <a:rPr lang="en-US" dirty="0"/>
              <a:t>The Green Library Movement</a:t>
            </a:r>
          </a:p>
          <a:p>
            <a:r>
              <a:rPr lang="en-US" dirty="0"/>
              <a:t>National &amp; international advocacy for environmentalism &amp; sustainability</a:t>
            </a:r>
          </a:p>
        </p:txBody>
      </p:sp>
    </p:spTree>
    <p:extLst>
      <p:ext uri="{BB962C8B-B14F-4D97-AF65-F5344CB8AC3E}">
        <p14:creationId xmlns:p14="http://schemas.microsoft.com/office/powerpoint/2010/main" val="38593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1AF2-50D7-B262-EA99-7CDE830CF3C0}"/>
              </a:ext>
            </a:extLst>
          </p:cNvPr>
          <p:cNvSpPr>
            <a:spLocks noGrp="1"/>
          </p:cNvSpPr>
          <p:nvPr>
            <p:ph type="title"/>
          </p:nvPr>
        </p:nvSpPr>
        <p:spPr/>
        <p:txBody>
          <a:bodyPr/>
          <a:lstStyle/>
          <a:p>
            <a:r>
              <a:rPr lang="en-US" dirty="0"/>
              <a:t>The Green Library Movement </a:t>
            </a:r>
          </a:p>
        </p:txBody>
      </p:sp>
      <p:sp>
        <p:nvSpPr>
          <p:cNvPr id="4" name="Content Placeholder 3">
            <a:extLst>
              <a:ext uri="{FF2B5EF4-FFF2-40B4-BE49-F238E27FC236}">
                <a16:creationId xmlns:a16="http://schemas.microsoft.com/office/drawing/2014/main" id="{872AD1A9-56A7-0B59-8B54-4CFF2EBBE391}"/>
              </a:ext>
            </a:extLst>
          </p:cNvPr>
          <p:cNvSpPr>
            <a:spLocks noGrp="1"/>
          </p:cNvSpPr>
          <p:nvPr>
            <p:ph idx="1"/>
          </p:nvPr>
        </p:nvSpPr>
        <p:spPr/>
        <p:txBody>
          <a:bodyPr/>
          <a:lstStyle/>
          <a:p>
            <a:r>
              <a:rPr lang="en-US" dirty="0"/>
              <a:t>Roots in the 1990’s, see Antonelli’s </a:t>
            </a:r>
            <a:r>
              <a:rPr lang="en-US" i="1" dirty="0"/>
              <a:t>The Green Library Movement: An Overview and Beyond </a:t>
            </a:r>
            <a:r>
              <a:rPr lang="en-US" dirty="0"/>
              <a:t>(2008)</a:t>
            </a:r>
          </a:p>
          <a:p>
            <a:r>
              <a:rPr lang="en-US" dirty="0"/>
              <a:t>Encompasses activities such as, “building green library buildings, by greening existing library facilities, providing green library services, and embracing environmentally supportive and sustainable practices within the library.”</a:t>
            </a:r>
          </a:p>
          <a:p>
            <a:r>
              <a:rPr lang="en-US" dirty="0"/>
              <a:t>These should include working with green information systems, which are, “designed to minimize [greenhouse gas] GHG emissions throughout its lifecycle from content creation to distribution, access, use, and disposal” (Chowdhury, 2012). </a:t>
            </a:r>
          </a:p>
        </p:txBody>
      </p:sp>
    </p:spTree>
    <p:extLst>
      <p:ext uri="{BB962C8B-B14F-4D97-AF65-F5344CB8AC3E}">
        <p14:creationId xmlns:p14="http://schemas.microsoft.com/office/powerpoint/2010/main" val="18028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1AF2-50D7-B262-EA99-7CDE830CF3C0}"/>
              </a:ext>
            </a:extLst>
          </p:cNvPr>
          <p:cNvSpPr>
            <a:spLocks noGrp="1"/>
          </p:cNvSpPr>
          <p:nvPr>
            <p:ph type="title"/>
          </p:nvPr>
        </p:nvSpPr>
        <p:spPr/>
        <p:txBody>
          <a:bodyPr/>
          <a:lstStyle/>
          <a:p>
            <a:r>
              <a:rPr lang="en-US" dirty="0"/>
              <a:t>The Green Library Movement; some outcomes </a:t>
            </a:r>
          </a:p>
        </p:txBody>
      </p:sp>
      <p:sp>
        <p:nvSpPr>
          <p:cNvPr id="4" name="Content Placeholder 3">
            <a:extLst>
              <a:ext uri="{FF2B5EF4-FFF2-40B4-BE49-F238E27FC236}">
                <a16:creationId xmlns:a16="http://schemas.microsoft.com/office/drawing/2014/main" id="{872AD1A9-56A7-0B59-8B54-4CFF2EBBE391}"/>
              </a:ext>
            </a:extLst>
          </p:cNvPr>
          <p:cNvSpPr>
            <a:spLocks noGrp="1"/>
          </p:cNvSpPr>
          <p:nvPr>
            <p:ph idx="1"/>
          </p:nvPr>
        </p:nvSpPr>
        <p:spPr>
          <a:xfrm>
            <a:off x="457200" y="1115568"/>
            <a:ext cx="8558784" cy="3109191"/>
          </a:xfrm>
        </p:spPr>
        <p:txBody>
          <a:bodyPr>
            <a:noAutofit/>
          </a:bodyPr>
          <a:lstStyle/>
          <a:p>
            <a:r>
              <a:rPr lang="en-US" i="1" dirty="0">
                <a:effectLst/>
                <a:latin typeface="+mj-lt"/>
                <a:ea typeface="Calibri" panose="020F0502020204030204" pitchFamily="34" charset="0"/>
              </a:rPr>
              <a:t>The Green Library Journal: Environmental Topics in the Information World</a:t>
            </a:r>
            <a:r>
              <a:rPr lang="en-US" dirty="0">
                <a:effectLst/>
                <a:latin typeface="+mj-lt"/>
                <a:ea typeface="Calibri" panose="020F0502020204030204" pitchFamily="34" charset="0"/>
              </a:rPr>
              <a:t> (GLJ) first published in 1992</a:t>
            </a:r>
            <a:r>
              <a:rPr lang="en-US" dirty="0">
                <a:effectLst/>
                <a:latin typeface="+mj-lt"/>
              </a:rPr>
              <a:t> </a:t>
            </a:r>
          </a:p>
          <a:p>
            <a:r>
              <a:rPr lang="en-US" i="1" dirty="0">
                <a:effectLst/>
                <a:latin typeface="+mj-lt"/>
                <a:ea typeface="Calibri" panose="020F0502020204030204" pitchFamily="34" charset="0"/>
              </a:rPr>
              <a:t>Focus on educating for sustainability: Toolkit for academic libraries </a:t>
            </a:r>
            <a:r>
              <a:rPr lang="en-US" dirty="0">
                <a:effectLst/>
                <a:latin typeface="+mj-lt"/>
                <a:ea typeface="Calibri" panose="020F0502020204030204" pitchFamily="34" charset="0"/>
              </a:rPr>
              <a:t>(</a:t>
            </a:r>
            <a:r>
              <a:rPr lang="en-US" dirty="0" err="1">
                <a:effectLst/>
                <a:latin typeface="+mj-lt"/>
                <a:ea typeface="Calibri" panose="020F0502020204030204" pitchFamily="34" charset="0"/>
              </a:rPr>
              <a:t>Jankowska</a:t>
            </a:r>
            <a:r>
              <a:rPr lang="en-US" dirty="0">
                <a:effectLst/>
                <a:latin typeface="+mj-lt"/>
                <a:ea typeface="Calibri" panose="020F0502020204030204" pitchFamily="34" charset="0"/>
              </a:rPr>
              <a:t>, 2014)</a:t>
            </a:r>
          </a:p>
          <a:p>
            <a:r>
              <a:rPr lang="en-US" dirty="0">
                <a:effectLst/>
                <a:latin typeface="+mj-lt"/>
                <a:ea typeface="Calibri" panose="020F0502020204030204" pitchFamily="34" charset="0"/>
              </a:rPr>
              <a:t>ALA’s Sustainability Round Table (</a:t>
            </a:r>
            <a:r>
              <a:rPr lang="en-US" dirty="0" err="1">
                <a:effectLst/>
                <a:latin typeface="+mj-lt"/>
                <a:ea typeface="Calibri" panose="020F0502020204030204" pitchFamily="34" charset="0"/>
              </a:rPr>
              <a:t>SustainRT</a:t>
            </a:r>
            <a:r>
              <a:rPr lang="en-US" dirty="0">
                <a:effectLst/>
                <a:latin typeface="+mj-lt"/>
                <a:ea typeface="Calibri" panose="020F0502020204030204" pitchFamily="34" charset="0"/>
              </a:rPr>
              <a:t>) morphed out of the Social Responsibilities Round Table’s Task Force on the Environment (TFOE)</a:t>
            </a:r>
            <a:r>
              <a:rPr lang="en-US" dirty="0">
                <a:effectLst/>
                <a:latin typeface="+mj-lt"/>
              </a:rPr>
              <a:t> </a:t>
            </a:r>
            <a:endParaRPr lang="en-US" dirty="0">
              <a:latin typeface="+mj-lt"/>
            </a:endParaRPr>
          </a:p>
          <a:p>
            <a:r>
              <a:rPr lang="en-US" dirty="0">
                <a:effectLst/>
                <a:latin typeface="+mj-lt"/>
              </a:rPr>
              <a:t>IFLA’s </a:t>
            </a:r>
            <a:r>
              <a:rPr lang="en-US" dirty="0">
                <a:effectLst/>
                <a:latin typeface="+mj-lt"/>
                <a:ea typeface="Calibri" panose="020F0502020204030204" pitchFamily="34" charset="0"/>
              </a:rPr>
              <a:t>Statement on Libraries and Sustainable Development</a:t>
            </a:r>
            <a:r>
              <a:rPr lang="en-US" dirty="0">
                <a:effectLst/>
                <a:latin typeface="+mj-lt"/>
              </a:rPr>
              <a:t> (2002)</a:t>
            </a:r>
          </a:p>
          <a:p>
            <a:r>
              <a:rPr lang="en-US" dirty="0">
                <a:effectLst/>
                <a:latin typeface="+mj-lt"/>
                <a:ea typeface="Calibri" panose="020F0502020204030204" pitchFamily="34" charset="0"/>
              </a:rPr>
              <a:t>UN’s Agenda 2030 Sustainable Development Goals (IFLA is an official partner)</a:t>
            </a:r>
          </a:p>
          <a:p>
            <a:r>
              <a:rPr lang="en-US" dirty="0">
                <a:effectLst/>
                <a:latin typeface="+mj-lt"/>
                <a:ea typeface="Calibri" panose="020F0502020204030204" pitchFamily="34" charset="0"/>
              </a:rPr>
              <a:t>ALA passed a resolution for the adoption of sustainability as a core value of librarianship at Midwinter 2019, and a resolution to achieve carbon neutrality for ALA conferences in June of 2021</a:t>
            </a:r>
            <a:r>
              <a:rPr lang="en-US" dirty="0">
                <a:effectLst/>
                <a:latin typeface="+mj-lt"/>
              </a:rPr>
              <a:t> </a:t>
            </a:r>
            <a:r>
              <a:rPr lang="en-US" dirty="0">
                <a:effectLst/>
                <a:latin typeface="+mj-lt"/>
                <a:ea typeface="Calibri" panose="020F0502020204030204" pitchFamily="34" charset="0"/>
              </a:rPr>
              <a:t> </a:t>
            </a:r>
            <a:r>
              <a:rPr lang="en-US" dirty="0">
                <a:effectLst/>
                <a:latin typeface="+mj-lt"/>
              </a:rPr>
              <a:t> </a:t>
            </a:r>
            <a:endParaRPr lang="en-US" dirty="0">
              <a:latin typeface="+mj-lt"/>
            </a:endParaRPr>
          </a:p>
        </p:txBody>
      </p:sp>
    </p:spTree>
    <p:extLst>
      <p:ext uri="{BB962C8B-B14F-4D97-AF65-F5344CB8AC3E}">
        <p14:creationId xmlns:p14="http://schemas.microsoft.com/office/powerpoint/2010/main" val="8366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4376-F8E1-111D-1DA4-237855E383D6}"/>
              </a:ext>
            </a:extLst>
          </p:cNvPr>
          <p:cNvSpPr>
            <a:spLocks noGrp="1"/>
          </p:cNvSpPr>
          <p:nvPr>
            <p:ph type="title"/>
          </p:nvPr>
        </p:nvSpPr>
        <p:spPr>
          <a:xfrm>
            <a:off x="457200" y="356568"/>
            <a:ext cx="8229600" cy="738664"/>
          </a:xfrm>
        </p:spPr>
        <p:txBody>
          <a:bodyPr/>
          <a:lstStyle/>
          <a:p>
            <a:r>
              <a:rPr lang="en-US" dirty="0"/>
              <a:t>Green Information Literacy</a:t>
            </a:r>
            <a:br>
              <a:rPr lang="en-US" dirty="0"/>
            </a:br>
            <a:r>
              <a:rPr lang="en-US" sz="1400" dirty="0">
                <a:solidFill>
                  <a:srgbClr val="000000"/>
                </a:solidFill>
                <a:effectLst/>
                <a:latin typeface="Times New Roman" panose="02020603050405020304" pitchFamily="18" charset="0"/>
                <a:ea typeface="Calibri" panose="020F0502020204030204" pitchFamily="34" charset="0"/>
              </a:rPr>
              <a:t>‘green literacy’, ‘eco-literacy’, ‘environmental literacy’, ‘sustainability literacy’, ‘ecological literacy’</a:t>
            </a:r>
            <a:r>
              <a:rPr lang="en-US" sz="1400" dirty="0">
                <a:effectLst/>
              </a:rPr>
              <a:t> </a:t>
            </a:r>
            <a:endParaRPr lang="en-US" sz="1400" dirty="0"/>
          </a:p>
        </p:txBody>
      </p:sp>
      <p:sp>
        <p:nvSpPr>
          <p:cNvPr id="4" name="Content Placeholder 3">
            <a:extLst>
              <a:ext uri="{FF2B5EF4-FFF2-40B4-BE49-F238E27FC236}">
                <a16:creationId xmlns:a16="http://schemas.microsoft.com/office/drawing/2014/main" id="{52A41BDA-A286-7907-0CD9-01CCF9DE2B9C}"/>
              </a:ext>
            </a:extLst>
          </p:cNvPr>
          <p:cNvSpPr>
            <a:spLocks noGrp="1"/>
          </p:cNvSpPr>
          <p:nvPr>
            <p:ph idx="1"/>
          </p:nvPr>
        </p:nvSpPr>
        <p:spPr/>
        <p:txBody>
          <a:bodyPr>
            <a:normAutofit/>
          </a:bodyPr>
          <a:lstStyle/>
          <a:p>
            <a:pPr marL="0" indent="0" algn="ctr">
              <a:buNone/>
            </a:pPr>
            <a:endParaRPr lang="en-US" dirty="0">
              <a:latin typeface="+mj-lt"/>
            </a:endParaRPr>
          </a:p>
          <a:p>
            <a:pPr marL="0" indent="0" algn="ctr">
              <a:buNone/>
            </a:pPr>
            <a:r>
              <a:rPr lang="en-US" sz="2000" dirty="0">
                <a:latin typeface="+mj-lt"/>
              </a:rPr>
              <a:t>Green information literacy is </a:t>
            </a:r>
            <a:r>
              <a:rPr lang="en-US" sz="2000" dirty="0">
                <a:effectLst/>
                <a:latin typeface="+mj-lt"/>
                <a:ea typeface="Calibri" panose="020F0502020204030204" pitchFamily="34" charset="0"/>
              </a:rPr>
              <a:t>“a set of conventional skills, as addressed in almost all information literacy definitions, which is expanded to include sustainable thinking” (p. 54). Where sustainable thinking is, “considering how our information behavior, information choices and information actions (search, use, and communicate) affect the environment” (</a:t>
            </a:r>
            <a:r>
              <a:rPr lang="en-US" sz="2000" dirty="0" err="1">
                <a:effectLst/>
                <a:latin typeface="+mj-lt"/>
                <a:ea typeface="Calibri" panose="020F0502020204030204" pitchFamily="34" charset="0"/>
              </a:rPr>
              <a:t>Kurbanoğlu</a:t>
            </a:r>
            <a:r>
              <a:rPr lang="en-US" sz="2000" dirty="0">
                <a:effectLst/>
                <a:latin typeface="+mj-lt"/>
                <a:ea typeface="Calibri" panose="020F0502020204030204" pitchFamily="34" charset="0"/>
              </a:rPr>
              <a:t> &amp; Boustany, 2014, pp. 54-55)</a:t>
            </a:r>
            <a:r>
              <a:rPr lang="en-US" sz="2000" dirty="0">
                <a:effectLst/>
                <a:latin typeface="+mj-lt"/>
              </a:rPr>
              <a:t> </a:t>
            </a:r>
            <a:endParaRPr lang="en-US" sz="2000" dirty="0">
              <a:latin typeface="+mj-lt"/>
            </a:endParaRPr>
          </a:p>
        </p:txBody>
      </p:sp>
    </p:spTree>
    <p:extLst>
      <p:ext uri="{BB962C8B-B14F-4D97-AF65-F5344CB8AC3E}">
        <p14:creationId xmlns:p14="http://schemas.microsoft.com/office/powerpoint/2010/main" val="212193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AFAD-2B28-3C1B-E471-B2287551518B}"/>
              </a:ext>
            </a:extLst>
          </p:cNvPr>
          <p:cNvSpPr>
            <a:spLocks noGrp="1"/>
          </p:cNvSpPr>
          <p:nvPr>
            <p:ph type="ctrTitle"/>
          </p:nvPr>
        </p:nvSpPr>
        <p:spPr>
          <a:xfrm>
            <a:off x="1001381" y="1613974"/>
            <a:ext cx="7130005" cy="1200329"/>
          </a:xfrm>
        </p:spPr>
        <p:txBody>
          <a:bodyPr/>
          <a:lstStyle/>
          <a:p>
            <a:r>
              <a:rPr lang="en-US" dirty="0"/>
              <a:t>Critical Information Literacy </a:t>
            </a:r>
            <a:r>
              <a:rPr lang="en-US" i="1" dirty="0"/>
              <a:t>must also </a:t>
            </a:r>
            <a:r>
              <a:rPr lang="en-US" dirty="0"/>
              <a:t>be Green</a:t>
            </a:r>
          </a:p>
        </p:txBody>
      </p:sp>
      <p:pic>
        <p:nvPicPr>
          <p:cNvPr id="5" name="Picture 4" descr="A blue square with white lines&#10;&#10;Description automatically generated">
            <a:extLst>
              <a:ext uri="{FF2B5EF4-FFF2-40B4-BE49-F238E27FC236}">
                <a16:creationId xmlns:a16="http://schemas.microsoft.com/office/drawing/2014/main" id="{4B765576-7E80-7BA4-1D8B-F3A98519BEBA}"/>
              </a:ext>
            </a:extLst>
          </p:cNvPr>
          <p:cNvPicPr>
            <a:picLocks noChangeAspect="1"/>
          </p:cNvPicPr>
          <p:nvPr/>
        </p:nvPicPr>
        <p:blipFill>
          <a:blip r:embed="rId2"/>
          <a:stretch>
            <a:fillRect/>
          </a:stretch>
        </p:blipFill>
        <p:spPr>
          <a:xfrm>
            <a:off x="2987764" y="146304"/>
            <a:ext cx="2404656" cy="1293934"/>
          </a:xfrm>
          <a:prstGeom prst="rect">
            <a:avLst/>
          </a:prstGeom>
        </p:spPr>
      </p:pic>
    </p:spTree>
    <p:extLst>
      <p:ext uri="{BB962C8B-B14F-4D97-AF65-F5344CB8AC3E}">
        <p14:creationId xmlns:p14="http://schemas.microsoft.com/office/powerpoint/2010/main" val="245713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94F9-F371-0828-902A-93F970C6C01D}"/>
              </a:ext>
            </a:extLst>
          </p:cNvPr>
          <p:cNvSpPr>
            <a:spLocks noGrp="1"/>
          </p:cNvSpPr>
          <p:nvPr>
            <p:ph type="title"/>
          </p:nvPr>
        </p:nvSpPr>
        <p:spPr>
          <a:xfrm>
            <a:off x="457200" y="-118872"/>
            <a:ext cx="8229600" cy="2898648"/>
          </a:xfrm>
        </p:spPr>
        <p:txBody>
          <a:bodyPr/>
          <a:lstStyle/>
          <a:p>
            <a:r>
              <a:rPr lang="en-US" dirty="0">
                <a:solidFill>
                  <a:schemeClr val="tx1"/>
                </a:solidFill>
                <a:effectLst/>
                <a:latin typeface="+mj-lt"/>
                <a:ea typeface="Calibri" panose="020F0502020204030204" pitchFamily="34" charset="0"/>
              </a:rPr>
              <a:t>If we consider green literacy a core element of critical information literacy, we should apply it to all information systems and tools we work with including AI. </a:t>
            </a:r>
            <a:endParaRPr lang="en-US" dirty="0">
              <a:solidFill>
                <a:schemeClr val="tx1"/>
              </a:solidFill>
              <a:latin typeface="+mj-lt"/>
            </a:endParaRPr>
          </a:p>
        </p:txBody>
      </p:sp>
      <p:sp>
        <p:nvSpPr>
          <p:cNvPr id="4" name="Content Placeholder 3">
            <a:extLst>
              <a:ext uri="{FF2B5EF4-FFF2-40B4-BE49-F238E27FC236}">
                <a16:creationId xmlns:a16="http://schemas.microsoft.com/office/drawing/2014/main" id="{2AD59594-B66E-245F-F3B6-0A380ADB27B3}"/>
              </a:ext>
            </a:extLst>
          </p:cNvPr>
          <p:cNvSpPr>
            <a:spLocks noGrp="1"/>
          </p:cNvSpPr>
          <p:nvPr>
            <p:ph idx="1"/>
          </p:nvPr>
        </p:nvSpPr>
        <p:spPr>
          <a:xfrm>
            <a:off x="457200" y="2907792"/>
            <a:ext cx="8229600" cy="1316967"/>
          </a:xfrm>
        </p:spPr>
        <p:txBody>
          <a:bodyPr/>
          <a:lstStyle/>
          <a:p>
            <a:pPr marL="0" indent="0" algn="r">
              <a:buNone/>
            </a:pPr>
            <a:r>
              <a:rPr lang="en-US" dirty="0"/>
              <a:t>(okay Amber, how are we going to do that though)</a:t>
            </a:r>
          </a:p>
        </p:txBody>
      </p:sp>
    </p:spTree>
    <p:extLst>
      <p:ext uri="{BB962C8B-B14F-4D97-AF65-F5344CB8AC3E}">
        <p14:creationId xmlns:p14="http://schemas.microsoft.com/office/powerpoint/2010/main" val="27817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4E82-53A6-AC78-38D2-98133D7755F0}"/>
              </a:ext>
            </a:extLst>
          </p:cNvPr>
          <p:cNvSpPr>
            <a:spLocks noGrp="1"/>
          </p:cNvSpPr>
          <p:nvPr>
            <p:ph type="title"/>
          </p:nvPr>
        </p:nvSpPr>
        <p:spPr/>
        <p:txBody>
          <a:bodyPr/>
          <a:lstStyle/>
          <a:p>
            <a:r>
              <a:rPr lang="en-US" dirty="0"/>
              <a:t>What should or can we do? </a:t>
            </a:r>
          </a:p>
        </p:txBody>
      </p:sp>
      <p:sp>
        <p:nvSpPr>
          <p:cNvPr id="3" name="Content Placeholder 2">
            <a:extLst>
              <a:ext uri="{FF2B5EF4-FFF2-40B4-BE49-F238E27FC236}">
                <a16:creationId xmlns:a16="http://schemas.microsoft.com/office/drawing/2014/main" id="{2C51D278-C1C6-C79B-EEBA-CD7491140B21}"/>
              </a:ext>
            </a:extLst>
          </p:cNvPr>
          <p:cNvSpPr>
            <a:spLocks noGrp="1"/>
          </p:cNvSpPr>
          <p:nvPr>
            <p:ph idx="1"/>
          </p:nvPr>
        </p:nvSpPr>
        <p:spPr/>
        <p:txBody>
          <a:bodyPr>
            <a:normAutofit lnSpcReduction="10000"/>
          </a:bodyPr>
          <a:lstStyle/>
          <a:p>
            <a:r>
              <a:rPr lang="en-US" sz="1800" dirty="0">
                <a:effectLst/>
                <a:latin typeface="+mj-lt"/>
                <a:ea typeface="Calibri" panose="020F0502020204030204" pitchFamily="34" charset="0"/>
              </a:rPr>
              <a:t>“instruction sessions can embrace green operations and practices. It is about using resources (materials and energy) prudently and reducing carbon footprints (the amount of greenhouse gases) produced during instructional activities” (</a:t>
            </a:r>
            <a:r>
              <a:rPr lang="en-US" sz="1800" dirty="0" err="1">
                <a:effectLst/>
                <a:latin typeface="+mj-lt"/>
                <a:ea typeface="Calibri" panose="020F0502020204030204" pitchFamily="34" charset="0"/>
              </a:rPr>
              <a:t>Kurbanoğlu</a:t>
            </a:r>
            <a:r>
              <a:rPr lang="en-US" sz="1800" dirty="0">
                <a:effectLst/>
                <a:latin typeface="+mj-lt"/>
                <a:ea typeface="Calibri" panose="020F0502020204030204" pitchFamily="34" charset="0"/>
              </a:rPr>
              <a:t> &amp; Boustany, 2014, p. 55). </a:t>
            </a:r>
          </a:p>
          <a:p>
            <a:r>
              <a:rPr lang="en-US" dirty="0">
                <a:latin typeface="+mj-lt"/>
              </a:rPr>
              <a:t>Integrate sustainable thinking,</a:t>
            </a:r>
            <a:r>
              <a:rPr lang="en-US" sz="1800" dirty="0">
                <a:effectLst/>
                <a:latin typeface="+mj-lt"/>
                <a:ea typeface="Calibri" panose="020F0502020204030204" pitchFamily="34" charset="0"/>
              </a:rPr>
              <a:t> “making users conscious about how to go green while searching, selecting, using and communicating information” (p. 55)</a:t>
            </a:r>
            <a:r>
              <a:rPr lang="en-US" dirty="0">
                <a:effectLst/>
                <a:latin typeface="+mj-lt"/>
              </a:rPr>
              <a:t> </a:t>
            </a:r>
          </a:p>
          <a:p>
            <a:endParaRPr lang="en-US" sz="1800" dirty="0">
              <a:effectLst/>
              <a:latin typeface="+mj-lt"/>
              <a:ea typeface="Calibri" panose="020F0502020204030204" pitchFamily="34" charset="0"/>
            </a:endParaRPr>
          </a:p>
          <a:p>
            <a:r>
              <a:rPr lang="en-US" sz="1800" dirty="0">
                <a:effectLst/>
                <a:latin typeface="+mj-lt"/>
                <a:ea typeface="Calibri" panose="020F0502020204030204" pitchFamily="34" charset="0"/>
              </a:rPr>
              <a:t>“reducing the ecological footprint of our information behavior, choices and actions is possible by developing sustainable thinking skills as part of our information literacy skills repertoire” (p. 56)</a:t>
            </a:r>
            <a:endParaRPr lang="en-US" dirty="0">
              <a:latin typeface="+mj-lt"/>
            </a:endParaRPr>
          </a:p>
        </p:txBody>
      </p:sp>
    </p:spTree>
    <p:extLst>
      <p:ext uri="{BB962C8B-B14F-4D97-AF65-F5344CB8AC3E}">
        <p14:creationId xmlns:p14="http://schemas.microsoft.com/office/powerpoint/2010/main" val="23224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AFAD-2B28-3C1B-E471-B2287551518B}"/>
              </a:ext>
            </a:extLst>
          </p:cNvPr>
          <p:cNvSpPr>
            <a:spLocks noGrp="1"/>
          </p:cNvSpPr>
          <p:nvPr>
            <p:ph type="ctrTitle"/>
          </p:nvPr>
        </p:nvSpPr>
        <p:spPr>
          <a:xfrm>
            <a:off x="917787" y="1440238"/>
            <a:ext cx="7308426" cy="1569660"/>
          </a:xfrm>
        </p:spPr>
        <p:txBody>
          <a:bodyPr/>
          <a:lstStyle/>
          <a:p>
            <a:r>
              <a:rPr lang="en-US" sz="4800" dirty="0"/>
              <a:t>Why are we using AI like </a:t>
            </a:r>
            <a:r>
              <a:rPr lang="en-US" sz="4800" dirty="0" err="1"/>
              <a:t>ChatGPT</a:t>
            </a:r>
            <a:r>
              <a:rPr lang="en-US" sz="4800" dirty="0"/>
              <a:t> at all???</a:t>
            </a:r>
          </a:p>
        </p:txBody>
      </p:sp>
      <p:pic>
        <p:nvPicPr>
          <p:cNvPr id="5" name="Picture 4" descr="A blue square with white lines&#10;&#10;Description automatically generated">
            <a:extLst>
              <a:ext uri="{FF2B5EF4-FFF2-40B4-BE49-F238E27FC236}">
                <a16:creationId xmlns:a16="http://schemas.microsoft.com/office/drawing/2014/main" id="{4B765576-7E80-7BA4-1D8B-F3A98519BEBA}"/>
              </a:ext>
            </a:extLst>
          </p:cNvPr>
          <p:cNvPicPr>
            <a:picLocks noChangeAspect="1"/>
          </p:cNvPicPr>
          <p:nvPr/>
        </p:nvPicPr>
        <p:blipFill>
          <a:blip r:embed="rId2"/>
          <a:stretch>
            <a:fillRect/>
          </a:stretch>
        </p:blipFill>
        <p:spPr>
          <a:xfrm>
            <a:off x="2987764" y="146304"/>
            <a:ext cx="2404656" cy="1293934"/>
          </a:xfrm>
          <a:prstGeom prst="rect">
            <a:avLst/>
          </a:prstGeom>
        </p:spPr>
      </p:pic>
      <p:sp>
        <p:nvSpPr>
          <p:cNvPr id="3" name="TextBox 2">
            <a:extLst>
              <a:ext uri="{FF2B5EF4-FFF2-40B4-BE49-F238E27FC236}">
                <a16:creationId xmlns:a16="http://schemas.microsoft.com/office/drawing/2014/main" id="{A835068D-2A45-CB8A-B563-71C638ED0469}"/>
              </a:ext>
            </a:extLst>
          </p:cNvPr>
          <p:cNvSpPr txBox="1"/>
          <p:nvPr/>
        </p:nvSpPr>
        <p:spPr>
          <a:xfrm>
            <a:off x="4352544" y="4303832"/>
            <a:ext cx="2615184" cy="369332"/>
          </a:xfrm>
          <a:prstGeom prst="rect">
            <a:avLst/>
          </a:prstGeom>
          <a:noFill/>
        </p:spPr>
        <p:txBody>
          <a:bodyPr wrap="square" rtlCol="0">
            <a:spAutoFit/>
          </a:bodyPr>
          <a:lstStyle/>
          <a:p>
            <a:r>
              <a:rPr lang="en-US" dirty="0"/>
              <a:t>(no seriously, why)</a:t>
            </a:r>
          </a:p>
        </p:txBody>
      </p:sp>
    </p:spTree>
    <p:extLst>
      <p:ext uri="{BB962C8B-B14F-4D97-AF65-F5344CB8AC3E}">
        <p14:creationId xmlns:p14="http://schemas.microsoft.com/office/powerpoint/2010/main" val="197099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7072-5FC0-DF75-FBF2-A7F7898078DA}"/>
              </a:ext>
            </a:extLst>
          </p:cNvPr>
          <p:cNvSpPr>
            <a:spLocks noGrp="1"/>
          </p:cNvSpPr>
          <p:nvPr>
            <p:ph type="title"/>
          </p:nvPr>
        </p:nvSpPr>
        <p:spPr>
          <a:xfrm>
            <a:off x="457200" y="248847"/>
            <a:ext cx="8229600" cy="954107"/>
          </a:xfrm>
        </p:spPr>
        <p:txBody>
          <a:bodyPr/>
          <a:lstStyle/>
          <a:p>
            <a:r>
              <a:rPr lang="en-US" dirty="0"/>
              <a:t>Isn’t it ironic that you’re at an in-person conference?</a:t>
            </a:r>
          </a:p>
        </p:txBody>
      </p:sp>
      <p:sp>
        <p:nvSpPr>
          <p:cNvPr id="3" name="Content Placeholder 2">
            <a:extLst>
              <a:ext uri="{FF2B5EF4-FFF2-40B4-BE49-F238E27FC236}">
                <a16:creationId xmlns:a16="http://schemas.microsoft.com/office/drawing/2014/main" id="{1B659367-2083-C7BB-4F5F-2DFA8CBD2C98}"/>
              </a:ext>
            </a:extLst>
          </p:cNvPr>
          <p:cNvSpPr>
            <a:spLocks noGrp="1"/>
          </p:cNvSpPr>
          <p:nvPr>
            <p:ph idx="1"/>
          </p:nvPr>
        </p:nvSpPr>
        <p:spPr/>
        <p:txBody>
          <a:bodyPr/>
          <a:lstStyle/>
          <a:p>
            <a:r>
              <a:rPr lang="en-US" dirty="0"/>
              <a:t>yes</a:t>
            </a:r>
          </a:p>
        </p:txBody>
      </p:sp>
    </p:spTree>
    <p:extLst>
      <p:ext uri="{BB962C8B-B14F-4D97-AF65-F5344CB8AC3E}">
        <p14:creationId xmlns:p14="http://schemas.microsoft.com/office/powerpoint/2010/main" val="24829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AFAD-2B28-3C1B-E471-B2287551518B}"/>
              </a:ext>
            </a:extLst>
          </p:cNvPr>
          <p:cNvSpPr>
            <a:spLocks noGrp="1"/>
          </p:cNvSpPr>
          <p:nvPr>
            <p:ph type="ctrTitle"/>
          </p:nvPr>
        </p:nvSpPr>
        <p:spPr>
          <a:xfrm>
            <a:off x="917787" y="1771531"/>
            <a:ext cx="7308426" cy="800219"/>
          </a:xfrm>
        </p:spPr>
        <p:txBody>
          <a:bodyPr/>
          <a:lstStyle/>
          <a:p>
            <a:pPr marL="0" marR="0" algn="l">
              <a:spcBef>
                <a:spcPts val="0"/>
              </a:spcBef>
              <a:spcAft>
                <a:spcPts val="0"/>
              </a:spcAft>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		Conclusion or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tl;dr</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ue square with white lines&#10;&#10;Description automatically generated">
            <a:extLst>
              <a:ext uri="{FF2B5EF4-FFF2-40B4-BE49-F238E27FC236}">
                <a16:creationId xmlns:a16="http://schemas.microsoft.com/office/drawing/2014/main" id="{4B765576-7E80-7BA4-1D8B-F3A98519BEBA}"/>
              </a:ext>
            </a:extLst>
          </p:cNvPr>
          <p:cNvPicPr>
            <a:picLocks noChangeAspect="1"/>
          </p:cNvPicPr>
          <p:nvPr/>
        </p:nvPicPr>
        <p:blipFill>
          <a:blip r:embed="rId2"/>
          <a:stretch>
            <a:fillRect/>
          </a:stretch>
        </p:blipFill>
        <p:spPr>
          <a:xfrm>
            <a:off x="2987764" y="146304"/>
            <a:ext cx="2404656" cy="1293934"/>
          </a:xfrm>
          <a:prstGeom prst="rect">
            <a:avLst/>
          </a:prstGeom>
        </p:spPr>
      </p:pic>
      <p:sp>
        <p:nvSpPr>
          <p:cNvPr id="4" name="Title 1">
            <a:extLst>
              <a:ext uri="{FF2B5EF4-FFF2-40B4-BE49-F238E27FC236}">
                <a16:creationId xmlns:a16="http://schemas.microsoft.com/office/drawing/2014/main" id="{AE150AFC-BDC2-E40A-AD0D-21E458ED754D}"/>
              </a:ext>
            </a:extLst>
          </p:cNvPr>
          <p:cNvSpPr txBox="1">
            <a:spLocks/>
          </p:cNvSpPr>
          <p:nvPr/>
        </p:nvSpPr>
        <p:spPr>
          <a:xfrm>
            <a:off x="917787" y="2492510"/>
            <a:ext cx="7308426" cy="2031325"/>
          </a:xfrm>
          <a:prstGeom prst="rect">
            <a:avLst/>
          </a:prstGeom>
          <a:noFill/>
          <a:ln>
            <a:noFill/>
          </a:ln>
        </p:spPr>
        <p:txBody>
          <a:bodyPr vert="horz" lIns="91440" tIns="45720" rIns="91440" bIns="45720" rtlCol="0" anchor="ctr">
            <a:spAutoFit/>
          </a:bodyPr>
          <a:lstStyle>
            <a:lvl1pPr algn="ctr" defTabSz="342900" rtl="0" eaLnBrk="1" latinLnBrk="0" hangingPunct="1">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marL="285750" indent="-285750" algn="l">
              <a:spcBef>
                <a:spcPts val="0"/>
              </a:spcBef>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assumption of use/dominance of AI is frustrating </a:t>
            </a:r>
          </a:p>
          <a:p>
            <a:pPr marL="285750" indent="-285750" algn="l">
              <a:spcBef>
                <a:spcPts val="0"/>
              </a:spcBef>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extreme environmental impacts </a:t>
            </a:r>
          </a:p>
          <a:p>
            <a:pPr marL="285750" indent="-285750" algn="l">
              <a:spcBef>
                <a:spcPts val="0"/>
              </a:spcBef>
              <a:buFont typeface="Arial" panose="020B0604020202020204" pitchFamily="34" charset="0"/>
              <a:buChar char="•"/>
            </a:pPr>
            <a:r>
              <a:rPr lang="en-US" sz="1800" kern="100" dirty="0">
                <a:latin typeface="Aptos" panose="020B0004020202020204" pitchFamily="34" charset="0"/>
                <a:ea typeface="Aptos" panose="020B0004020202020204" pitchFamily="34" charset="0"/>
                <a:cs typeface="Times New Roman" panose="02020603050405020304" pitchFamily="18" charset="0"/>
              </a:rPr>
              <a:t>Green information literacy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ought to be an integral element of critical information literacy</a:t>
            </a:r>
          </a:p>
          <a:p>
            <a:pPr marL="285750" indent="-285750" algn="l">
              <a:spcBef>
                <a:spcPts val="0"/>
              </a:spcBef>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maybe we should all just say no to using AI (insofar as it is in our power to do so)</a:t>
            </a:r>
          </a:p>
          <a:p>
            <a:pPr>
              <a:spcBef>
                <a:spcPts val="0"/>
              </a:spcBef>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0510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AB4B9F7-77D4-164F-93E6-EC7D96E9BD12}"/>
              </a:ext>
            </a:extLst>
          </p:cNvPr>
          <p:cNvPicPr>
            <a:picLocks noGrp="1" noChangeAspect="1"/>
          </p:cNvPicPr>
          <p:nvPr>
            <p:ph sz="quarter" idx="12"/>
          </p:nvPr>
        </p:nvPicPr>
        <p:blipFill>
          <a:blip r:embed="rId2"/>
          <a:stretch>
            <a:fillRect/>
          </a:stretch>
        </p:blipFill>
        <p:spPr>
          <a:xfrm>
            <a:off x="457200" y="428263"/>
            <a:ext cx="2552810" cy="3842795"/>
          </a:xfrm>
        </p:spPr>
      </p:pic>
      <p:sp>
        <p:nvSpPr>
          <p:cNvPr id="9" name="Title 8">
            <a:extLst>
              <a:ext uri="{FF2B5EF4-FFF2-40B4-BE49-F238E27FC236}">
                <a16:creationId xmlns:a16="http://schemas.microsoft.com/office/drawing/2014/main" id="{466D4506-0501-2E4C-831C-F3E638439403}"/>
              </a:ext>
            </a:extLst>
          </p:cNvPr>
          <p:cNvSpPr>
            <a:spLocks noGrp="1"/>
          </p:cNvSpPr>
          <p:nvPr>
            <p:ph type="title"/>
          </p:nvPr>
        </p:nvSpPr>
        <p:spPr>
          <a:xfrm>
            <a:off x="3426107" y="428263"/>
            <a:ext cx="5310008" cy="595275"/>
          </a:xfrm>
        </p:spPr>
        <p:txBody>
          <a:bodyPr/>
          <a:lstStyle/>
          <a:p>
            <a:r>
              <a:rPr lang="en-US" dirty="0"/>
              <a:t>Land Acknowledgement </a:t>
            </a:r>
          </a:p>
        </p:txBody>
      </p:sp>
      <p:sp>
        <p:nvSpPr>
          <p:cNvPr id="11" name="Content Placeholder 10">
            <a:extLst>
              <a:ext uri="{FF2B5EF4-FFF2-40B4-BE49-F238E27FC236}">
                <a16:creationId xmlns:a16="http://schemas.microsoft.com/office/drawing/2014/main" id="{9697A606-8D56-7946-AB5D-A87303D1A102}"/>
              </a:ext>
            </a:extLst>
          </p:cNvPr>
          <p:cNvSpPr>
            <a:spLocks noGrp="1"/>
          </p:cNvSpPr>
          <p:nvPr>
            <p:ph idx="1"/>
          </p:nvPr>
        </p:nvSpPr>
        <p:spPr>
          <a:xfrm>
            <a:off x="3426107" y="1278182"/>
            <a:ext cx="5310008" cy="2992876"/>
          </a:xfrm>
        </p:spPr>
        <p:txBody>
          <a:bodyPr/>
          <a:lstStyle/>
          <a:p>
            <a:r>
              <a:rPr lang="en-US" dirty="0"/>
              <a:t>GVSU is located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the traditional, unceded, territory of the Anishinaabeg—the people of the three fires: the Ojibwe, Odawa, and Potawatomi. </a:t>
            </a:r>
          </a:p>
          <a:p>
            <a:endParaRPr lang="en-US" dirty="0"/>
          </a:p>
        </p:txBody>
      </p:sp>
    </p:spTree>
    <p:extLst>
      <p:ext uri="{BB962C8B-B14F-4D97-AF65-F5344CB8AC3E}">
        <p14:creationId xmlns:p14="http://schemas.microsoft.com/office/powerpoint/2010/main" val="2037694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4504ACEA-04D0-1196-FCBD-493B00FABD7D}"/>
              </a:ext>
            </a:extLst>
          </p:cNvPr>
          <p:cNvPicPr>
            <a:picLocks noChangeAspect="1"/>
          </p:cNvPicPr>
          <p:nvPr/>
        </p:nvPicPr>
        <p:blipFill>
          <a:blip r:embed="rId3"/>
          <a:stretch>
            <a:fillRect/>
          </a:stretch>
        </p:blipFill>
        <p:spPr>
          <a:xfrm>
            <a:off x="2993898" y="92456"/>
            <a:ext cx="3009900" cy="1398016"/>
          </a:xfrm>
          <a:prstGeom prst="rect">
            <a:avLst/>
          </a:prstGeom>
        </p:spPr>
      </p:pic>
      <p:sp>
        <p:nvSpPr>
          <p:cNvPr id="4" name="TextBox 3">
            <a:extLst>
              <a:ext uri="{FF2B5EF4-FFF2-40B4-BE49-F238E27FC236}">
                <a16:creationId xmlns:a16="http://schemas.microsoft.com/office/drawing/2014/main" id="{DBEAB016-4C1C-4F92-3EC5-2F2C5526136C}"/>
              </a:ext>
            </a:extLst>
          </p:cNvPr>
          <p:cNvSpPr txBox="1"/>
          <p:nvPr/>
        </p:nvSpPr>
        <p:spPr>
          <a:xfrm>
            <a:off x="356616" y="92456"/>
            <a:ext cx="6891630" cy="369332"/>
          </a:xfrm>
          <a:prstGeom prst="rect">
            <a:avLst/>
          </a:prstGeom>
          <a:noFill/>
        </p:spPr>
        <p:txBody>
          <a:bodyPr wrap="none" rtlCol="0">
            <a:spAutoFit/>
          </a:bodyPr>
          <a:lstStyle/>
          <a:p>
            <a:r>
              <a:rPr lang="en-US" dirty="0"/>
              <a:t>Bibliography (for the headlines on my common critiques/concerns page)</a:t>
            </a:r>
          </a:p>
        </p:txBody>
      </p:sp>
      <p:sp>
        <p:nvSpPr>
          <p:cNvPr id="6" name="TextBox 5">
            <a:extLst>
              <a:ext uri="{FF2B5EF4-FFF2-40B4-BE49-F238E27FC236}">
                <a16:creationId xmlns:a16="http://schemas.microsoft.com/office/drawing/2014/main" id="{04D6B95C-B79A-B46B-6BD1-5473F9478084}"/>
              </a:ext>
            </a:extLst>
          </p:cNvPr>
          <p:cNvSpPr txBox="1"/>
          <p:nvPr/>
        </p:nvSpPr>
        <p:spPr>
          <a:xfrm>
            <a:off x="356616" y="461788"/>
            <a:ext cx="8430768" cy="4901342"/>
          </a:xfrm>
          <a:prstGeom prst="rect">
            <a:avLst/>
          </a:prstGeom>
          <a:noFill/>
        </p:spPr>
        <p:txBody>
          <a:bodyPr wrap="square" rtlCol="0">
            <a:spAutoFit/>
          </a:bodyPr>
          <a:lstStyle/>
          <a:p>
            <a:pPr marL="457200" marR="0" indent="-457200" algn="just">
              <a:spcBef>
                <a:spcPts val="0"/>
              </a:spcBef>
              <a:spcAft>
                <a:spcPts val="0"/>
              </a:spcAft>
            </a:pPr>
            <a:r>
              <a:rPr lang="en-US" sz="950" dirty="0">
                <a:solidFill>
                  <a:schemeClr val="bg2">
                    <a:lumMod val="10000"/>
                  </a:schemeClr>
                </a:solidFill>
                <a:effectLst/>
              </a:rPr>
              <a:t>Binder, M. (2023, June 20). </a:t>
            </a:r>
            <a:r>
              <a:rPr lang="en-US" sz="950" i="1" dirty="0" err="1">
                <a:solidFill>
                  <a:schemeClr val="bg2">
                    <a:lumMod val="10000"/>
                  </a:schemeClr>
                </a:solidFill>
                <a:effectLst/>
              </a:rPr>
              <a:t>OpenAI</a:t>
            </a:r>
            <a:r>
              <a:rPr lang="en-US" sz="950" i="1" dirty="0">
                <a:solidFill>
                  <a:schemeClr val="bg2">
                    <a:lumMod val="10000"/>
                  </a:schemeClr>
                </a:solidFill>
                <a:effectLst/>
              </a:rPr>
              <a:t> quietly lobbied for weaker AI regulations while publicly calling to be regulated</a:t>
            </a:r>
            <a:r>
              <a:rPr lang="en-US" sz="950" dirty="0">
                <a:solidFill>
                  <a:schemeClr val="bg2">
                    <a:lumMod val="10000"/>
                  </a:schemeClr>
                </a:solidFill>
                <a:effectLst/>
              </a:rPr>
              <a:t>. Mashable. </a:t>
            </a:r>
            <a:r>
              <a:rPr lang="en-US" sz="950" dirty="0">
                <a:solidFill>
                  <a:schemeClr val="bg2">
                    <a:lumMod val="10000"/>
                  </a:schemeClr>
                </a:solidFill>
                <a:effectLst/>
                <a:hlinkClick r:id="rId4">
                  <a:extLst>
                    <a:ext uri="{A12FA001-AC4F-418D-AE19-62706E023703}">
                      <ahyp:hlinkClr xmlns:ahyp="http://schemas.microsoft.com/office/drawing/2018/hyperlinkcolor" val="tx"/>
                    </a:ext>
                  </a:extLst>
                </a:hlinkClick>
              </a:rPr>
              <a:t>https://mashable.com/article/openai-weaken-ai-regulation-eu-lobbying</a:t>
            </a:r>
            <a:endParaRPr lang="en-US" sz="950" dirty="0">
              <a:solidFill>
                <a:schemeClr val="bg2">
                  <a:lumMod val="10000"/>
                </a:schemeClr>
              </a:solidFill>
              <a:effectLst/>
            </a:endParaRPr>
          </a:p>
          <a:p>
            <a:pPr marL="457200" marR="0" indent="-457200" algn="just">
              <a:spcBef>
                <a:spcPts val="0"/>
              </a:spcBef>
              <a:spcAft>
                <a:spcPts val="0"/>
              </a:spcAft>
            </a:pPr>
            <a:r>
              <a:rPr lang="en-US" sz="950" i="1" dirty="0">
                <a:solidFill>
                  <a:schemeClr val="bg2">
                    <a:lumMod val="10000"/>
                  </a:schemeClr>
                </a:solidFill>
                <a:effectLst/>
              </a:rPr>
              <a:t>Chatbots May ‘Hallucinate’ More Often Than Many Realize—The New York Times</a:t>
            </a:r>
            <a:r>
              <a:rPr lang="en-US" sz="950" dirty="0">
                <a:solidFill>
                  <a:schemeClr val="bg2">
                    <a:lumMod val="10000"/>
                  </a:schemeClr>
                </a:solidFill>
                <a:effectLst/>
              </a:rPr>
              <a:t>. (n.d.). Retrieved April 29, 2024, from </a:t>
            </a:r>
            <a:r>
              <a:rPr lang="en-US" sz="950" dirty="0">
                <a:solidFill>
                  <a:schemeClr val="bg2">
                    <a:lumMod val="10000"/>
                  </a:schemeClr>
                </a:solidFill>
                <a:effectLst/>
                <a:hlinkClick r:id="rId5">
                  <a:extLst>
                    <a:ext uri="{A12FA001-AC4F-418D-AE19-62706E023703}">
                      <ahyp:hlinkClr xmlns:ahyp="http://schemas.microsoft.com/office/drawing/2018/hyperlinkcolor" val="tx"/>
                    </a:ext>
                  </a:extLst>
                </a:hlinkClick>
              </a:rPr>
              <a:t>https://www.nytimes.com/2023/11/06/technology/chatbots-hallucination-rates.html</a:t>
            </a:r>
            <a:endParaRPr lang="en-US" sz="950" dirty="0">
              <a:solidFill>
                <a:schemeClr val="bg2">
                  <a:lumMod val="10000"/>
                </a:schemeClr>
              </a:solidFill>
            </a:endParaRPr>
          </a:p>
          <a:p>
            <a:pPr marL="457200" marR="0" indent="-457200" algn="just">
              <a:spcBef>
                <a:spcPts val="0"/>
              </a:spcBef>
              <a:spcAft>
                <a:spcPts val="0"/>
              </a:spcAft>
            </a:pPr>
            <a:r>
              <a:rPr lang="en-US" sz="950" dirty="0">
                <a:solidFill>
                  <a:schemeClr val="bg2">
                    <a:lumMod val="10000"/>
                  </a:schemeClr>
                </a:solidFill>
                <a:effectLst/>
              </a:rPr>
              <a:t>Dave, P. (n.d.). </a:t>
            </a:r>
            <a:r>
              <a:rPr lang="en-US" sz="950" dirty="0" err="1">
                <a:solidFill>
                  <a:schemeClr val="bg2">
                    <a:lumMod val="10000"/>
                  </a:schemeClr>
                </a:solidFill>
                <a:effectLst/>
              </a:rPr>
              <a:t>ChatGPT</a:t>
            </a:r>
            <a:r>
              <a:rPr lang="en-US" sz="950" dirty="0">
                <a:solidFill>
                  <a:schemeClr val="bg2">
                    <a:lumMod val="10000"/>
                  </a:schemeClr>
                </a:solidFill>
                <a:effectLst/>
              </a:rPr>
              <a:t> Is Cutting Non-English Languages Out of the AI Revolution. </a:t>
            </a:r>
            <a:r>
              <a:rPr lang="en-US" sz="950" i="1" dirty="0">
                <a:solidFill>
                  <a:schemeClr val="bg2">
                    <a:lumMod val="10000"/>
                  </a:schemeClr>
                </a:solidFill>
                <a:effectLst/>
              </a:rPr>
              <a:t>Wired</a:t>
            </a:r>
            <a:r>
              <a:rPr lang="en-US" sz="950" dirty="0">
                <a:solidFill>
                  <a:schemeClr val="bg2">
                    <a:lumMod val="10000"/>
                  </a:schemeClr>
                </a:solidFill>
                <a:effectLst/>
              </a:rPr>
              <a:t>. Retrieved April 29, 2024, from </a:t>
            </a:r>
            <a:r>
              <a:rPr lang="en-US" sz="950" dirty="0">
                <a:solidFill>
                  <a:schemeClr val="bg2">
                    <a:lumMod val="10000"/>
                  </a:schemeClr>
                </a:solidFill>
                <a:effectLst/>
                <a:hlinkClick r:id="rId6">
                  <a:extLst>
                    <a:ext uri="{A12FA001-AC4F-418D-AE19-62706E023703}">
                      <ahyp:hlinkClr xmlns:ahyp="http://schemas.microsoft.com/office/drawing/2018/hyperlinkcolor" val="tx"/>
                    </a:ext>
                  </a:extLst>
                </a:hlinkClick>
              </a:rPr>
              <a:t>https://www.wired.com/story/chatgpt-non-english-languages-ai-revolution/</a:t>
            </a:r>
            <a:endParaRPr lang="en-US" sz="950" dirty="0">
              <a:solidFill>
                <a:schemeClr val="bg2">
                  <a:lumMod val="10000"/>
                </a:schemeClr>
              </a:solidFill>
              <a:effectLst/>
            </a:endParaRPr>
          </a:p>
          <a:p>
            <a:pPr marL="457200" marR="0" indent="-457200" algn="just">
              <a:spcBef>
                <a:spcPts val="0"/>
              </a:spcBef>
              <a:spcAft>
                <a:spcPts val="0"/>
              </a:spcAft>
            </a:pPr>
            <a:r>
              <a:rPr lang="en-US" sz="950" i="1" dirty="0" err="1">
                <a:solidFill>
                  <a:schemeClr val="bg2">
                    <a:lumMod val="10000"/>
                  </a:schemeClr>
                </a:solidFill>
                <a:effectLst/>
              </a:rPr>
              <a:t>Deepfaking</a:t>
            </a:r>
            <a:r>
              <a:rPr lang="en-US" sz="950" i="1" dirty="0">
                <a:solidFill>
                  <a:schemeClr val="bg2">
                    <a:lumMod val="10000"/>
                  </a:schemeClr>
                </a:solidFill>
                <a:effectLst/>
              </a:rPr>
              <a:t> it: America’s 2024 election collides with AI boom | Reuters</a:t>
            </a:r>
            <a:r>
              <a:rPr lang="en-US" sz="950" dirty="0">
                <a:solidFill>
                  <a:schemeClr val="bg2">
                    <a:lumMod val="10000"/>
                  </a:schemeClr>
                </a:solidFill>
                <a:effectLst/>
              </a:rPr>
              <a:t>. (n.d.). Retrieved April 29, 2024, from </a:t>
            </a:r>
            <a:r>
              <a:rPr lang="en-US" sz="950" dirty="0">
                <a:solidFill>
                  <a:schemeClr val="bg2">
                    <a:lumMod val="10000"/>
                  </a:schemeClr>
                </a:solidFill>
                <a:effectLst/>
                <a:hlinkClick r:id="rId7">
                  <a:extLst>
                    <a:ext uri="{A12FA001-AC4F-418D-AE19-62706E023703}">
                      <ahyp:hlinkClr xmlns:ahyp="http://schemas.microsoft.com/office/drawing/2018/hyperlinkcolor" val="tx"/>
                    </a:ext>
                  </a:extLst>
                </a:hlinkClick>
              </a:rPr>
              <a:t>https://www.reuters.com/world/us/deepfaking-it-americas-2024-election-collides-with-ai-boom-2023-05-30/</a:t>
            </a:r>
            <a:endParaRPr lang="en-US" sz="950" dirty="0">
              <a:solidFill>
                <a:schemeClr val="bg2">
                  <a:lumMod val="10000"/>
                </a:schemeClr>
              </a:solidFill>
              <a:effectLst/>
            </a:endParaRPr>
          </a:p>
          <a:p>
            <a:pPr marL="457200" marR="0" indent="-457200" algn="just">
              <a:spcBef>
                <a:spcPts val="0"/>
              </a:spcBef>
              <a:spcAft>
                <a:spcPts val="0"/>
              </a:spcAft>
            </a:pPr>
            <a:r>
              <a:rPr lang="en-US" sz="950" dirty="0">
                <a:solidFill>
                  <a:schemeClr val="bg2">
                    <a:lumMod val="10000"/>
                  </a:schemeClr>
                </a:solidFill>
                <a:effectLst/>
              </a:rPr>
              <a:t>Geoff </a:t>
            </a:r>
            <a:r>
              <a:rPr lang="en-US" sz="950" dirty="0" err="1">
                <a:solidFill>
                  <a:schemeClr val="bg2">
                    <a:lumMod val="10000"/>
                  </a:schemeClr>
                </a:solidFill>
                <a:effectLst/>
              </a:rPr>
              <a:t>Brumfie</a:t>
            </a:r>
            <a:r>
              <a:rPr lang="en-US" sz="950" dirty="0">
                <a:solidFill>
                  <a:schemeClr val="bg2">
                    <a:lumMod val="10000"/>
                  </a:schemeClr>
                </a:solidFill>
                <a:effectLst/>
              </a:rPr>
              <a:t>, (2023, December 19). Artificial intelligence can find your location in photos, worrying privacy experts. </a:t>
            </a:r>
            <a:r>
              <a:rPr lang="en-US" sz="950" i="1" dirty="0">
                <a:solidFill>
                  <a:schemeClr val="bg2">
                    <a:lumMod val="10000"/>
                  </a:schemeClr>
                </a:solidFill>
                <a:effectLst/>
              </a:rPr>
              <a:t>NPR</a:t>
            </a:r>
            <a:r>
              <a:rPr lang="en-US" sz="950" dirty="0">
                <a:solidFill>
                  <a:schemeClr val="bg2">
                    <a:lumMod val="10000"/>
                  </a:schemeClr>
                </a:solidFill>
                <a:effectLst/>
              </a:rPr>
              <a:t>. </a:t>
            </a:r>
            <a:r>
              <a:rPr lang="en-US" sz="950" dirty="0">
                <a:solidFill>
                  <a:schemeClr val="bg2">
                    <a:lumMod val="10000"/>
                  </a:schemeClr>
                </a:solidFill>
                <a:effectLst/>
                <a:hlinkClick r:id="rId8">
                  <a:extLst>
                    <a:ext uri="{A12FA001-AC4F-418D-AE19-62706E023703}">
                      <ahyp:hlinkClr xmlns:ahyp="http://schemas.microsoft.com/office/drawing/2018/hyperlinkcolor" val="tx"/>
                    </a:ext>
                  </a:extLst>
                </a:hlinkClick>
              </a:rPr>
              <a:t>https://www.npr.org/2023/12/19/1219984002/artificial-intelligence-can-find-your-location-in-photos-worrying-privacy-expert</a:t>
            </a:r>
            <a:endParaRPr lang="en-US" sz="950" dirty="0">
              <a:solidFill>
                <a:schemeClr val="bg2">
                  <a:lumMod val="10000"/>
                </a:schemeClr>
              </a:solidFill>
              <a:effectLst/>
            </a:endParaRPr>
          </a:p>
          <a:p>
            <a:pPr marL="457200" marR="0" indent="-457200" algn="just">
              <a:spcBef>
                <a:spcPts val="0"/>
              </a:spcBef>
              <a:spcAft>
                <a:spcPts val="0"/>
              </a:spcAft>
            </a:pPr>
            <a:r>
              <a:rPr lang="en-US" sz="950" i="1" dirty="0">
                <a:solidFill>
                  <a:schemeClr val="bg2">
                    <a:lumMod val="10000"/>
                  </a:schemeClr>
                </a:solidFill>
                <a:effectLst/>
              </a:rPr>
              <a:t>How generative AI is boosting the spread of disinformation and propaganda</a:t>
            </a:r>
            <a:r>
              <a:rPr lang="en-US" sz="950" dirty="0">
                <a:solidFill>
                  <a:schemeClr val="bg2">
                    <a:lumMod val="10000"/>
                  </a:schemeClr>
                </a:solidFill>
                <a:effectLst/>
              </a:rPr>
              <a:t>. (n.d.). MIT Technology Review. Retrieved April 29, 2024, from </a:t>
            </a:r>
            <a:r>
              <a:rPr lang="en-US" sz="950" dirty="0">
                <a:solidFill>
                  <a:schemeClr val="bg2">
                    <a:lumMod val="10000"/>
                  </a:schemeClr>
                </a:solidFill>
                <a:effectLst/>
                <a:hlinkClick r:id="rId9">
                  <a:extLst>
                    <a:ext uri="{A12FA001-AC4F-418D-AE19-62706E023703}">
                      <ahyp:hlinkClr xmlns:ahyp="http://schemas.microsoft.com/office/drawing/2018/hyperlinkcolor" val="tx"/>
                    </a:ext>
                  </a:extLst>
                </a:hlinkClick>
              </a:rPr>
              <a:t>https://www.technologyreview.com/2023/10/04/1080801/generative-ai-boosting-disinformation-and-propaganda-freedom-house/</a:t>
            </a:r>
            <a:endParaRPr lang="en-US" sz="950" dirty="0">
              <a:solidFill>
                <a:schemeClr val="bg2">
                  <a:lumMod val="10000"/>
                </a:schemeClr>
              </a:solidFill>
              <a:effectLst/>
            </a:endParaRPr>
          </a:p>
          <a:p>
            <a:pPr marL="457200" marR="0" indent="-457200" algn="just">
              <a:spcBef>
                <a:spcPts val="0"/>
              </a:spcBef>
              <a:spcAft>
                <a:spcPts val="0"/>
              </a:spcAft>
            </a:pPr>
            <a:r>
              <a:rPr lang="en-US" sz="950" i="1" dirty="0">
                <a:solidFill>
                  <a:schemeClr val="bg2">
                    <a:lumMod val="10000"/>
                  </a:schemeClr>
                </a:solidFill>
                <a:effectLst/>
              </a:rPr>
              <a:t>Humans Absorb Bias from AI--And Keep It after They Stop Using the Algorithm | Scientific American</a:t>
            </a:r>
            <a:r>
              <a:rPr lang="en-US" sz="950" dirty="0">
                <a:solidFill>
                  <a:schemeClr val="bg2">
                    <a:lumMod val="10000"/>
                  </a:schemeClr>
                </a:solidFill>
                <a:effectLst/>
              </a:rPr>
              <a:t>. (n.d.). Retrieved April 29, 2024, from </a:t>
            </a:r>
            <a:r>
              <a:rPr lang="en-US" sz="950" dirty="0">
                <a:solidFill>
                  <a:schemeClr val="bg2">
                    <a:lumMod val="10000"/>
                  </a:schemeClr>
                </a:solidFill>
                <a:effectLst/>
                <a:hlinkClick r:id="rId10">
                  <a:extLst>
                    <a:ext uri="{A12FA001-AC4F-418D-AE19-62706E023703}">
                      <ahyp:hlinkClr xmlns:ahyp="http://schemas.microsoft.com/office/drawing/2018/hyperlinkcolor" val="tx"/>
                    </a:ext>
                  </a:extLst>
                </a:hlinkClick>
              </a:rPr>
              <a:t>https://www.scientificamerican.com/article/humans-absorb-bias-from-ai-and-keep-it-after-they-stop-using-the-algorithm/</a:t>
            </a:r>
            <a:endParaRPr lang="en-US" sz="950" dirty="0">
              <a:solidFill>
                <a:schemeClr val="bg2">
                  <a:lumMod val="10000"/>
                </a:schemeClr>
              </a:solidFill>
              <a:effectLst/>
            </a:endParaRPr>
          </a:p>
          <a:p>
            <a:pPr marL="457200" marR="0" indent="-457200" algn="just">
              <a:spcBef>
                <a:spcPts val="0"/>
              </a:spcBef>
              <a:spcAft>
                <a:spcPts val="0"/>
              </a:spcAft>
            </a:pPr>
            <a:r>
              <a:rPr lang="en-US" sz="950" dirty="0">
                <a:solidFill>
                  <a:schemeClr val="bg2">
                    <a:lumMod val="10000"/>
                  </a:schemeClr>
                </a:solidFill>
                <a:effectLst/>
              </a:rPr>
              <a:t>Irfan, A. (2023, December 11). AI-Written Homework Is Rising. So Are False Accusations. </a:t>
            </a:r>
            <a:r>
              <a:rPr lang="en-US" sz="950" i="1" dirty="0">
                <a:solidFill>
                  <a:schemeClr val="bg2">
                    <a:lumMod val="10000"/>
                  </a:schemeClr>
                </a:solidFill>
                <a:effectLst/>
              </a:rPr>
              <a:t>The Daily Beast</a:t>
            </a:r>
            <a:r>
              <a:rPr lang="en-US" sz="950" dirty="0">
                <a:solidFill>
                  <a:schemeClr val="bg2">
                    <a:lumMod val="10000"/>
                  </a:schemeClr>
                </a:solidFill>
                <a:effectLst/>
              </a:rPr>
              <a:t>. </a:t>
            </a:r>
            <a:r>
              <a:rPr lang="en-US" sz="950" dirty="0">
                <a:solidFill>
                  <a:schemeClr val="bg2">
                    <a:lumMod val="10000"/>
                  </a:schemeClr>
                </a:solidFill>
                <a:effectLst/>
                <a:hlinkClick r:id="rId11">
                  <a:extLst>
                    <a:ext uri="{A12FA001-AC4F-418D-AE19-62706E023703}">
                      <ahyp:hlinkClr xmlns:ahyp="http://schemas.microsoft.com/office/drawing/2018/hyperlinkcolor" val="tx"/>
                    </a:ext>
                  </a:extLst>
                </a:hlinkClick>
              </a:rPr>
              <a:t>https://www.thedailybeast.com/ai-written-homework-is-rising-so-are-false-accusations</a:t>
            </a:r>
            <a:endParaRPr lang="en-US" sz="950" dirty="0">
              <a:solidFill>
                <a:schemeClr val="bg2">
                  <a:lumMod val="10000"/>
                </a:schemeClr>
              </a:solidFill>
              <a:effectLst/>
            </a:endParaRPr>
          </a:p>
          <a:p>
            <a:pPr marL="457200" marR="0" indent="-457200" algn="just">
              <a:spcBef>
                <a:spcPts val="0"/>
              </a:spcBef>
              <a:spcAft>
                <a:spcPts val="0"/>
              </a:spcAft>
            </a:pPr>
            <a:r>
              <a:rPr lang="en-US" sz="950" dirty="0" err="1">
                <a:solidFill>
                  <a:schemeClr val="bg2">
                    <a:lumMod val="10000"/>
                  </a:schemeClr>
                </a:solidFill>
                <a:effectLst/>
              </a:rPr>
              <a:t>Kenen</a:t>
            </a:r>
            <a:r>
              <a:rPr lang="en-US" sz="950" dirty="0">
                <a:solidFill>
                  <a:schemeClr val="bg2">
                    <a:lumMod val="10000"/>
                  </a:schemeClr>
                </a:solidFill>
                <a:effectLst/>
              </a:rPr>
              <a:t>, J. (2024, April 26). </a:t>
            </a:r>
            <a:r>
              <a:rPr lang="en-US" sz="950" i="1" dirty="0">
                <a:solidFill>
                  <a:schemeClr val="bg2">
                    <a:lumMod val="10000"/>
                  </a:schemeClr>
                </a:solidFill>
                <a:effectLst/>
              </a:rPr>
              <a:t>The AI disinformation wars</a:t>
            </a:r>
            <a:r>
              <a:rPr lang="en-US" sz="950" dirty="0">
                <a:solidFill>
                  <a:schemeClr val="bg2">
                    <a:lumMod val="10000"/>
                  </a:schemeClr>
                </a:solidFill>
                <a:effectLst/>
              </a:rPr>
              <a:t>. POLITICO. </a:t>
            </a:r>
            <a:r>
              <a:rPr lang="en-US" sz="950" dirty="0">
                <a:solidFill>
                  <a:schemeClr val="bg2">
                    <a:lumMod val="10000"/>
                  </a:schemeClr>
                </a:solidFill>
                <a:effectLst/>
                <a:hlinkClick r:id="rId12">
                  <a:extLst>
                    <a:ext uri="{A12FA001-AC4F-418D-AE19-62706E023703}">
                      <ahyp:hlinkClr xmlns:ahyp="http://schemas.microsoft.com/office/drawing/2018/hyperlinkcolor" val="tx"/>
                    </a:ext>
                  </a:extLst>
                </a:hlinkClick>
              </a:rPr>
              <a:t>https://www.politico.com/newsletters/politico-nightly/2024/01/17/the-ai-disinformation-wars-00136232</a:t>
            </a:r>
            <a:endParaRPr lang="en-US" sz="950" dirty="0">
              <a:solidFill>
                <a:schemeClr val="bg2">
                  <a:lumMod val="10000"/>
                </a:schemeClr>
              </a:solidFill>
              <a:effectLst/>
            </a:endParaRPr>
          </a:p>
          <a:p>
            <a:pPr marL="457200" marR="0" indent="-457200" algn="just">
              <a:spcBef>
                <a:spcPts val="0"/>
              </a:spcBef>
              <a:spcAft>
                <a:spcPts val="0"/>
              </a:spcAft>
            </a:pPr>
            <a:r>
              <a:rPr lang="en-US" sz="950" dirty="0">
                <a:solidFill>
                  <a:schemeClr val="bg2">
                    <a:lumMod val="10000"/>
                  </a:schemeClr>
                </a:solidFill>
                <a:effectLst/>
              </a:rPr>
              <a:t>McClure, T. (2023, August 10). Supermarket AI meal planner app suggests recipe that would create chlorine gas. </a:t>
            </a:r>
            <a:r>
              <a:rPr lang="en-US" sz="950" i="1" dirty="0">
                <a:solidFill>
                  <a:schemeClr val="bg2">
                    <a:lumMod val="10000"/>
                  </a:schemeClr>
                </a:solidFill>
                <a:effectLst/>
              </a:rPr>
              <a:t>The Guardian</a:t>
            </a:r>
            <a:r>
              <a:rPr lang="en-US" sz="950" dirty="0">
                <a:solidFill>
                  <a:schemeClr val="bg2">
                    <a:lumMod val="10000"/>
                  </a:schemeClr>
                </a:solidFill>
                <a:effectLst/>
              </a:rPr>
              <a:t>. </a:t>
            </a:r>
            <a:r>
              <a:rPr lang="en-US" sz="950" dirty="0">
                <a:solidFill>
                  <a:schemeClr val="bg2">
                    <a:lumMod val="10000"/>
                  </a:schemeClr>
                </a:solidFill>
                <a:effectLst/>
                <a:hlinkClick r:id="rId13">
                  <a:extLst>
                    <a:ext uri="{A12FA001-AC4F-418D-AE19-62706E023703}">
                      <ahyp:hlinkClr xmlns:ahyp="http://schemas.microsoft.com/office/drawing/2018/hyperlinkcolor" val="tx"/>
                    </a:ext>
                  </a:extLst>
                </a:hlinkClick>
              </a:rPr>
              <a:t>https://www.theguardian.com/world/2023/aug/10/pak-n-save-savey-meal-bot-ai-app-malfunction-recipes</a:t>
            </a:r>
            <a:endParaRPr lang="en-US" sz="950" dirty="0">
              <a:solidFill>
                <a:schemeClr val="bg2">
                  <a:lumMod val="10000"/>
                </a:schemeClr>
              </a:solidFill>
              <a:effectLst/>
            </a:endParaRPr>
          </a:p>
          <a:p>
            <a:pPr marL="457200" marR="0" indent="-457200" algn="just">
              <a:spcBef>
                <a:spcPts val="0"/>
              </a:spcBef>
              <a:spcAft>
                <a:spcPts val="0"/>
              </a:spcAft>
            </a:pPr>
            <a:r>
              <a:rPr lang="en-US" sz="950" dirty="0">
                <a:solidFill>
                  <a:schemeClr val="bg2">
                    <a:lumMod val="10000"/>
                  </a:schemeClr>
                </a:solidFill>
                <a:effectLst/>
              </a:rPr>
              <a:t>Mole, B. (2023, November 16). </a:t>
            </a:r>
            <a:r>
              <a:rPr lang="en-US" sz="950" i="1" dirty="0">
                <a:solidFill>
                  <a:schemeClr val="bg2">
                    <a:lumMod val="10000"/>
                  </a:schemeClr>
                </a:solidFill>
                <a:effectLst/>
              </a:rPr>
              <a:t>UnitedHealth uses AI model with 90% error rate to deny care, lawsuit alleges</a:t>
            </a:r>
            <a:r>
              <a:rPr lang="en-US" sz="950" dirty="0">
                <a:solidFill>
                  <a:schemeClr val="bg2">
                    <a:lumMod val="10000"/>
                  </a:schemeClr>
                </a:solidFill>
                <a:effectLst/>
              </a:rPr>
              <a:t>. Ars </a:t>
            </a:r>
            <a:r>
              <a:rPr lang="en-US" sz="950" dirty="0" err="1">
                <a:solidFill>
                  <a:schemeClr val="bg2">
                    <a:lumMod val="10000"/>
                  </a:schemeClr>
                </a:solidFill>
                <a:effectLst/>
              </a:rPr>
              <a:t>Technica</a:t>
            </a:r>
            <a:r>
              <a:rPr lang="en-US" sz="950" dirty="0">
                <a:solidFill>
                  <a:schemeClr val="bg2">
                    <a:lumMod val="10000"/>
                  </a:schemeClr>
                </a:solidFill>
                <a:effectLst/>
              </a:rPr>
              <a:t>. </a:t>
            </a:r>
            <a:r>
              <a:rPr lang="en-US" sz="950" dirty="0">
                <a:solidFill>
                  <a:schemeClr val="bg2">
                    <a:lumMod val="10000"/>
                  </a:schemeClr>
                </a:solidFill>
                <a:effectLst/>
                <a:hlinkClick r:id="rId14">
                  <a:extLst>
                    <a:ext uri="{A12FA001-AC4F-418D-AE19-62706E023703}">
                      <ahyp:hlinkClr xmlns:ahyp="http://schemas.microsoft.com/office/drawing/2018/hyperlinkcolor" val="tx"/>
                    </a:ext>
                  </a:extLst>
                </a:hlinkClick>
              </a:rPr>
              <a:t>https://arstechnica.com/health/2023/11/ai-with-90-error-rate-forces-elderly-out-of-rehab-nursing-homes-suit-claims/</a:t>
            </a:r>
            <a:endParaRPr lang="en-US" sz="950" dirty="0">
              <a:solidFill>
                <a:schemeClr val="bg2">
                  <a:lumMod val="10000"/>
                </a:schemeClr>
              </a:solidFill>
              <a:effectLst/>
            </a:endParaRPr>
          </a:p>
          <a:p>
            <a:pPr marL="457200" indent="-457200" algn="just"/>
            <a:r>
              <a:rPr lang="en-US" sz="950" dirty="0">
                <a:solidFill>
                  <a:schemeClr val="bg2">
                    <a:lumMod val="10000"/>
                  </a:schemeClr>
                </a:solidFill>
                <a:effectLst/>
              </a:rPr>
              <a:t>M. S. (2023, May 22). </a:t>
            </a:r>
            <a:r>
              <a:rPr lang="en-US" sz="950" i="1" dirty="0">
                <a:solidFill>
                  <a:schemeClr val="bg2">
                    <a:lumMod val="10000"/>
                  </a:schemeClr>
                </a:solidFill>
                <a:effectLst/>
              </a:rPr>
              <a:t>The </a:t>
            </a:r>
            <a:r>
              <a:rPr lang="en-US" sz="950" i="1" dirty="0" err="1">
                <a:solidFill>
                  <a:schemeClr val="bg2">
                    <a:lumMod val="10000"/>
                  </a:schemeClr>
                </a:solidFill>
                <a:effectLst/>
              </a:rPr>
              <a:t>ChatGPT</a:t>
            </a:r>
            <a:r>
              <a:rPr lang="en-US" sz="950" i="1" dirty="0">
                <a:solidFill>
                  <a:schemeClr val="bg2">
                    <a:lumMod val="10000"/>
                  </a:schemeClr>
                </a:solidFill>
                <a:effectLst/>
              </a:rPr>
              <a:t> iPhone app has serious privacy issues you need to know about</a:t>
            </a:r>
            <a:r>
              <a:rPr lang="en-US" sz="950" dirty="0">
                <a:solidFill>
                  <a:schemeClr val="bg2">
                    <a:lumMod val="10000"/>
                  </a:schemeClr>
                </a:solidFill>
                <a:effectLst/>
              </a:rPr>
              <a:t>. TechRadar. </a:t>
            </a:r>
            <a:r>
              <a:rPr lang="en-US" sz="950" dirty="0">
                <a:solidFill>
                  <a:schemeClr val="bg2">
                    <a:lumMod val="10000"/>
                  </a:schemeClr>
                </a:solidFill>
                <a:effectLst/>
                <a:hlinkClick r:id="rId15">
                  <a:extLst>
                    <a:ext uri="{A12FA001-AC4F-418D-AE19-62706E023703}">
                      <ahyp:hlinkClr xmlns:ahyp="http://schemas.microsoft.com/office/drawing/2018/hyperlinkcolor" val="tx"/>
                    </a:ext>
                  </a:extLst>
                </a:hlinkClick>
              </a:rPr>
              <a:t>https://www.techradar.com/news/that-chatgpt-iphone-app-has-serious-privacy-issues-you-need-to-know-about</a:t>
            </a:r>
            <a:endParaRPr lang="en-US" sz="950" i="1" dirty="0">
              <a:solidFill>
                <a:schemeClr val="bg2">
                  <a:lumMod val="10000"/>
                </a:schemeClr>
              </a:solidFill>
              <a:effectLst/>
            </a:endParaRPr>
          </a:p>
          <a:p>
            <a:pPr marL="457200" marR="0" indent="-457200" algn="just">
              <a:spcBef>
                <a:spcPts val="0"/>
              </a:spcBef>
              <a:spcAft>
                <a:spcPts val="0"/>
              </a:spcAft>
            </a:pPr>
            <a:r>
              <a:rPr lang="en-US" sz="950" i="1" dirty="0">
                <a:solidFill>
                  <a:schemeClr val="bg2">
                    <a:lumMod val="10000"/>
                  </a:schemeClr>
                </a:solidFill>
                <a:effectLst/>
              </a:rPr>
              <a:t>Rite Aid’s A.I. Facial Recognition Wrongly Tagged People of Color as Shoplifters—The New York Times</a:t>
            </a:r>
            <a:r>
              <a:rPr lang="en-US" sz="950" dirty="0">
                <a:solidFill>
                  <a:schemeClr val="bg2">
                    <a:lumMod val="10000"/>
                  </a:schemeClr>
                </a:solidFill>
                <a:effectLst/>
              </a:rPr>
              <a:t>. (n.d.). Retrieved April 29, 2024, from </a:t>
            </a:r>
            <a:r>
              <a:rPr lang="en-US" sz="950" dirty="0">
                <a:solidFill>
                  <a:schemeClr val="bg2">
                    <a:lumMod val="10000"/>
                  </a:schemeClr>
                </a:solidFill>
                <a:effectLst/>
                <a:hlinkClick r:id="rId16">
                  <a:extLst>
                    <a:ext uri="{A12FA001-AC4F-418D-AE19-62706E023703}">
                      <ahyp:hlinkClr xmlns:ahyp="http://schemas.microsoft.com/office/drawing/2018/hyperlinkcolor" val="tx"/>
                    </a:ext>
                  </a:extLst>
                </a:hlinkClick>
              </a:rPr>
              <a:t>https://www.nytimes.com/2023/12/21/business/rite-aid-ai-facial-recognition.html</a:t>
            </a:r>
            <a:endParaRPr lang="en-US" sz="950" dirty="0">
              <a:solidFill>
                <a:schemeClr val="bg2">
                  <a:lumMod val="10000"/>
                </a:schemeClr>
              </a:solidFill>
            </a:endParaRPr>
          </a:p>
          <a:p>
            <a:pPr marL="457200" marR="0" indent="-457200" algn="just">
              <a:spcBef>
                <a:spcPts val="0"/>
              </a:spcBef>
              <a:spcAft>
                <a:spcPts val="0"/>
              </a:spcAft>
            </a:pPr>
            <a:r>
              <a:rPr lang="en-US" sz="950" dirty="0">
                <a:solidFill>
                  <a:schemeClr val="bg2">
                    <a:lumMod val="10000"/>
                  </a:schemeClr>
                </a:solidFill>
                <a:effectLst/>
              </a:rPr>
              <a:t>Sarah Roth and Becca </a:t>
            </a:r>
            <a:r>
              <a:rPr lang="en-US" sz="950" dirty="0" err="1">
                <a:solidFill>
                  <a:schemeClr val="bg2">
                    <a:lumMod val="10000"/>
                  </a:schemeClr>
                </a:solidFill>
                <a:effectLst/>
              </a:rPr>
              <a:t>Delbos</a:t>
            </a:r>
            <a:r>
              <a:rPr lang="en-US" sz="950" dirty="0">
                <a:solidFill>
                  <a:schemeClr val="bg2">
                    <a:lumMod val="10000"/>
                  </a:schemeClr>
                </a:solidFill>
                <a:effectLst/>
              </a:rPr>
              <a:t>, O. C. (2024, April 8). AI is causing massive hiring discrimination based on disability [Text]. </a:t>
            </a:r>
            <a:r>
              <a:rPr lang="en-US" sz="950" i="1" dirty="0">
                <a:solidFill>
                  <a:schemeClr val="bg2">
                    <a:lumMod val="10000"/>
                  </a:schemeClr>
                </a:solidFill>
                <a:effectLst/>
              </a:rPr>
              <a:t>The Hill</a:t>
            </a:r>
            <a:r>
              <a:rPr lang="en-US" sz="950" dirty="0">
                <a:solidFill>
                  <a:schemeClr val="bg2">
                    <a:lumMod val="10000"/>
                  </a:schemeClr>
                </a:solidFill>
                <a:effectLst/>
              </a:rPr>
              <a:t>. </a:t>
            </a:r>
            <a:r>
              <a:rPr lang="en-US" sz="950" dirty="0">
                <a:solidFill>
                  <a:schemeClr val="bg2">
                    <a:lumMod val="10000"/>
                  </a:schemeClr>
                </a:solidFill>
                <a:effectLst/>
                <a:hlinkClick r:id="rId17">
                  <a:extLst>
                    <a:ext uri="{A12FA001-AC4F-418D-AE19-62706E023703}">
                      <ahyp:hlinkClr xmlns:ahyp="http://schemas.microsoft.com/office/drawing/2018/hyperlinkcolor" val="tx"/>
                    </a:ext>
                  </a:extLst>
                </a:hlinkClick>
              </a:rPr>
              <a:t>https://thehill.com/opinion/technology/4576649-ai-is-causing-massive-hiring-discrimination-based-on-disability/</a:t>
            </a:r>
            <a:endParaRPr lang="en-US" sz="950" dirty="0">
              <a:solidFill>
                <a:schemeClr val="bg2">
                  <a:lumMod val="10000"/>
                </a:schemeClr>
              </a:solidFill>
              <a:effectLst/>
            </a:endParaRPr>
          </a:p>
          <a:p>
            <a:pPr marL="457200" marR="0" indent="-457200" algn="just">
              <a:spcBef>
                <a:spcPts val="0"/>
              </a:spcBef>
              <a:spcAft>
                <a:spcPts val="0"/>
              </a:spcAft>
            </a:pPr>
            <a:r>
              <a:rPr lang="en-US" sz="950" i="1" dirty="0">
                <a:solidFill>
                  <a:schemeClr val="bg2">
                    <a:lumMod val="10000"/>
                  </a:schemeClr>
                </a:solidFill>
                <a:effectLst/>
              </a:rPr>
              <a:t>What Is Natural Language Processing? | IBM</a:t>
            </a:r>
            <a:r>
              <a:rPr lang="en-US" sz="950" dirty="0">
                <a:solidFill>
                  <a:schemeClr val="bg2">
                    <a:lumMod val="10000"/>
                  </a:schemeClr>
                </a:solidFill>
                <a:effectLst/>
              </a:rPr>
              <a:t>. (n.d.). Retrieved April 29, 2024, from </a:t>
            </a:r>
            <a:r>
              <a:rPr lang="en-US" sz="950" dirty="0">
                <a:solidFill>
                  <a:schemeClr val="bg2">
                    <a:lumMod val="10000"/>
                  </a:schemeClr>
                </a:solidFill>
                <a:effectLst/>
                <a:hlinkClick r:id="rId18">
                  <a:extLst>
                    <a:ext uri="{A12FA001-AC4F-418D-AE19-62706E023703}">
                      <ahyp:hlinkClr xmlns:ahyp="http://schemas.microsoft.com/office/drawing/2018/hyperlinkcolor" val="tx"/>
                    </a:ext>
                  </a:extLst>
                </a:hlinkClick>
              </a:rPr>
              <a:t>https://www.ibm.com/topics/natural-language-processing</a:t>
            </a:r>
            <a:endParaRPr lang="en-US" sz="950" dirty="0">
              <a:solidFill>
                <a:schemeClr val="bg2">
                  <a:lumMod val="10000"/>
                </a:schemeClr>
              </a:solidFill>
              <a:effectLst/>
            </a:endParaRPr>
          </a:p>
          <a:p>
            <a:pPr marL="457200" marR="0" indent="-457200" algn="just">
              <a:spcBef>
                <a:spcPts val="0"/>
              </a:spcBef>
              <a:spcAft>
                <a:spcPts val="0"/>
              </a:spcAft>
            </a:pPr>
            <a:r>
              <a:rPr lang="en-US" sz="950" dirty="0">
                <a:solidFill>
                  <a:schemeClr val="bg2">
                    <a:lumMod val="10000"/>
                  </a:schemeClr>
                </a:solidFill>
                <a:effectLst/>
              </a:rPr>
              <a:t>Wyman, C. (n.d.). How to Tackle AI—and Cheating—In the Classroom. </a:t>
            </a:r>
            <a:r>
              <a:rPr lang="en-US" sz="950" i="1" dirty="0">
                <a:solidFill>
                  <a:schemeClr val="bg2">
                    <a:lumMod val="10000"/>
                  </a:schemeClr>
                </a:solidFill>
                <a:effectLst/>
              </a:rPr>
              <a:t>Wired</a:t>
            </a:r>
            <a:r>
              <a:rPr lang="en-US" sz="950" dirty="0">
                <a:solidFill>
                  <a:schemeClr val="bg2">
                    <a:lumMod val="10000"/>
                  </a:schemeClr>
                </a:solidFill>
                <a:effectLst/>
              </a:rPr>
              <a:t>. Retrieved April 29, 2024, from </a:t>
            </a:r>
            <a:r>
              <a:rPr lang="en-US" sz="950" dirty="0">
                <a:solidFill>
                  <a:schemeClr val="bg2">
                    <a:lumMod val="10000"/>
                  </a:schemeClr>
                </a:solidFill>
                <a:effectLst/>
                <a:hlinkClick r:id="rId19">
                  <a:extLst>
                    <a:ext uri="{A12FA001-AC4F-418D-AE19-62706E023703}">
                      <ahyp:hlinkClr xmlns:ahyp="http://schemas.microsoft.com/office/drawing/2018/hyperlinkcolor" val="tx"/>
                    </a:ext>
                  </a:extLst>
                </a:hlinkClick>
              </a:rPr>
              <a:t>https://www.wired.com/story/how-to-tackle-ai-and-cheating-in-schools-classroom/</a:t>
            </a:r>
            <a:r>
              <a:rPr lang="en-US" sz="950" dirty="0">
                <a:solidFill>
                  <a:schemeClr val="bg2">
                    <a:lumMod val="10000"/>
                  </a:schemeClr>
                </a:solidFill>
                <a:effectLst/>
              </a:rPr>
              <a:t> </a:t>
            </a:r>
          </a:p>
          <a:p>
            <a:endParaRPr lang="en-US" dirty="0"/>
          </a:p>
        </p:txBody>
      </p:sp>
    </p:spTree>
    <p:extLst>
      <p:ext uri="{BB962C8B-B14F-4D97-AF65-F5344CB8AC3E}">
        <p14:creationId xmlns:p14="http://schemas.microsoft.com/office/powerpoint/2010/main" val="2128014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Description automatically generated">
            <a:extLst>
              <a:ext uri="{FF2B5EF4-FFF2-40B4-BE49-F238E27FC236}">
                <a16:creationId xmlns:a16="http://schemas.microsoft.com/office/drawing/2014/main" id="{4504ACEA-04D0-1196-FCBD-493B00FABD7D}"/>
              </a:ext>
            </a:extLst>
          </p:cNvPr>
          <p:cNvPicPr>
            <a:picLocks noChangeAspect="1"/>
          </p:cNvPicPr>
          <p:nvPr/>
        </p:nvPicPr>
        <p:blipFill>
          <a:blip r:embed="rId2"/>
          <a:stretch>
            <a:fillRect/>
          </a:stretch>
        </p:blipFill>
        <p:spPr>
          <a:xfrm>
            <a:off x="2993898" y="92456"/>
            <a:ext cx="3009900" cy="1398016"/>
          </a:xfrm>
          <a:prstGeom prst="rect">
            <a:avLst/>
          </a:prstGeom>
        </p:spPr>
      </p:pic>
      <p:sp>
        <p:nvSpPr>
          <p:cNvPr id="4" name="TextBox 3">
            <a:extLst>
              <a:ext uri="{FF2B5EF4-FFF2-40B4-BE49-F238E27FC236}">
                <a16:creationId xmlns:a16="http://schemas.microsoft.com/office/drawing/2014/main" id="{DBEAB016-4C1C-4F92-3EC5-2F2C5526136C}"/>
              </a:ext>
            </a:extLst>
          </p:cNvPr>
          <p:cNvSpPr txBox="1"/>
          <p:nvPr/>
        </p:nvSpPr>
        <p:spPr>
          <a:xfrm>
            <a:off x="356616" y="92456"/>
            <a:ext cx="5211683" cy="369332"/>
          </a:xfrm>
          <a:prstGeom prst="rect">
            <a:avLst/>
          </a:prstGeom>
          <a:noFill/>
        </p:spPr>
        <p:txBody>
          <a:bodyPr wrap="none" rtlCol="0">
            <a:spAutoFit/>
          </a:bodyPr>
          <a:lstStyle/>
          <a:p>
            <a:r>
              <a:rPr lang="en-US" dirty="0"/>
              <a:t>Bibliography (for the whole presentation/proceedings)</a:t>
            </a:r>
          </a:p>
        </p:txBody>
      </p:sp>
      <p:sp>
        <p:nvSpPr>
          <p:cNvPr id="6" name="TextBox 5">
            <a:extLst>
              <a:ext uri="{FF2B5EF4-FFF2-40B4-BE49-F238E27FC236}">
                <a16:creationId xmlns:a16="http://schemas.microsoft.com/office/drawing/2014/main" id="{04D6B95C-B79A-B46B-6BD1-5473F9478084}"/>
              </a:ext>
            </a:extLst>
          </p:cNvPr>
          <p:cNvSpPr txBox="1"/>
          <p:nvPr/>
        </p:nvSpPr>
        <p:spPr>
          <a:xfrm>
            <a:off x="0" y="461788"/>
            <a:ext cx="9144000" cy="5047536"/>
          </a:xfrm>
          <a:prstGeom prst="rect">
            <a:avLst/>
          </a:prstGeom>
          <a:noFill/>
        </p:spPr>
        <p:txBody>
          <a:bodyPr wrap="square" rtlCol="0">
            <a:spAutoFit/>
          </a:bodyPr>
          <a:lstStyle/>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Amodei</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&amp; Hernandez, D. (2018).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 and compute</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Retrieved April 25, 2024, from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openai.com</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/research/ai-and-compute</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Antonelli, M. (2008). The Green Library Movement: An Overview and Beyond.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Electronic Green Journal</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/10.5070/G312710757</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Bender, E. M.,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Gebru</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McMillan-Major, A., &amp;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Shmitchell</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(2021). On the Dangers of Stochastic Parrots: Can Language Models Be Too Big? </a:t>
            </a:r>
            <a:r>
              <a:rPr lang="en-US" sz="800" kern="100" dirty="0">
                <a:solidFill>
                  <a:srgbClr val="000000"/>
                </a:solidFill>
                <a:effectLst/>
                <a:latin typeface="Apple Color Emoji" pitchFamily="2" charset="0"/>
                <a:ea typeface="Calibri" panose="020F0502020204030204" pitchFamily="34" charset="0"/>
                <a:cs typeface="Apple Color Emoji" pitchFamily="2" charset="0"/>
              </a:rPr>
              <a: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Proceedings of the 2021 ACM Conference on Fairness, Accountability, and Transparency</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610–623.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/10.1145/3442188.3445922</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Brandl</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 (2023, February 15). </a:t>
            </a:r>
            <a:r>
              <a:rPr lang="en-US" sz="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ChatGPT</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Statistics and User Numbers 2024—</a:t>
            </a:r>
            <a:r>
              <a:rPr lang="en-US" sz="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OpenAI</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Chatbot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Tooltester</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www.tooltester.com</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/blog/</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chatgpt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-statistics/</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Broussard, M. (2018).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Artificial Unintelligence: How Computers Misunderstand the World</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MIT Press. http://</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ebookcentral.proquest.com</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/lib/</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gvsu</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detail.action?docID</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=5355856</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Chowdhury, G. (2012). Building environmentally sustainable information services: A green is research agenda: Journal of the American Society for Information Science &amp; Technology.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Journal of the American Society for Information Science &amp; Technology</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633–647.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/10.1002/asi.21703</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Drabinski</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&amp;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Tewell</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(2024). Critical Information Literacy. In The International Encyclopedia of Media Literacy (eds R. Hobbs and P.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Mihailidis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https://doi.org/10.1002/9781118978238.ieml0042</a:t>
            </a:r>
            <a:endPar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Elkington, J. (1998).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Cannibals with Forks: The Triple Bottom Line of 21st Century Business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John Wiley &amp; Sons, Ltd. http://</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ebookcentral.proquest.com</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/lib/</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gvsu</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detail.action?docID</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=100934</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Fiesler</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(2023).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 Ethics &amp; Policy News—Google Sheets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(n.d.). Retrieved April 24, 2024, from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docs.google.com</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/spreadsheets/d/11Ps8ILDHH-vojJGyIx7CcaoB5l1mBRHy3OQAgWkm0W4/</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edit#gid</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Hauke</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 (2018).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From Information Literacy to Green Literacy: Training Librarians as Trainers for Sustainability Literacy</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Retrieved April 20, 2024, from </a:t>
            </a:r>
            <a:r>
              <a:rPr lang="en-US" sz="800"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https://library.ifla.org/id/eprint/2147/1/116-hauke-en.pdf</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IFLA, (2002).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Statement on Libraries and Sustainable Development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Retrieved April 23, 2024 from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www.ifla.org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/publications/statement-on-libraries-and-sustainable-development-august-2002/ </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Jankowska</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 (2014).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Focus on educating for sustainability: Toolkit for academic libraries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Sacramento, CA : Library Juice Press. http://</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archive.org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/details/focusoneducating0000unse</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Knowledge Partners for Sustainable Development: IFLA Joins SDG 17 Event at United Nations. (2019).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IFLA</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Retrieved April 24, 2024, from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www.ifla.org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/news/knowledge-partners-for-sustainable-development-ifla-joins-sdg-17-event-at-united-nations/</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Kurbanoğlu</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&amp; Boustany, J. (2014). From Green Libraries to Green Information Literacy. In S.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Kurbanoğlu</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Špiranec</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Grassian</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Mizrachi, &amp; R. Catts (Eds.),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Information Literacy. Lifelong Learning and Digital Citizenship in the 21st Century</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(pp. 47–58). Springer International Publishing.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/10.1007/978-3-319-14136-7_6</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 P., Yang, J., Islam, M. A., &amp; Ren, S. (2023).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Making AI Less “Thirsty”: Uncovering and Addressing the Secret Water Footprint of AI Models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(arXiv:2304.03271).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arXiv</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http://</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arxiv.org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/abs/2304.03271</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Library, A. L. A. (n.d.). </a:t>
            </a:r>
            <a:r>
              <a:rPr lang="en-US" sz="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LibGuides</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Sustainability and Libraries: ALA and Sustainability</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Retrieved April 23, 2024, from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libguides.ala.org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SustainableLibraries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/sustainability</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Luccioni</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Jernite</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 &amp;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Strubell</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(2023, November 28).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Power Hungry Processing: Watts Driving the Cost of AI Deployment?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www.semanticscholar.org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/paper/Power-Hungry-Processing%3A-Watts-Driving-the-Cost-of-Luccioni-Jernite/9eb476cd15becf02163d6f3dab75d207eed52214</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McBride, B. B., Brewer, C. A., Berkowitz, A. R., &amp;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Borrie</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T. (2013). Environmental literacy, ecological literacy,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ecoliteracy</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What do we mean and how did we get here?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Ecosphere</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art67.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/10.1890/ES13-00075.1</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Mole, B. (2023, November 16).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UnitedHealth uses AI model with 90% error rate to deny care, lawsuit alleges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Ars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Technica</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arstechnica.com</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/health/2023/11/ai-with-90-error-rate-forces-elderly-out-of-rehab-nursing-homes-suit-claims/</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Narayanan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Venkit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 Srinath, M., &amp; Wilson, S. (2023). Automated Ableism: An Exploration of Explicit Disability Biases in Sentiment and Toxicity Analysis Models.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Proceedings of the 3rd Workshop on Trustworthy Natural Language Processing (</a:t>
            </a:r>
            <a:r>
              <a:rPr lang="en-US" sz="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TrustNLP</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2023)</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26–34.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/10.18653/v1/2023.trustnlp-1.3</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Patterson, D., Gonzalez, J., Le, Q., Liang, C., Munguia, L.-M., Rothchild, D., So, D.,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Texier</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&amp; Dean, J. (2021).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Carbon Emissions and Large Neural Network Training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/10.48550/arXiv.2104.10350 </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Salazar, L. R.,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Peeples</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 F., &amp; Brooks, M. E. (2024). Generative AI Ethical Considerations and Discriminatory Biases on Diverse Students Within the Classroom. In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Role of Generative AI in the Communication Classroom</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(pp. 191–213). IGI Global.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/10.4018/979-8-3693-0831-8.ch010</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Stahl, B. C., &amp; Eke, D. (2024). The ethics of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ChatGPT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Exploring the ethical issues of an emerging technology.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Information Management</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74</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102700.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/10.1016/j.ijinfomgt.2023.102700</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Strubell</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Ganesh, A., &amp; McCallum, A. (2019).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Energy and Policy Considerations for Deep Learning in NLP</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(arXiv:1906.02243). </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arXiv</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http://</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arxiv.org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/abs/1906.02243</a:t>
            </a:r>
          </a:p>
          <a:p>
            <a:pPr marL="457200" marR="0" indent="-457200" algn="just">
              <a:spcBef>
                <a:spcPts val="0"/>
              </a:spcBef>
              <a:spcAft>
                <a:spcPts val="0"/>
              </a:spcAft>
            </a:pP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Tewell</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 (2016). Toward the Resistant Reading of Information: Google, Resistant Spectatorship, and Critical Information Literacy.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Portal: Libraries and the Academy</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289–310.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/10.1353/pla.2016.0017</a:t>
            </a:r>
          </a:p>
          <a:p>
            <a:pPr marL="457200" marR="0" indent="-457200" algn="just">
              <a:spcBef>
                <a:spcPts val="0"/>
              </a:spcBef>
              <a:spcAft>
                <a:spcPts val="0"/>
              </a:spcAft>
            </a:pP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UNEP (2015) Options for decoupling economic growth from water use and water pollution. Report of the International Resource Panel Working Group on Sustainable Water Management. https://</a:t>
            </a:r>
            <a:r>
              <a:rPr lang="en-US" sz="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www.resourcepanel.org</a:t>
            </a:r>
            <a:r>
              <a:rPr lang="en-US" sz="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/reports/options-decoupling-economic-growth-water-use-and-water-pollution</a:t>
            </a:r>
          </a:p>
          <a:p>
            <a:endParaRPr lang="en-US" dirty="0"/>
          </a:p>
        </p:txBody>
      </p:sp>
    </p:spTree>
    <p:extLst>
      <p:ext uri="{BB962C8B-B14F-4D97-AF65-F5344CB8AC3E}">
        <p14:creationId xmlns:p14="http://schemas.microsoft.com/office/powerpoint/2010/main" val="8588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FE42-EBC3-4646-BC1E-E906840D0E79}"/>
              </a:ext>
            </a:extLst>
          </p:cNvPr>
          <p:cNvSpPr>
            <a:spLocks noGrp="1"/>
          </p:cNvSpPr>
          <p:nvPr>
            <p:ph type="title"/>
          </p:nvPr>
        </p:nvSpPr>
        <p:spPr/>
        <p:txBody>
          <a:bodyPr/>
          <a:lstStyle/>
          <a:p>
            <a:r>
              <a:rPr lang="en-US" dirty="0"/>
              <a:t>Background &amp; Disclaimers</a:t>
            </a:r>
          </a:p>
        </p:txBody>
      </p:sp>
      <p:sp>
        <p:nvSpPr>
          <p:cNvPr id="3" name="Content Placeholder 2">
            <a:extLst>
              <a:ext uri="{FF2B5EF4-FFF2-40B4-BE49-F238E27FC236}">
                <a16:creationId xmlns:a16="http://schemas.microsoft.com/office/drawing/2014/main" id="{F950C5B8-B57F-7E4D-B1D6-7DBE2C8D1A1B}"/>
              </a:ext>
            </a:extLst>
          </p:cNvPr>
          <p:cNvSpPr>
            <a:spLocks noGrp="1"/>
          </p:cNvSpPr>
          <p:nvPr>
            <p:ph idx="1"/>
          </p:nvPr>
        </p:nvSpPr>
        <p:spPr/>
        <p:txBody>
          <a:bodyPr/>
          <a:lstStyle/>
          <a:p>
            <a:r>
              <a:rPr lang="en-US" dirty="0"/>
              <a:t>I am not an expert in AI!</a:t>
            </a:r>
          </a:p>
          <a:p>
            <a:r>
              <a:rPr lang="en-US" dirty="0"/>
              <a:t>In this presentation I’m primarily discussing the kind of AI that uses Natural Language Processing (NLP) – like </a:t>
            </a:r>
            <a:r>
              <a:rPr lang="en-US" dirty="0" err="1"/>
              <a:t>ChatGPT</a:t>
            </a:r>
            <a:endParaRPr lang="en-US" dirty="0"/>
          </a:p>
        </p:txBody>
      </p:sp>
    </p:spTree>
    <p:extLst>
      <p:ext uri="{BB962C8B-B14F-4D97-AF65-F5344CB8AC3E}">
        <p14:creationId xmlns:p14="http://schemas.microsoft.com/office/powerpoint/2010/main" val="36528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FE42-EBC3-4646-BC1E-E906840D0E79}"/>
              </a:ext>
            </a:extLst>
          </p:cNvPr>
          <p:cNvSpPr>
            <a:spLocks noGrp="1"/>
          </p:cNvSpPr>
          <p:nvPr>
            <p:ph type="title"/>
          </p:nvPr>
        </p:nvSpPr>
        <p:spPr/>
        <p:txBody>
          <a:bodyPr/>
          <a:lstStyle/>
          <a:p>
            <a:r>
              <a:rPr lang="en-US" dirty="0"/>
              <a:t>Common Critiques/Concerns</a:t>
            </a:r>
          </a:p>
        </p:txBody>
      </p:sp>
      <p:sp>
        <p:nvSpPr>
          <p:cNvPr id="3" name="Content Placeholder 2">
            <a:extLst>
              <a:ext uri="{FF2B5EF4-FFF2-40B4-BE49-F238E27FC236}">
                <a16:creationId xmlns:a16="http://schemas.microsoft.com/office/drawing/2014/main" id="{F950C5B8-B57F-7E4D-B1D6-7DBE2C8D1A1B}"/>
              </a:ext>
            </a:extLst>
          </p:cNvPr>
          <p:cNvSpPr>
            <a:spLocks noGrp="1"/>
          </p:cNvSpPr>
          <p:nvPr>
            <p:ph idx="1"/>
          </p:nvPr>
        </p:nvSpPr>
        <p:spPr/>
        <p:txBody>
          <a:bodyPr/>
          <a:lstStyle/>
          <a:p>
            <a:r>
              <a:rPr lang="en-US" dirty="0">
                <a:solidFill>
                  <a:srgbClr val="000000"/>
                </a:solidFill>
                <a:latin typeface="Times New Roman" panose="02020603050405020304" pitchFamily="18" charset="0"/>
                <a:ea typeface="Calibri" panose="020F0502020204030204" pitchFamily="34" charset="0"/>
              </a:rPr>
              <a:t>L</a:t>
            </a:r>
            <a:r>
              <a:rPr lang="en-US" sz="1800" dirty="0">
                <a:solidFill>
                  <a:srgbClr val="000000"/>
                </a:solidFill>
                <a:effectLst/>
                <a:latin typeface="Times New Roman" panose="02020603050405020304" pitchFamily="18" charset="0"/>
                <a:ea typeface="Calibri" panose="020F0502020204030204" pitchFamily="34" charset="0"/>
              </a:rPr>
              <a:t>ack of transparency </a:t>
            </a:r>
          </a:p>
          <a:p>
            <a:r>
              <a:rPr lang="en-US" dirty="0">
                <a:solidFill>
                  <a:srgbClr val="000000"/>
                </a:solidFill>
                <a:latin typeface="Times New Roman" panose="02020603050405020304" pitchFamily="18" charset="0"/>
                <a:ea typeface="Calibri" panose="020F0502020204030204" pitchFamily="34" charset="0"/>
              </a:rPr>
              <a:t>Lack of </a:t>
            </a:r>
            <a:r>
              <a:rPr lang="en-US" sz="1800" dirty="0">
                <a:solidFill>
                  <a:srgbClr val="000000"/>
                </a:solidFill>
                <a:effectLst/>
                <a:latin typeface="Times New Roman" panose="02020603050405020304" pitchFamily="18" charset="0"/>
                <a:ea typeface="Calibri" panose="020F0502020204030204" pitchFamily="34" charset="0"/>
              </a:rPr>
              <a:t>oversight</a:t>
            </a:r>
          </a:p>
          <a:p>
            <a:r>
              <a:rPr lang="en-US" sz="1800" dirty="0">
                <a:solidFill>
                  <a:srgbClr val="000000"/>
                </a:solidFill>
                <a:effectLst/>
                <a:latin typeface="Times New Roman" panose="02020603050405020304" pitchFamily="18" charset="0"/>
                <a:ea typeface="Calibri" panose="020F0502020204030204" pitchFamily="34" charset="0"/>
              </a:rPr>
              <a:t>data privacy</a:t>
            </a:r>
          </a:p>
          <a:p>
            <a:r>
              <a:rPr lang="en-US" sz="1800" dirty="0">
                <a:solidFill>
                  <a:srgbClr val="000000"/>
                </a:solidFill>
                <a:effectLst/>
                <a:latin typeface="Times New Roman" panose="02020603050405020304" pitchFamily="18" charset="0"/>
                <a:ea typeface="Calibri" panose="020F0502020204030204" pitchFamily="34" charset="0"/>
              </a:rPr>
              <a:t>exacerbating and reproducing bias</a:t>
            </a:r>
          </a:p>
          <a:p>
            <a:r>
              <a:rPr lang="en-US" sz="1800" dirty="0">
                <a:solidFill>
                  <a:srgbClr val="000000"/>
                </a:solidFill>
                <a:effectLst/>
                <a:latin typeface="Times New Roman" panose="02020603050405020304" pitchFamily="18" charset="0"/>
                <a:ea typeface="Calibri" panose="020F0502020204030204" pitchFamily="34" charset="0"/>
              </a:rPr>
              <a:t>Misinformation</a:t>
            </a:r>
          </a:p>
          <a:p>
            <a:r>
              <a:rPr lang="en-US" sz="1800" dirty="0">
                <a:solidFill>
                  <a:srgbClr val="000000"/>
                </a:solidFill>
                <a:effectLst/>
                <a:latin typeface="Times New Roman" panose="02020603050405020304" pitchFamily="18" charset="0"/>
                <a:ea typeface="Calibri" panose="020F0502020204030204" pitchFamily="34" charset="0"/>
              </a:rPr>
              <a:t>plagiarism. </a:t>
            </a:r>
            <a:endParaRPr lang="en-US" dirty="0"/>
          </a:p>
        </p:txBody>
      </p:sp>
      <p:pic>
        <p:nvPicPr>
          <p:cNvPr id="5" name="Picture 4" descr="A white background with black text&#10;&#10;Description automatically generated">
            <a:extLst>
              <a:ext uri="{FF2B5EF4-FFF2-40B4-BE49-F238E27FC236}">
                <a16:creationId xmlns:a16="http://schemas.microsoft.com/office/drawing/2014/main" id="{386505E7-B64D-4DD4-5510-2D9CB16DE23D}"/>
              </a:ext>
            </a:extLst>
          </p:cNvPr>
          <p:cNvPicPr>
            <a:picLocks noChangeAspect="1"/>
          </p:cNvPicPr>
          <p:nvPr/>
        </p:nvPicPr>
        <p:blipFill>
          <a:blip r:embed="rId2"/>
          <a:stretch>
            <a:fillRect/>
          </a:stretch>
        </p:blipFill>
        <p:spPr>
          <a:xfrm>
            <a:off x="3262812" y="1106424"/>
            <a:ext cx="5670875" cy="1180667"/>
          </a:xfrm>
          <a:prstGeom prst="rect">
            <a:avLst/>
          </a:prstGeom>
        </p:spPr>
      </p:pic>
      <p:pic>
        <p:nvPicPr>
          <p:cNvPr id="7" name="Picture 6" descr="A close up of a message&#10;&#10;Description automatically generated">
            <a:extLst>
              <a:ext uri="{FF2B5EF4-FFF2-40B4-BE49-F238E27FC236}">
                <a16:creationId xmlns:a16="http://schemas.microsoft.com/office/drawing/2014/main" id="{50C6ABF2-BE74-228F-E8EA-7101578B2DF8}"/>
              </a:ext>
            </a:extLst>
          </p:cNvPr>
          <p:cNvPicPr>
            <a:picLocks noChangeAspect="1"/>
          </p:cNvPicPr>
          <p:nvPr/>
        </p:nvPicPr>
        <p:blipFill>
          <a:blip r:embed="rId3"/>
          <a:stretch>
            <a:fillRect/>
          </a:stretch>
        </p:blipFill>
        <p:spPr>
          <a:xfrm>
            <a:off x="640643" y="3527330"/>
            <a:ext cx="5244338" cy="101949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175B55B-4099-642F-6248-31DFF0148021}"/>
              </a:ext>
            </a:extLst>
          </p:cNvPr>
          <p:cNvPicPr>
            <a:picLocks noChangeAspect="1"/>
          </p:cNvPicPr>
          <p:nvPr/>
        </p:nvPicPr>
        <p:blipFill>
          <a:blip r:embed="rId4"/>
          <a:stretch>
            <a:fillRect/>
          </a:stretch>
        </p:blipFill>
        <p:spPr>
          <a:xfrm>
            <a:off x="5420851" y="2017229"/>
            <a:ext cx="3730079" cy="1510101"/>
          </a:xfrm>
          <a:prstGeom prst="rect">
            <a:avLst/>
          </a:prstGeom>
        </p:spPr>
      </p:pic>
      <p:pic>
        <p:nvPicPr>
          <p:cNvPr id="11" name="Picture 10" descr="A close up of a sign&#10;&#10;Description automatically generated">
            <a:extLst>
              <a:ext uri="{FF2B5EF4-FFF2-40B4-BE49-F238E27FC236}">
                <a16:creationId xmlns:a16="http://schemas.microsoft.com/office/drawing/2014/main" id="{729A1A9B-2D62-63EF-8411-46E8D8E0B662}"/>
              </a:ext>
            </a:extLst>
          </p:cNvPr>
          <p:cNvPicPr>
            <a:picLocks noChangeAspect="1"/>
          </p:cNvPicPr>
          <p:nvPr/>
        </p:nvPicPr>
        <p:blipFill>
          <a:blip r:embed="rId5"/>
          <a:stretch>
            <a:fillRect/>
          </a:stretch>
        </p:blipFill>
        <p:spPr>
          <a:xfrm>
            <a:off x="1333917" y="3254389"/>
            <a:ext cx="7772400" cy="1203388"/>
          </a:xfrm>
          <a:prstGeom prst="rect">
            <a:avLst/>
          </a:prstGeom>
        </p:spPr>
      </p:pic>
      <p:pic>
        <p:nvPicPr>
          <p:cNvPr id="13" name="Picture 12" descr="A black background with white text&#10;&#10;Description automatically generated">
            <a:extLst>
              <a:ext uri="{FF2B5EF4-FFF2-40B4-BE49-F238E27FC236}">
                <a16:creationId xmlns:a16="http://schemas.microsoft.com/office/drawing/2014/main" id="{D63BFCD3-2766-69CB-556C-83B797CF4E28}"/>
              </a:ext>
            </a:extLst>
          </p:cNvPr>
          <p:cNvPicPr>
            <a:picLocks noChangeAspect="1"/>
          </p:cNvPicPr>
          <p:nvPr/>
        </p:nvPicPr>
        <p:blipFill>
          <a:blip r:embed="rId6"/>
          <a:stretch>
            <a:fillRect/>
          </a:stretch>
        </p:blipFill>
        <p:spPr>
          <a:xfrm>
            <a:off x="457200" y="1207839"/>
            <a:ext cx="5740400" cy="1993900"/>
          </a:xfrm>
          <a:prstGeom prst="rect">
            <a:avLst/>
          </a:prstGeom>
        </p:spPr>
      </p:pic>
      <p:pic>
        <p:nvPicPr>
          <p:cNvPr id="15" name="Picture 14" descr="A close-up of a sign&#10;&#10;Description automatically generated">
            <a:extLst>
              <a:ext uri="{FF2B5EF4-FFF2-40B4-BE49-F238E27FC236}">
                <a16:creationId xmlns:a16="http://schemas.microsoft.com/office/drawing/2014/main" id="{D9C8A241-ED2B-238B-10F1-89B919045591}"/>
              </a:ext>
            </a:extLst>
          </p:cNvPr>
          <p:cNvPicPr>
            <a:picLocks noChangeAspect="1"/>
          </p:cNvPicPr>
          <p:nvPr/>
        </p:nvPicPr>
        <p:blipFill>
          <a:blip r:embed="rId7"/>
          <a:stretch>
            <a:fillRect/>
          </a:stretch>
        </p:blipFill>
        <p:spPr>
          <a:xfrm>
            <a:off x="1378530" y="976400"/>
            <a:ext cx="7772400" cy="21151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1EB3E929-882C-4898-9B18-12D8D6FA052B}"/>
              </a:ext>
            </a:extLst>
          </p:cNvPr>
          <p:cNvPicPr>
            <a:picLocks noChangeAspect="1"/>
          </p:cNvPicPr>
          <p:nvPr/>
        </p:nvPicPr>
        <p:blipFill>
          <a:blip r:embed="rId8"/>
          <a:stretch>
            <a:fillRect/>
          </a:stretch>
        </p:blipFill>
        <p:spPr>
          <a:xfrm>
            <a:off x="37683" y="3380281"/>
            <a:ext cx="7772400" cy="1122368"/>
          </a:xfrm>
          <a:prstGeom prst="rect">
            <a:avLst/>
          </a:prstGeom>
        </p:spPr>
      </p:pic>
      <p:pic>
        <p:nvPicPr>
          <p:cNvPr id="19" name="Picture 18" descr="A black background with white text&#10;&#10;Description automatically generated">
            <a:extLst>
              <a:ext uri="{FF2B5EF4-FFF2-40B4-BE49-F238E27FC236}">
                <a16:creationId xmlns:a16="http://schemas.microsoft.com/office/drawing/2014/main" id="{75DD9422-CE4C-A280-562D-B9DE2A8EA22B}"/>
              </a:ext>
            </a:extLst>
          </p:cNvPr>
          <p:cNvPicPr>
            <a:picLocks noChangeAspect="1"/>
          </p:cNvPicPr>
          <p:nvPr/>
        </p:nvPicPr>
        <p:blipFill>
          <a:blip r:embed="rId9"/>
          <a:stretch>
            <a:fillRect/>
          </a:stretch>
        </p:blipFill>
        <p:spPr>
          <a:xfrm>
            <a:off x="3723150" y="2388506"/>
            <a:ext cx="5372100" cy="1143000"/>
          </a:xfrm>
          <a:prstGeom prst="rect">
            <a:avLst/>
          </a:prstGeom>
        </p:spPr>
      </p:pic>
      <p:pic>
        <p:nvPicPr>
          <p:cNvPr id="21" name="Picture 20" descr="A close up of a text&#10;&#10;Description automatically generated">
            <a:extLst>
              <a:ext uri="{FF2B5EF4-FFF2-40B4-BE49-F238E27FC236}">
                <a16:creationId xmlns:a16="http://schemas.microsoft.com/office/drawing/2014/main" id="{E61BCE56-C651-3E71-C241-A384E69027C5}"/>
              </a:ext>
            </a:extLst>
          </p:cNvPr>
          <p:cNvPicPr>
            <a:picLocks noChangeAspect="1"/>
          </p:cNvPicPr>
          <p:nvPr/>
        </p:nvPicPr>
        <p:blipFill>
          <a:blip r:embed="rId10"/>
          <a:stretch>
            <a:fillRect/>
          </a:stretch>
        </p:blipFill>
        <p:spPr>
          <a:xfrm>
            <a:off x="239957" y="1095786"/>
            <a:ext cx="7772400" cy="2077205"/>
          </a:xfrm>
          <a:prstGeom prst="rect">
            <a:avLst/>
          </a:prstGeom>
        </p:spPr>
      </p:pic>
      <p:pic>
        <p:nvPicPr>
          <p:cNvPr id="23" name="Picture 22" descr="A close up of a text&#10;&#10;Description automatically generated">
            <a:extLst>
              <a:ext uri="{FF2B5EF4-FFF2-40B4-BE49-F238E27FC236}">
                <a16:creationId xmlns:a16="http://schemas.microsoft.com/office/drawing/2014/main" id="{2ECDC0B3-5A8D-DBFB-6B0C-9B6557E9A33C}"/>
              </a:ext>
            </a:extLst>
          </p:cNvPr>
          <p:cNvPicPr>
            <a:picLocks noChangeAspect="1"/>
          </p:cNvPicPr>
          <p:nvPr/>
        </p:nvPicPr>
        <p:blipFill>
          <a:blip r:embed="rId11"/>
          <a:stretch>
            <a:fillRect/>
          </a:stretch>
        </p:blipFill>
        <p:spPr>
          <a:xfrm>
            <a:off x="2470730" y="2889749"/>
            <a:ext cx="6680200" cy="1612900"/>
          </a:xfrm>
          <a:prstGeom prst="rect">
            <a:avLst/>
          </a:prstGeom>
        </p:spPr>
      </p:pic>
      <p:pic>
        <p:nvPicPr>
          <p:cNvPr id="25" name="Picture 24" descr="A black and white text&#10;&#10;Description automatically generated">
            <a:extLst>
              <a:ext uri="{FF2B5EF4-FFF2-40B4-BE49-F238E27FC236}">
                <a16:creationId xmlns:a16="http://schemas.microsoft.com/office/drawing/2014/main" id="{01F8CFC4-48B0-45B9-B3F9-CCBCEC328977}"/>
              </a:ext>
            </a:extLst>
          </p:cNvPr>
          <p:cNvPicPr>
            <a:picLocks noChangeAspect="1"/>
          </p:cNvPicPr>
          <p:nvPr/>
        </p:nvPicPr>
        <p:blipFill>
          <a:blip r:embed="rId12"/>
          <a:stretch>
            <a:fillRect/>
          </a:stretch>
        </p:blipFill>
        <p:spPr>
          <a:xfrm>
            <a:off x="1378530" y="1164328"/>
            <a:ext cx="7772400" cy="2223711"/>
          </a:xfrm>
          <a:prstGeom prst="rect">
            <a:avLst/>
          </a:prstGeom>
        </p:spPr>
      </p:pic>
      <p:pic>
        <p:nvPicPr>
          <p:cNvPr id="27" name="Picture 26" descr="A close up of a logo&#10;&#10;Description automatically generated">
            <a:extLst>
              <a:ext uri="{FF2B5EF4-FFF2-40B4-BE49-F238E27FC236}">
                <a16:creationId xmlns:a16="http://schemas.microsoft.com/office/drawing/2014/main" id="{1143A55D-588F-9618-6AD5-EEF3C3411578}"/>
              </a:ext>
            </a:extLst>
          </p:cNvPr>
          <p:cNvPicPr>
            <a:picLocks noChangeAspect="1"/>
          </p:cNvPicPr>
          <p:nvPr/>
        </p:nvPicPr>
        <p:blipFill>
          <a:blip r:embed="rId13"/>
          <a:stretch>
            <a:fillRect/>
          </a:stretch>
        </p:blipFill>
        <p:spPr>
          <a:xfrm>
            <a:off x="1536446" y="2702968"/>
            <a:ext cx="5803900" cy="1092200"/>
          </a:xfrm>
          <a:prstGeom prst="rect">
            <a:avLst/>
          </a:prstGeom>
        </p:spPr>
      </p:pic>
      <p:pic>
        <p:nvPicPr>
          <p:cNvPr id="29" name="Picture 28" descr="A black text on a white background&#10;&#10;Description automatically generated">
            <a:extLst>
              <a:ext uri="{FF2B5EF4-FFF2-40B4-BE49-F238E27FC236}">
                <a16:creationId xmlns:a16="http://schemas.microsoft.com/office/drawing/2014/main" id="{CC0AA764-FF67-EE75-49A8-B995D8A06C61}"/>
              </a:ext>
            </a:extLst>
          </p:cNvPr>
          <p:cNvPicPr>
            <a:picLocks noChangeAspect="1"/>
          </p:cNvPicPr>
          <p:nvPr/>
        </p:nvPicPr>
        <p:blipFill>
          <a:blip r:embed="rId14"/>
          <a:stretch>
            <a:fillRect/>
          </a:stretch>
        </p:blipFill>
        <p:spPr>
          <a:xfrm>
            <a:off x="-21516" y="3329699"/>
            <a:ext cx="7772400" cy="1137815"/>
          </a:xfrm>
          <a:prstGeom prst="rect">
            <a:avLst/>
          </a:prstGeom>
        </p:spPr>
      </p:pic>
      <p:pic>
        <p:nvPicPr>
          <p:cNvPr id="31" name="Picture 30" descr="A close-up of a website&#10;&#10;Description automatically generated">
            <a:extLst>
              <a:ext uri="{FF2B5EF4-FFF2-40B4-BE49-F238E27FC236}">
                <a16:creationId xmlns:a16="http://schemas.microsoft.com/office/drawing/2014/main" id="{4326976D-AC10-C313-21B2-55CABF127E9F}"/>
              </a:ext>
            </a:extLst>
          </p:cNvPr>
          <p:cNvPicPr>
            <a:picLocks noChangeAspect="1"/>
          </p:cNvPicPr>
          <p:nvPr/>
        </p:nvPicPr>
        <p:blipFill>
          <a:blip r:embed="rId15"/>
          <a:stretch>
            <a:fillRect/>
          </a:stretch>
        </p:blipFill>
        <p:spPr>
          <a:xfrm>
            <a:off x="794983" y="1696757"/>
            <a:ext cx="7772400" cy="1983081"/>
          </a:xfrm>
          <a:prstGeom prst="rect">
            <a:avLst/>
          </a:prstGeom>
        </p:spPr>
      </p:pic>
      <p:pic>
        <p:nvPicPr>
          <p:cNvPr id="33" name="Picture 32" descr="A white background with black text&#10;&#10;Description automatically generated">
            <a:extLst>
              <a:ext uri="{FF2B5EF4-FFF2-40B4-BE49-F238E27FC236}">
                <a16:creationId xmlns:a16="http://schemas.microsoft.com/office/drawing/2014/main" id="{E31613D4-A6C9-5CC1-1035-07E4CF3C2B79}"/>
              </a:ext>
            </a:extLst>
          </p:cNvPr>
          <p:cNvPicPr>
            <a:picLocks noChangeAspect="1"/>
          </p:cNvPicPr>
          <p:nvPr/>
        </p:nvPicPr>
        <p:blipFill>
          <a:blip r:embed="rId16"/>
          <a:stretch>
            <a:fillRect/>
          </a:stretch>
        </p:blipFill>
        <p:spPr>
          <a:xfrm>
            <a:off x="0" y="2324559"/>
            <a:ext cx="7772400" cy="1572660"/>
          </a:xfrm>
          <a:prstGeom prst="rect">
            <a:avLst/>
          </a:prstGeom>
        </p:spPr>
      </p:pic>
    </p:spTree>
    <p:extLst>
      <p:ext uri="{BB962C8B-B14F-4D97-AF65-F5344CB8AC3E}">
        <p14:creationId xmlns:p14="http://schemas.microsoft.com/office/powerpoint/2010/main" val="27624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198" y="1278182"/>
            <a:ext cx="8211314" cy="2877129"/>
          </a:xfrm>
        </p:spPr>
        <p:txBody>
          <a:bodyPr>
            <a:normAutofit lnSpcReduction="10000"/>
          </a:bodyPr>
          <a:lstStyle/>
          <a:p>
            <a:pPr marL="0" indent="0">
              <a:buNone/>
            </a:pPr>
            <a:r>
              <a:rPr lang="en-US" dirty="0"/>
              <a:t>Energy Use</a:t>
            </a:r>
          </a:p>
          <a:p>
            <a:r>
              <a:rPr lang="en-US" dirty="0"/>
              <a:t>Training</a:t>
            </a:r>
          </a:p>
          <a:p>
            <a:pPr lvl="1"/>
            <a:r>
              <a:rPr lang="en-US" dirty="0"/>
              <a:t>Training common NLP models est. to create 626,155lbs of CO2e (</a:t>
            </a:r>
            <a:r>
              <a:rPr lang="en-US" dirty="0" err="1"/>
              <a:t>Strubell</a:t>
            </a:r>
            <a:r>
              <a:rPr lang="en-US" dirty="0"/>
              <a:t> et al., 2019)</a:t>
            </a:r>
          </a:p>
          <a:p>
            <a:pPr lvl="2"/>
            <a:r>
              <a:rPr lang="en-US" dirty="0"/>
              <a:t>That’s nearly 5x what an average car generates in its </a:t>
            </a:r>
            <a:r>
              <a:rPr lang="en-US" b="1" dirty="0"/>
              <a:t>lifetime</a:t>
            </a:r>
          </a:p>
          <a:p>
            <a:r>
              <a:rPr lang="en-US" dirty="0"/>
              <a:t>Inference Phase (when tools are deployed in the form we use, i.e. chat)</a:t>
            </a:r>
          </a:p>
          <a:p>
            <a:pPr lvl="1"/>
            <a:r>
              <a:rPr lang="en-US" dirty="0"/>
              <a:t>“the most energy- and carbon-intensive tasks are those that generate new content” (</a:t>
            </a:r>
            <a:r>
              <a:rPr lang="en-US" dirty="0" err="1"/>
              <a:t>Luccioni</a:t>
            </a:r>
            <a:r>
              <a:rPr lang="en-US" dirty="0"/>
              <a:t> et al., 2023)</a:t>
            </a:r>
          </a:p>
          <a:p>
            <a:pPr lvl="1"/>
            <a:r>
              <a:rPr lang="en-US" dirty="0"/>
              <a:t>Carbon footprint adds up fast with an est. 100 million active users on </a:t>
            </a:r>
            <a:r>
              <a:rPr lang="en-US" dirty="0" err="1"/>
              <a:t>ChatGPT</a:t>
            </a:r>
            <a:r>
              <a:rPr lang="en-US" dirty="0"/>
              <a:t> (</a:t>
            </a:r>
            <a:r>
              <a:rPr lang="en-US" dirty="0" err="1"/>
              <a:t>Brandl</a:t>
            </a:r>
            <a:r>
              <a:rPr lang="en-US" dirty="0"/>
              <a:t>, 2023) </a:t>
            </a:r>
          </a:p>
        </p:txBody>
      </p:sp>
      <p:sp>
        <p:nvSpPr>
          <p:cNvPr id="7" name="Title 6">
            <a:extLst>
              <a:ext uri="{FF2B5EF4-FFF2-40B4-BE49-F238E27FC236}">
                <a16:creationId xmlns:a16="http://schemas.microsoft.com/office/drawing/2014/main" id="{3D41FEE8-22DA-0A49-8FDB-8AD820535720}"/>
              </a:ext>
            </a:extLst>
          </p:cNvPr>
          <p:cNvSpPr>
            <a:spLocks noGrp="1"/>
          </p:cNvSpPr>
          <p:nvPr>
            <p:ph type="title"/>
          </p:nvPr>
        </p:nvSpPr>
        <p:spPr>
          <a:xfrm>
            <a:off x="457200" y="428263"/>
            <a:ext cx="8129016" cy="595275"/>
          </a:xfrm>
        </p:spPr>
        <p:txBody>
          <a:bodyPr>
            <a:normAutofit/>
          </a:bodyPr>
          <a:lstStyle/>
          <a:p>
            <a:r>
              <a:rPr lang="en-US" dirty="0"/>
              <a:t>The Green Critique</a:t>
            </a:r>
          </a:p>
        </p:txBody>
      </p:sp>
    </p:spTree>
    <p:extLst>
      <p:ext uri="{BB962C8B-B14F-4D97-AF65-F5344CB8AC3E}">
        <p14:creationId xmlns:p14="http://schemas.microsoft.com/office/powerpoint/2010/main" val="184804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198" y="1278182"/>
            <a:ext cx="8129015" cy="2877129"/>
          </a:xfrm>
        </p:spPr>
        <p:txBody>
          <a:bodyPr>
            <a:normAutofit/>
          </a:bodyPr>
          <a:lstStyle/>
          <a:p>
            <a:r>
              <a:rPr lang="en-US" dirty="0"/>
              <a:t>Water Use</a:t>
            </a:r>
          </a:p>
          <a:p>
            <a:pPr lvl="1"/>
            <a:r>
              <a:rPr lang="en-US" dirty="0"/>
              <a:t>“AI represents one of the most prominent &amp; fastest expanding workloads in data centers” and that data centers are “extremely thirsty” (Li et al., 2023)</a:t>
            </a:r>
          </a:p>
          <a:p>
            <a:pPr lvl="1"/>
            <a:r>
              <a:rPr lang="en-US" dirty="0"/>
              <a:t>Training GPT-3 consumes 5.4 million </a:t>
            </a:r>
            <a:r>
              <a:rPr lang="en-US" dirty="0" err="1"/>
              <a:t>litres</a:t>
            </a:r>
            <a:r>
              <a:rPr lang="en-US" dirty="0"/>
              <a:t> of water, and it needs to ‘drink’ a 500ml bottle of water for every approx. 10-50 responses (Li et al., 2023)</a:t>
            </a:r>
          </a:p>
        </p:txBody>
      </p:sp>
      <p:sp>
        <p:nvSpPr>
          <p:cNvPr id="7" name="Title 6">
            <a:extLst>
              <a:ext uri="{FF2B5EF4-FFF2-40B4-BE49-F238E27FC236}">
                <a16:creationId xmlns:a16="http://schemas.microsoft.com/office/drawing/2014/main" id="{3D41FEE8-22DA-0A49-8FDB-8AD820535720}"/>
              </a:ext>
            </a:extLst>
          </p:cNvPr>
          <p:cNvSpPr>
            <a:spLocks noGrp="1"/>
          </p:cNvSpPr>
          <p:nvPr>
            <p:ph type="title"/>
          </p:nvPr>
        </p:nvSpPr>
        <p:spPr>
          <a:xfrm>
            <a:off x="457200" y="428263"/>
            <a:ext cx="8129016" cy="595275"/>
          </a:xfrm>
        </p:spPr>
        <p:txBody>
          <a:bodyPr>
            <a:normAutofit/>
          </a:bodyPr>
          <a:lstStyle/>
          <a:p>
            <a:r>
              <a:rPr lang="en-US" dirty="0"/>
              <a:t>The Green Critique</a:t>
            </a:r>
          </a:p>
        </p:txBody>
      </p:sp>
    </p:spTree>
    <p:extLst>
      <p:ext uri="{BB962C8B-B14F-4D97-AF65-F5344CB8AC3E}">
        <p14:creationId xmlns:p14="http://schemas.microsoft.com/office/powerpoint/2010/main" val="180654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198" y="1278182"/>
            <a:ext cx="8129015" cy="2877129"/>
          </a:xfrm>
        </p:spPr>
        <p:txBody>
          <a:bodyPr>
            <a:normAutofit/>
          </a:bodyPr>
          <a:lstStyle/>
          <a:p>
            <a:r>
              <a:rPr lang="en-US" dirty="0"/>
              <a:t>Rapid Growth</a:t>
            </a:r>
          </a:p>
          <a:p>
            <a:pPr lvl="1"/>
            <a:r>
              <a:rPr lang="en-US" dirty="0"/>
              <a:t>The computing power needed in large AI training runs has increased exponentially since 2012 with a 3.4 month doubling time (</a:t>
            </a:r>
            <a:r>
              <a:rPr lang="en-US" dirty="0" err="1"/>
              <a:t>Amodei</a:t>
            </a:r>
            <a:r>
              <a:rPr lang="en-US" dirty="0"/>
              <a:t> &amp; Hernandez, 2018)</a:t>
            </a:r>
          </a:p>
          <a:p>
            <a:pPr lvl="1"/>
            <a:r>
              <a:rPr lang="en-US" dirty="0"/>
              <a:t>The first consideration, given scale of use (&amp; growth trends), should be the environmental cost (Bender et a., 2021)</a:t>
            </a:r>
          </a:p>
          <a:p>
            <a:pPr lvl="1"/>
            <a:r>
              <a:rPr lang="en-US" dirty="0"/>
              <a:t>With rapidly growing computational demand, “energy usage and CO2e should be a key metric in evaluating models” (Patterson et al., 2021)</a:t>
            </a:r>
          </a:p>
        </p:txBody>
      </p:sp>
      <p:sp>
        <p:nvSpPr>
          <p:cNvPr id="7" name="Title 6">
            <a:extLst>
              <a:ext uri="{FF2B5EF4-FFF2-40B4-BE49-F238E27FC236}">
                <a16:creationId xmlns:a16="http://schemas.microsoft.com/office/drawing/2014/main" id="{3D41FEE8-22DA-0A49-8FDB-8AD820535720}"/>
              </a:ext>
            </a:extLst>
          </p:cNvPr>
          <p:cNvSpPr>
            <a:spLocks noGrp="1"/>
          </p:cNvSpPr>
          <p:nvPr>
            <p:ph type="title"/>
          </p:nvPr>
        </p:nvSpPr>
        <p:spPr>
          <a:xfrm>
            <a:off x="457200" y="428263"/>
            <a:ext cx="8129016" cy="595275"/>
          </a:xfrm>
        </p:spPr>
        <p:txBody>
          <a:bodyPr>
            <a:normAutofit/>
          </a:bodyPr>
          <a:lstStyle/>
          <a:p>
            <a:r>
              <a:rPr lang="en-US" dirty="0"/>
              <a:t>The Green Critique</a:t>
            </a:r>
          </a:p>
        </p:txBody>
      </p:sp>
    </p:spTree>
    <p:extLst>
      <p:ext uri="{BB962C8B-B14F-4D97-AF65-F5344CB8AC3E}">
        <p14:creationId xmlns:p14="http://schemas.microsoft.com/office/powerpoint/2010/main" val="140294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5AC3-6329-4B01-C9C6-329805CC78D9}"/>
              </a:ext>
            </a:extLst>
          </p:cNvPr>
          <p:cNvSpPr>
            <a:spLocks noGrp="1"/>
          </p:cNvSpPr>
          <p:nvPr>
            <p:ph type="title"/>
          </p:nvPr>
        </p:nvSpPr>
        <p:spPr/>
        <p:txBody>
          <a:bodyPr/>
          <a:lstStyle/>
          <a:p>
            <a:r>
              <a:rPr lang="en-US" dirty="0"/>
              <a:t>Generative AI like </a:t>
            </a:r>
            <a:r>
              <a:rPr lang="en-US" dirty="0" err="1"/>
              <a:t>ChatGPT</a:t>
            </a:r>
            <a:endParaRPr lang="en-US" dirty="0"/>
          </a:p>
        </p:txBody>
      </p:sp>
      <p:sp>
        <p:nvSpPr>
          <p:cNvPr id="4" name="Content Placeholder 3">
            <a:extLst>
              <a:ext uri="{FF2B5EF4-FFF2-40B4-BE49-F238E27FC236}">
                <a16:creationId xmlns:a16="http://schemas.microsoft.com/office/drawing/2014/main" id="{7EBE9D7B-CE94-3818-869F-D4EE2F66DC81}"/>
              </a:ext>
            </a:extLst>
          </p:cNvPr>
          <p:cNvSpPr>
            <a:spLocks noGrp="1"/>
          </p:cNvSpPr>
          <p:nvPr>
            <p:ph idx="1"/>
          </p:nvPr>
        </p:nvSpPr>
        <p:spPr/>
        <p:txBody>
          <a:bodyPr/>
          <a:lstStyle/>
          <a:p>
            <a:r>
              <a:rPr lang="en-US" dirty="0"/>
              <a:t>Carbon &amp; water intensive to train </a:t>
            </a:r>
          </a:p>
          <a:p>
            <a:r>
              <a:rPr lang="en-US" dirty="0"/>
              <a:t>Carbon &amp; water intensive to use</a:t>
            </a:r>
          </a:p>
          <a:p>
            <a:r>
              <a:rPr lang="en-US" dirty="0"/>
              <a:t>Computing power needed &amp; scale of use continues to increase exponentially</a:t>
            </a:r>
          </a:p>
        </p:txBody>
      </p:sp>
      <p:pic>
        <p:nvPicPr>
          <p:cNvPr id="6" name="Picture 5" descr="A cartoon of a dog in a hat&#10;&#10;Description automatically generated">
            <a:extLst>
              <a:ext uri="{FF2B5EF4-FFF2-40B4-BE49-F238E27FC236}">
                <a16:creationId xmlns:a16="http://schemas.microsoft.com/office/drawing/2014/main" id="{32325258-1678-8DB0-BF65-15273D95AC7D}"/>
              </a:ext>
            </a:extLst>
          </p:cNvPr>
          <p:cNvPicPr>
            <a:picLocks noChangeAspect="1"/>
          </p:cNvPicPr>
          <p:nvPr/>
        </p:nvPicPr>
        <p:blipFill>
          <a:blip r:embed="rId2"/>
          <a:stretch>
            <a:fillRect/>
          </a:stretch>
        </p:blipFill>
        <p:spPr>
          <a:xfrm>
            <a:off x="2296922" y="2299650"/>
            <a:ext cx="4550156" cy="2185567"/>
          </a:xfrm>
          <a:prstGeom prst="rect">
            <a:avLst/>
          </a:prstGeom>
        </p:spPr>
      </p:pic>
    </p:spTree>
    <p:extLst>
      <p:ext uri="{BB962C8B-B14F-4D97-AF65-F5344CB8AC3E}">
        <p14:creationId xmlns:p14="http://schemas.microsoft.com/office/powerpoint/2010/main" val="40937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D821-B0B7-1AA9-F2CE-268EDA9E33DF}"/>
              </a:ext>
            </a:extLst>
          </p:cNvPr>
          <p:cNvSpPr>
            <a:spLocks noGrp="1"/>
          </p:cNvSpPr>
          <p:nvPr>
            <p:ph type="title"/>
          </p:nvPr>
        </p:nvSpPr>
        <p:spPr>
          <a:xfrm>
            <a:off x="457200" y="428263"/>
            <a:ext cx="8293608" cy="3476225"/>
          </a:xfrm>
        </p:spPr>
        <p:txBody>
          <a:bodyPr>
            <a:noAutofit/>
          </a:bodyPr>
          <a:lstStyle/>
          <a:p>
            <a:r>
              <a:rPr lang="en-US" sz="8000" dirty="0"/>
              <a:t>THIS IS BAD</a:t>
            </a:r>
          </a:p>
        </p:txBody>
      </p:sp>
      <p:pic>
        <p:nvPicPr>
          <p:cNvPr id="4" name="Picture 3" descr="A comic book page with a cartoon dog&#10;&#10;Description automatically generated">
            <a:extLst>
              <a:ext uri="{FF2B5EF4-FFF2-40B4-BE49-F238E27FC236}">
                <a16:creationId xmlns:a16="http://schemas.microsoft.com/office/drawing/2014/main" id="{88CFD8ED-A6A1-3796-51F2-22FF480BAD02}"/>
              </a:ext>
            </a:extLst>
          </p:cNvPr>
          <p:cNvPicPr>
            <a:picLocks noChangeAspect="1"/>
          </p:cNvPicPr>
          <p:nvPr/>
        </p:nvPicPr>
        <p:blipFill>
          <a:blip r:embed="rId2"/>
          <a:stretch>
            <a:fillRect/>
          </a:stretch>
        </p:blipFill>
        <p:spPr>
          <a:xfrm>
            <a:off x="521208" y="786384"/>
            <a:ext cx="6309250" cy="3015742"/>
          </a:xfrm>
          <a:prstGeom prst="rect">
            <a:avLst/>
          </a:prstGeom>
        </p:spPr>
      </p:pic>
      <p:sp>
        <p:nvSpPr>
          <p:cNvPr id="5" name="TextBox 4">
            <a:extLst>
              <a:ext uri="{FF2B5EF4-FFF2-40B4-BE49-F238E27FC236}">
                <a16:creationId xmlns:a16="http://schemas.microsoft.com/office/drawing/2014/main" id="{40C9C299-42F6-5BCA-5F63-CBC75B7328F6}"/>
              </a:ext>
            </a:extLst>
          </p:cNvPr>
          <p:cNvSpPr txBox="1"/>
          <p:nvPr/>
        </p:nvSpPr>
        <p:spPr>
          <a:xfrm>
            <a:off x="457200" y="3843208"/>
            <a:ext cx="6163056" cy="246221"/>
          </a:xfrm>
          <a:prstGeom prst="rect">
            <a:avLst/>
          </a:prstGeom>
          <a:noFill/>
        </p:spPr>
        <p:txBody>
          <a:bodyPr wrap="square" rtlCol="0">
            <a:spAutoFit/>
          </a:bodyPr>
          <a:lstStyle/>
          <a:p>
            <a:r>
              <a:rPr lang="en-US" sz="1000" i="1" dirty="0">
                <a:solidFill>
                  <a:schemeClr val="bg1">
                    <a:lumMod val="50000"/>
                  </a:schemeClr>
                </a:solidFill>
              </a:rPr>
              <a:t>(This is Not Fine </a:t>
            </a:r>
            <a:r>
              <a:rPr lang="en-US" sz="1000" dirty="0">
                <a:solidFill>
                  <a:schemeClr val="bg1">
                    <a:lumMod val="50000"/>
                  </a:schemeClr>
                </a:solidFill>
              </a:rPr>
              <a:t>by KC Green https://</a:t>
            </a:r>
            <a:r>
              <a:rPr lang="en-US" sz="1000" dirty="0" err="1">
                <a:solidFill>
                  <a:schemeClr val="bg1">
                    <a:lumMod val="50000"/>
                  </a:schemeClr>
                </a:solidFill>
              </a:rPr>
              <a:t>thenib.com</a:t>
            </a:r>
            <a:r>
              <a:rPr lang="en-US" sz="1000" dirty="0">
                <a:solidFill>
                  <a:schemeClr val="bg1">
                    <a:lumMod val="50000"/>
                  </a:schemeClr>
                </a:solidFill>
              </a:rPr>
              <a:t>/this-is-not-fine/)</a:t>
            </a:r>
            <a:endParaRPr lang="en-US" sz="1000" i="1" dirty="0">
              <a:solidFill>
                <a:schemeClr val="bg1">
                  <a:lumMod val="50000"/>
                </a:schemeClr>
              </a:solidFill>
            </a:endParaRPr>
          </a:p>
        </p:txBody>
      </p:sp>
    </p:spTree>
    <p:extLst>
      <p:ext uri="{BB962C8B-B14F-4D97-AF65-F5344CB8AC3E}">
        <p14:creationId xmlns:p14="http://schemas.microsoft.com/office/powerpoint/2010/main" val="27122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GVSU Design 2">
  <a:themeElements>
    <a:clrScheme name="Laker Effect">
      <a:dk1>
        <a:srgbClr val="004886"/>
      </a:dk1>
      <a:lt1>
        <a:srgbClr val="FFFFFF"/>
      </a:lt1>
      <a:dk2>
        <a:srgbClr val="00A3DA"/>
      </a:dk2>
      <a:lt2>
        <a:srgbClr val="D0E1EB"/>
      </a:lt2>
      <a:accent1>
        <a:srgbClr val="00C3B3"/>
      </a:accent1>
      <a:accent2>
        <a:srgbClr val="5F259E"/>
      </a:accent2>
      <a:accent3>
        <a:srgbClr val="7BBB56"/>
      </a:accent3>
      <a:accent4>
        <a:srgbClr val="AB9CD8"/>
      </a:accent4>
      <a:accent5>
        <a:srgbClr val="5CC7FB"/>
      </a:accent5>
      <a:accent6>
        <a:srgbClr val="3271EB"/>
      </a:accent6>
      <a:hlink>
        <a:srgbClr val="5F259D"/>
      </a:hlink>
      <a:folHlink>
        <a:srgbClr val="B23A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6723</TotalTime>
  <Words>2863</Words>
  <Application>Microsoft Macintosh PowerPoint</Application>
  <PresentationFormat>On-screen Show (16:9)</PresentationFormat>
  <Paragraphs>118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 Color Emoji</vt:lpstr>
      <vt:lpstr>Aptos</vt:lpstr>
      <vt:lpstr>Arial</vt:lpstr>
      <vt:lpstr>Calibri</vt:lpstr>
      <vt:lpstr>Times New Roman</vt:lpstr>
      <vt:lpstr>GVSU Design 2</vt:lpstr>
      <vt:lpstr>Artificial Intelligence in Information Literacy? The Green Critique</vt:lpstr>
      <vt:lpstr>Land Acknowledgement </vt:lpstr>
      <vt:lpstr>Background &amp; Disclaimers</vt:lpstr>
      <vt:lpstr>Common Critiques/Concerns</vt:lpstr>
      <vt:lpstr>The Green Critique</vt:lpstr>
      <vt:lpstr>The Green Critique</vt:lpstr>
      <vt:lpstr>The Green Critique</vt:lpstr>
      <vt:lpstr>Generative AI like ChatGPT</vt:lpstr>
      <vt:lpstr>THIS IS BAD</vt:lpstr>
      <vt:lpstr>Let’s think about libraries for a second and not how much everything is on fire… </vt:lpstr>
      <vt:lpstr>The Green Library Movement </vt:lpstr>
      <vt:lpstr>The Green Library Movement; some outcomes </vt:lpstr>
      <vt:lpstr>Green Information Literacy ‘green literacy’, ‘eco-literacy’, ‘environmental literacy’, ‘sustainability literacy’, ‘ecological literacy’ </vt:lpstr>
      <vt:lpstr>Critical Information Literacy must also be Green</vt:lpstr>
      <vt:lpstr>If we consider green literacy a core element of critical information literacy, we should apply it to all information systems and tools we work with including AI. </vt:lpstr>
      <vt:lpstr>What should or can we do? </vt:lpstr>
      <vt:lpstr>Why are we using AI like ChatGPT at all???</vt:lpstr>
      <vt:lpstr>Isn’t it ironic that you’re at an in-person conference?</vt:lpstr>
      <vt:lpstr>  Conclusion or tl;dr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Steiner</dc:creator>
  <cp:lastModifiedBy>Amber Dierking</cp:lastModifiedBy>
  <cp:revision>128</cp:revision>
  <cp:lastPrinted>2016-11-18T15:35:52Z</cp:lastPrinted>
  <dcterms:created xsi:type="dcterms:W3CDTF">2012-08-29T17:26:34Z</dcterms:created>
  <dcterms:modified xsi:type="dcterms:W3CDTF">2024-05-06T14:01:28Z</dcterms:modified>
</cp:coreProperties>
</file>