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5143500" cx="9144000"/>
  <p:notesSz cx="6858000" cy="9144000"/>
  <p:embeddedFontLst>
    <p:embeddedFont>
      <p:font typeface="Proxima Nova"/>
      <p:regular r:id="rId22"/>
      <p:bold r:id="rId23"/>
      <p:italic r:id="rId24"/>
      <p:boldItalic r:id="rId25"/>
    </p:embeddedFont>
    <p:embeddedFont>
      <p:font typeface="Roboto"/>
      <p:regular r:id="rId26"/>
      <p:bold r:id="rId27"/>
      <p:italic r:id="rId28"/>
      <p:boldItalic r:id="rId29"/>
    </p:embeddedFont>
    <p:embeddedFont>
      <p:font typeface="Alfa Slab One"/>
      <p:regular r:id="rId3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ProximaNova-regular.fntdata"/><Relationship Id="rId21" Type="http://schemas.openxmlformats.org/officeDocument/2006/relationships/slide" Target="slides/slide16.xml"/><Relationship Id="rId24" Type="http://schemas.openxmlformats.org/officeDocument/2006/relationships/font" Target="fonts/ProximaNova-italic.fntdata"/><Relationship Id="rId23" Type="http://schemas.openxmlformats.org/officeDocument/2006/relationships/font" Target="fonts/ProximaNova-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Roboto-regular.fntdata"/><Relationship Id="rId25" Type="http://schemas.openxmlformats.org/officeDocument/2006/relationships/font" Target="fonts/ProximaNova-boldItalic.fntdata"/><Relationship Id="rId28" Type="http://schemas.openxmlformats.org/officeDocument/2006/relationships/font" Target="fonts/Roboto-italic.fntdata"/><Relationship Id="rId27" Type="http://schemas.openxmlformats.org/officeDocument/2006/relationships/font" Target="fonts/Roboto-bold.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Roboto-boldItalic.fntdata"/><Relationship Id="rId7" Type="http://schemas.openxmlformats.org/officeDocument/2006/relationships/slide" Target="slides/slide2.xml"/><Relationship Id="rId8" Type="http://schemas.openxmlformats.org/officeDocument/2006/relationships/slide" Target="slides/slide3.xml"/><Relationship Id="rId30" Type="http://schemas.openxmlformats.org/officeDocument/2006/relationships/font" Target="fonts/AlfaSlabOne-regular.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SLIDES_API1351655644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SLIDES_API135165564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This is Slido interaction slide, please don't delete it.</a:t>
            </a:r>
            <a:br>
              <a:rPr lang="en"/>
            </a:br>
            <a:r>
              <a:rPr lang="en"/>
              <a:t>✅ Click on 'Present with Slido' and the poll will launch automatically when you get to this slide.</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26f256e6ad0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26f256e6ad0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16 minutes in Anna You might see yourself reflected in the response to the survey! This was a “select all that apply,” so many selected a combo--”guilty” plus “relevied,” for instance, but note that “guilty” was way up there as the big feeling. I’m curious to know if using policy might reduce some of that guilt.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2c21353625e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2c21353625e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15 minutes in Anna Let’s turn to a few partners or to those at your table and share for the next few minutes. You can answer both of these questions or focus on just one; talk more about what feelings and reactions are coming up for you and why, or tell your table </a:t>
            </a:r>
            <a:r>
              <a:rPr lang="en"/>
              <a:t>about a challenge or success you’ve experienced in instruction, preferably that might be related to something that could be written into policy. </a:t>
            </a:r>
            <a:endParaRPr/>
          </a:p>
          <a:p>
            <a:pPr indent="0" lvl="0" marL="0" rtl="0" algn="l">
              <a:spcBef>
                <a:spcPts val="0"/>
              </a:spcBef>
              <a:spcAft>
                <a:spcPts val="0"/>
              </a:spcAft>
              <a:buNone/>
            </a:pPr>
            <a:r>
              <a:rPr lang="en"/>
              <a:t>The purpose of this activity is to start to notice themes in our experiences that might help us identify areas of policy to focus on, but for now just enjoy hearing each other’s experiences and celebrating and commiserating, and we’ll share out in about five minutes.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26bb8284ef2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26bb8284ef2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25 minutes in Samantha Thank you all for sharing your stories and perspectives with us. Now we’re going to transition into an activity that will allow us to start thinking about  how we might write or refine our instruction policies. We’re going to hand out sticky notes to each of you. When we get started, you can write an element or wording of a personal or programmatic instruction policy. This is meant to be a generative brain storming activity, so now is the time to dream big. What elements would be </a:t>
            </a:r>
            <a:r>
              <a:rPr lang="en"/>
              <a:t>important</a:t>
            </a:r>
            <a:r>
              <a:rPr lang="en"/>
              <a:t> to you in an instruction </a:t>
            </a:r>
            <a:r>
              <a:rPr lang="en"/>
              <a:t>policy</a:t>
            </a:r>
            <a:r>
              <a:rPr lang="en"/>
              <a:t>? That might look like a specific situation in which you’d say no, or a requirement you have for saying yes, or it could even be a question about how it </a:t>
            </a:r>
            <a:r>
              <a:rPr lang="en"/>
              <a:t>would work, or an idea you have for wording. So you’ll write each of your ideas on separate cards and then pass them to your right. When you receive a card from your neighbor, read it. If you have a strong reaction or a question you can write on it. You can start it if you love it! You can underline parts that resonate with you! Or just pass it on. We’ll facilitate getting them from one table to the next so when you a card for the second time, make a pile. When we’re all done, you’ll get a chance to see all of them at once. If you would like to submit your answers online for any reason, feel free to do so and Anna and I will turn them into cards so they can go around. Any questions? Ok, go!</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SLIDES_API9727134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SLIDES_API972713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This is Slido interaction slide, please don't delete it.</a:t>
            </a:r>
            <a:br>
              <a:rPr lang="en"/>
            </a:br>
            <a:r>
              <a:rPr lang="en"/>
              <a:t>✅ Click on 'Present with Slido' and the poll will launch automatically when you get to this slide.</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26f256e6ad0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26f256e6ad0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40 minutes in Samantha Thank you all for your wonderful ideas, I hope you had as much fun as we did hearing them! We are going to be sharing them with this QR code, but if there are ideas that you want to make sure you capture, please feel free  to take a picture or a note now.</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269112ba35d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269112ba35d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Samantha</a:t>
            </a:r>
            <a:endParaRPr/>
          </a:p>
          <a:p>
            <a:pPr indent="0" lvl="0" marL="0" rtl="0" algn="l">
              <a:spcBef>
                <a:spcPts val="0"/>
              </a:spcBef>
              <a:spcAft>
                <a:spcPts val="0"/>
              </a:spcAft>
              <a:buNone/>
            </a:pPr>
            <a:r>
              <a:rPr lang="en"/>
              <a:t>Anna: Next steps for policy might be to take some ideas back to your supervisor or coordinator or instruction team, or to practice role playing enforcing basic policy patterns with your team. This is only part of the conversation!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Time for questions?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7023b198c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27023b198c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Anna </a:t>
            </a:r>
            <a:r>
              <a:rPr lang="en">
                <a:solidFill>
                  <a:schemeClr val="dk1"/>
                </a:solidFill>
              </a:rPr>
              <a:t>Hi, everyone, and welcome to our workshop “Control your own burn: developing personal or programmatic instruction policies.” Thank you so much for being here today! If you haven’t taken our entry poll, do so now!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2b862e8338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2b862e8338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My name is Anna White, and I am a health sciences library liaison and first-year writing information literacy coordinator at Grand Valley State University in Allendale, Michigan. </a:t>
            </a:r>
            <a:endParaRPr/>
          </a:p>
          <a:p>
            <a:pPr indent="0" lvl="0" marL="0" rtl="0" algn="l">
              <a:spcBef>
                <a:spcPts val="0"/>
              </a:spcBef>
              <a:spcAft>
                <a:spcPts val="0"/>
              </a:spcAft>
              <a:buNone/>
            </a:pPr>
            <a:r>
              <a:rPr lang="en"/>
              <a:t>I’m Samantha Minnis, I’m the Information Literacy and Outreach Librarian at Grand Rapids Community College. The </a:t>
            </a:r>
            <a:r>
              <a:rPr lang="en"/>
              <a:t>Information</a:t>
            </a:r>
            <a:r>
              <a:rPr lang="en"/>
              <a:t> Literacy part of that job means I serve as the social sciences librarian as well as coordinate our library instruction program.</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2b862e83387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2b862e83387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Samantha Here is our plan for today. We’ll give you some background on where this project came from and why to get us thinking about instruction policies, get a sense of who is in the room and how we’re feeling, share our perspectives on instruction policies, and engage in activities to help us begin writing concepts and language that we might use in personal or programmatic </a:t>
            </a:r>
            <a:r>
              <a:rPr lang="en"/>
              <a:t>instruction policies.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2c21353625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2c21353625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5 minutes in Samantha Policy sounds like it’s going to be dry and boring, but I know from experience that it can make some people hot under the collar. Since we’re going to be talking about how we feel and things that have happened to us, we want to set some rules of engagement. Share from your own feelings and experience, and </a:t>
            </a:r>
            <a:r>
              <a:rPr lang="en"/>
              <a:t>where</a:t>
            </a:r>
            <a:r>
              <a:rPr lang="en"/>
              <a:t> possible, anonymize. I often do that thing that memoirists do--collapse multiple characters into one or change </a:t>
            </a:r>
            <a:r>
              <a:rPr lang="en"/>
              <a:t>insignificant</a:t>
            </a:r>
            <a:r>
              <a:rPr lang="en"/>
              <a:t> details</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2b862e83387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2b862e83387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Anna So, in 2021 I hit a major instruction wall. I was teaching a lot, and we’d had some retirements and some unfilled positions, and the </a:t>
            </a:r>
            <a:r>
              <a:rPr lang="en"/>
              <a:t>whole</a:t>
            </a:r>
            <a:r>
              <a:rPr lang="en"/>
              <a:t> team was feeling stretched. We agreed, as a group, that we could say no to instructions sessions for a wide variety of reasons. And even though we all agreed, we discovered that in practice, none of us actually said no. It made me curious about when and why instruction librarians say no to sessions, so I </a:t>
            </a:r>
            <a:r>
              <a:rPr lang="en"/>
              <a:t>surveyed librarians in the US and canada, and you’re seeing a small piece of results here. 22 percent of respondents said that their libraries had an instruction policy in place. 64 percent said that having a policy would make them more confident in saying no to a session. That’s what led us to this workshop--if that’s true, what would it take to begin to clarify the elements of a policy.</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26f256e6ad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26f256e6ad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8 minutes in Anna: add loose considerations When we talk about “instruction policy” in this session, what we mean is a set of expectations that describe when and why an instruction librarian will and will not teach an information literacy session. These policies can be personal--for one librarian--or programmatic--an agreed-upon set of expectations for a group of librarians who work together in an instruction team. Whether you have a personal policy, a programmatic policy, or both, and how strict those policies can be, depends on your instruction context. My team operates on a liaison model, where every librarian schedules their own sessions. Personal instruction policies work really well. We talk about them together and negotiate them with our supervisors, but at the end of the day, we enforce our own policies with our own departments. Samantha schedules sessions for her department, and so a programmatic policy works better because they collectively agree on what constitutes a reasonable request. Policies can be posted on your department website or sent out with your regular communication to liaison departments to </a:t>
            </a:r>
            <a:r>
              <a:rPr lang="en"/>
              <a:t>help</a:t>
            </a:r>
            <a:r>
              <a:rPr lang="en"/>
              <a:t> reinforce your messaging when you choose to rely on them. We will couch this now to say: policy is one potential solution to a problem, not the only solution, and there will certainly be some instruction contexts, some library leadership environments, that are not immediately open to it. If you’re in that context today, we hope you </a:t>
            </a:r>
            <a:r>
              <a:rPr lang="en"/>
              <a:t>stick with us and hold on to some of the more generalizable content, since we would argue that you can still apply some of it.</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26bb8284ef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26bb8284ef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9 minutes in Anna But why a policy? In the survey I mentioned earlier, and in the literature review I completed prior to that survey, a bunch of librarian instruction issues emerged. Things like, I don’t have enough time, either because the request is for tomorrow, or because I have too much else to do. Or maybe it’s a resourcing issue, where there aren’t enough of you, or the professor won’t return your emails or send you a copy of the assignment, or you feel like you have to say yes because what will the professor think about the library if you say no? Shouldn’t the library be a place of yes? What is a librarian if not a teacher? What does it say about your professional identity if you say yes to a session </a:t>
            </a:r>
            <a:r>
              <a:rPr lang="en"/>
              <a:t>where</a:t>
            </a:r>
            <a:r>
              <a:rPr lang="en"/>
              <a:t> I’m basically just babysitting because the professor is at a conference and wants me to just “show them to use the databases”? What about if you say no? What if the expectation in my library is just that I get as many butts in seats as possible and it doesn’t matter if all I do is teach them the macarena?  McCartin and Wright-Mair say that academic librarians are likely to engage in deference behaviors, where we cede our expertise and authority to classroom instructors, and Muelemeans and Carr describe how some </a:t>
            </a:r>
            <a:r>
              <a:rPr lang="en"/>
              <a:t>librarians</a:t>
            </a:r>
            <a:r>
              <a:rPr lang="en"/>
              <a:t> find themselves trapped in a service model of instruction rather than a curricular partnership.  All of these questions and issues intersect with elements that can appear in instruction policy.</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SLIDES_API52352402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SLIDES_API52352402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This is Slido interaction slide, please don't delete it.</a:t>
            </a:r>
            <a:br>
              <a:rPr lang="en"/>
            </a:br>
            <a:r>
              <a:rPr lang="en"/>
              <a:t>✅ Click on 'Present with Slido' and the poll will launch automatically when you get to this slide.</a:t>
            </a:r>
            <a:r>
              <a:rPr lang="en">
                <a:solidFill>
                  <a:schemeClr val="dk1"/>
                </a:solidFill>
              </a:rPr>
              <a:t>13 minutes in Samantha Now we’ve had some time to hear about the background of this project and how other librarians feel about instruction policies and saying no to instruction, so we’d like to hear how you are all feeling. You can be honest in answering this question, “How do you feel about saying no to instruction requests?” As you fill out this word cloud it will appear on the screen, but anonymously. Go ahead and fill it out and let’s get a sense of how we’re all feeling.</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cxnSp>
        <p:nvCxnSpPr>
          <p:cNvPr id="10" name="Google Shape;10;p2"/>
          <p:cNvCxnSpPr/>
          <p:nvPr/>
        </p:nvCxnSpPr>
        <p:spPr>
          <a:xfrm>
            <a:off x="4278300" y="2751163"/>
            <a:ext cx="587400" cy="0"/>
          </a:xfrm>
          <a:prstGeom prst="straightConnector1">
            <a:avLst/>
          </a:prstGeom>
          <a:noFill/>
          <a:ln cap="flat" cmpd="sng" w="76200">
            <a:solidFill>
              <a:schemeClr val="dk1"/>
            </a:solidFill>
            <a:prstDash val="solid"/>
            <a:round/>
            <a:headEnd len="sm" w="sm" type="none"/>
            <a:tailEnd len="sm" w="sm" type="none"/>
          </a:ln>
        </p:spPr>
      </p:cxnSp>
      <p:sp>
        <p:nvSpPr>
          <p:cNvPr id="11" name="Google Shape;11;p2"/>
          <p:cNvSpPr txBox="1"/>
          <p:nvPr>
            <p:ph type="ctrTitle"/>
          </p:nvPr>
        </p:nvSpPr>
        <p:spPr>
          <a:xfrm>
            <a:off x="311700" y="595975"/>
            <a:ext cx="8520600" cy="1957800"/>
          </a:xfrm>
          <a:prstGeom prst="rect">
            <a:avLst/>
          </a:prstGeom>
        </p:spPr>
        <p:txBody>
          <a:bodyPr anchorCtr="0" anchor="b" bIns="91425" lIns="91425" spcFirstLastPara="1" rIns="91425" wrap="square" tIns="91425">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12" name="Google Shape;12;p2"/>
          <p:cNvSpPr txBox="1"/>
          <p:nvPr>
            <p:ph idx="1" type="subTitle"/>
          </p:nvPr>
        </p:nvSpPr>
        <p:spPr>
          <a:xfrm>
            <a:off x="311700" y="3165823"/>
            <a:ext cx="8520600" cy="733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1"/>
          <p:cNvSpPr txBox="1"/>
          <p:nvPr>
            <p:ph hasCustomPrompt="1" type="title"/>
          </p:nvPr>
        </p:nvSpPr>
        <p:spPr>
          <a:xfrm>
            <a:off x="311700" y="1167925"/>
            <a:ext cx="8520600" cy="19800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1"/>
              </a:buClr>
              <a:buSzPts val="11000"/>
              <a:buNone/>
              <a:defRPr sz="11000">
                <a:solidFill>
                  <a:schemeClr val="dk1"/>
                </a:solidFill>
              </a:defRPr>
            </a:lvl1pPr>
            <a:lvl2pPr lvl="1" algn="ctr">
              <a:spcBef>
                <a:spcPts val="0"/>
              </a:spcBef>
              <a:spcAft>
                <a:spcPts val="0"/>
              </a:spcAft>
              <a:buClr>
                <a:schemeClr val="dk1"/>
              </a:buClr>
              <a:buSzPts val="11000"/>
              <a:buNone/>
              <a:defRPr sz="11000">
                <a:solidFill>
                  <a:schemeClr val="dk1"/>
                </a:solidFill>
              </a:defRPr>
            </a:lvl2pPr>
            <a:lvl3pPr lvl="2" algn="ctr">
              <a:spcBef>
                <a:spcPts val="0"/>
              </a:spcBef>
              <a:spcAft>
                <a:spcPts val="0"/>
              </a:spcAft>
              <a:buClr>
                <a:schemeClr val="dk1"/>
              </a:buClr>
              <a:buSzPts val="11000"/>
              <a:buNone/>
              <a:defRPr sz="11000">
                <a:solidFill>
                  <a:schemeClr val="dk1"/>
                </a:solidFill>
              </a:defRPr>
            </a:lvl3pPr>
            <a:lvl4pPr lvl="3" algn="ctr">
              <a:spcBef>
                <a:spcPts val="0"/>
              </a:spcBef>
              <a:spcAft>
                <a:spcPts val="0"/>
              </a:spcAft>
              <a:buClr>
                <a:schemeClr val="dk1"/>
              </a:buClr>
              <a:buSzPts val="11000"/>
              <a:buNone/>
              <a:defRPr sz="11000">
                <a:solidFill>
                  <a:schemeClr val="dk1"/>
                </a:solidFill>
              </a:defRPr>
            </a:lvl4pPr>
            <a:lvl5pPr lvl="4" algn="ctr">
              <a:spcBef>
                <a:spcPts val="0"/>
              </a:spcBef>
              <a:spcAft>
                <a:spcPts val="0"/>
              </a:spcAft>
              <a:buClr>
                <a:schemeClr val="dk1"/>
              </a:buClr>
              <a:buSzPts val="11000"/>
              <a:buNone/>
              <a:defRPr sz="11000">
                <a:solidFill>
                  <a:schemeClr val="dk1"/>
                </a:solidFill>
              </a:defRPr>
            </a:lvl5pPr>
            <a:lvl6pPr lvl="5" algn="ctr">
              <a:spcBef>
                <a:spcPts val="0"/>
              </a:spcBef>
              <a:spcAft>
                <a:spcPts val="0"/>
              </a:spcAft>
              <a:buClr>
                <a:schemeClr val="dk1"/>
              </a:buClr>
              <a:buSzPts val="11000"/>
              <a:buNone/>
              <a:defRPr sz="11000">
                <a:solidFill>
                  <a:schemeClr val="dk1"/>
                </a:solidFill>
              </a:defRPr>
            </a:lvl6pPr>
            <a:lvl7pPr lvl="6" algn="ctr">
              <a:spcBef>
                <a:spcPts val="0"/>
              </a:spcBef>
              <a:spcAft>
                <a:spcPts val="0"/>
              </a:spcAft>
              <a:buClr>
                <a:schemeClr val="dk1"/>
              </a:buClr>
              <a:buSzPts val="11000"/>
              <a:buNone/>
              <a:defRPr sz="11000">
                <a:solidFill>
                  <a:schemeClr val="dk1"/>
                </a:solidFill>
              </a:defRPr>
            </a:lvl7pPr>
            <a:lvl8pPr lvl="7" algn="ctr">
              <a:spcBef>
                <a:spcPts val="0"/>
              </a:spcBef>
              <a:spcAft>
                <a:spcPts val="0"/>
              </a:spcAft>
              <a:buClr>
                <a:schemeClr val="dk1"/>
              </a:buClr>
              <a:buSzPts val="11000"/>
              <a:buNone/>
              <a:defRPr sz="11000">
                <a:solidFill>
                  <a:schemeClr val="dk1"/>
                </a:solidFill>
              </a:defRPr>
            </a:lvl8pPr>
            <a:lvl9pPr lvl="8" algn="ctr">
              <a:spcBef>
                <a:spcPts val="0"/>
              </a:spcBef>
              <a:spcAft>
                <a:spcPts val="0"/>
              </a:spcAft>
              <a:buClr>
                <a:schemeClr val="dk1"/>
              </a:buClr>
              <a:buSzPts val="11000"/>
              <a:buNone/>
              <a:defRPr sz="11000">
                <a:solidFill>
                  <a:schemeClr val="dk1"/>
                </a:solidFill>
              </a:defRPr>
            </a:lvl9pPr>
          </a:lstStyle>
          <a:p>
            <a:r>
              <a:t>xx%</a:t>
            </a:r>
          </a:p>
        </p:txBody>
      </p:sp>
      <p:sp>
        <p:nvSpPr>
          <p:cNvPr id="48" name="Google Shape;48;p11"/>
          <p:cNvSpPr txBox="1"/>
          <p:nvPr>
            <p:ph idx="1" type="body"/>
          </p:nvPr>
        </p:nvSpPr>
        <p:spPr>
          <a:xfrm>
            <a:off x="311700" y="3224250"/>
            <a:ext cx="85206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9" name="Google Shape;49;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4" name="Shape 14"/>
        <p:cNvGrpSpPr/>
        <p:nvPr/>
      </p:nvGrpSpPr>
      <p:grpSpPr>
        <a:xfrm>
          <a:off x="0" y="0"/>
          <a:ext cx="0" cy="0"/>
          <a:chOff x="0" y="0"/>
          <a:chExt cx="0" cy="0"/>
        </a:xfrm>
      </p:grpSpPr>
      <p:sp>
        <p:nvSpPr>
          <p:cNvPr id="15" name="Google Shape;15;p3"/>
          <p:cNvSpPr txBox="1"/>
          <p:nvPr>
            <p:ph type="title"/>
          </p:nvPr>
        </p:nvSpPr>
        <p:spPr>
          <a:xfrm>
            <a:off x="311700" y="2480550"/>
            <a:ext cx="8114400" cy="24459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6800"/>
              <a:buNone/>
              <a:defRPr sz="6800">
                <a:solidFill>
                  <a:schemeClr val="lt1"/>
                </a:solidFill>
              </a:defRPr>
            </a:lvl1pPr>
            <a:lvl2pPr lvl="1">
              <a:spcBef>
                <a:spcPts val="0"/>
              </a:spcBef>
              <a:spcAft>
                <a:spcPts val="0"/>
              </a:spcAft>
              <a:buClr>
                <a:schemeClr val="lt1"/>
              </a:buClr>
              <a:buSzPts val="6800"/>
              <a:buNone/>
              <a:defRPr sz="6800">
                <a:solidFill>
                  <a:schemeClr val="lt1"/>
                </a:solidFill>
              </a:defRPr>
            </a:lvl2pPr>
            <a:lvl3pPr lvl="2">
              <a:spcBef>
                <a:spcPts val="0"/>
              </a:spcBef>
              <a:spcAft>
                <a:spcPts val="0"/>
              </a:spcAft>
              <a:buClr>
                <a:schemeClr val="lt1"/>
              </a:buClr>
              <a:buSzPts val="6800"/>
              <a:buNone/>
              <a:defRPr sz="6800">
                <a:solidFill>
                  <a:schemeClr val="lt1"/>
                </a:solidFill>
              </a:defRPr>
            </a:lvl3pPr>
            <a:lvl4pPr lvl="3">
              <a:spcBef>
                <a:spcPts val="0"/>
              </a:spcBef>
              <a:spcAft>
                <a:spcPts val="0"/>
              </a:spcAft>
              <a:buClr>
                <a:schemeClr val="lt1"/>
              </a:buClr>
              <a:buSzPts val="6800"/>
              <a:buNone/>
              <a:defRPr sz="6800">
                <a:solidFill>
                  <a:schemeClr val="lt1"/>
                </a:solidFill>
              </a:defRPr>
            </a:lvl4pPr>
            <a:lvl5pPr lvl="4">
              <a:spcBef>
                <a:spcPts val="0"/>
              </a:spcBef>
              <a:spcAft>
                <a:spcPts val="0"/>
              </a:spcAft>
              <a:buClr>
                <a:schemeClr val="lt1"/>
              </a:buClr>
              <a:buSzPts val="6800"/>
              <a:buNone/>
              <a:defRPr sz="6800">
                <a:solidFill>
                  <a:schemeClr val="lt1"/>
                </a:solidFill>
              </a:defRPr>
            </a:lvl5pPr>
            <a:lvl6pPr lvl="5">
              <a:spcBef>
                <a:spcPts val="0"/>
              </a:spcBef>
              <a:spcAft>
                <a:spcPts val="0"/>
              </a:spcAft>
              <a:buClr>
                <a:schemeClr val="lt1"/>
              </a:buClr>
              <a:buSzPts val="6800"/>
              <a:buNone/>
              <a:defRPr sz="6800">
                <a:solidFill>
                  <a:schemeClr val="lt1"/>
                </a:solidFill>
              </a:defRPr>
            </a:lvl6pPr>
            <a:lvl7pPr lvl="6">
              <a:spcBef>
                <a:spcPts val="0"/>
              </a:spcBef>
              <a:spcAft>
                <a:spcPts val="0"/>
              </a:spcAft>
              <a:buClr>
                <a:schemeClr val="lt1"/>
              </a:buClr>
              <a:buSzPts val="6800"/>
              <a:buNone/>
              <a:defRPr sz="6800">
                <a:solidFill>
                  <a:schemeClr val="lt1"/>
                </a:solidFill>
              </a:defRPr>
            </a:lvl7pPr>
            <a:lvl8pPr lvl="7">
              <a:spcBef>
                <a:spcPts val="0"/>
              </a:spcBef>
              <a:spcAft>
                <a:spcPts val="0"/>
              </a:spcAft>
              <a:buClr>
                <a:schemeClr val="lt1"/>
              </a:buClr>
              <a:buSzPts val="6800"/>
              <a:buNone/>
              <a:defRPr sz="6800">
                <a:solidFill>
                  <a:schemeClr val="lt1"/>
                </a:solidFill>
              </a:defRPr>
            </a:lvl8pPr>
            <a:lvl9pPr lvl="8">
              <a:spcBef>
                <a:spcPts val="0"/>
              </a:spcBef>
              <a:spcAft>
                <a:spcPts val="0"/>
              </a:spcAft>
              <a:buClr>
                <a:schemeClr val="lt1"/>
              </a:buClr>
              <a:buSzPts val="6800"/>
              <a:buNone/>
              <a:defRPr sz="6800">
                <a:solidFill>
                  <a:schemeClr val="lt1"/>
                </a:solidFill>
              </a:defRPr>
            </a:lvl9pPr>
          </a:lstStyle>
          <a:p/>
        </p:txBody>
      </p:sp>
      <p:sp>
        <p:nvSpPr>
          <p:cNvPr id="16" name="Google Shape;16;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19" name="Google Shape;19;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0" name="Google Shape;20;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Google Shape;23;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5" name="Google Shape;2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Google Shape;28;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311700" y="6318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311700" y="1490875"/>
            <a:ext cx="2808000" cy="3078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2" name="Google Shape;32;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33" name="Shape 33"/>
        <p:cNvGrpSpPr/>
        <p:nvPr/>
      </p:nvGrpSpPr>
      <p:grpSpPr>
        <a:xfrm>
          <a:off x="0" y="0"/>
          <a:ext cx="0" cy="0"/>
          <a:chOff x="0" y="0"/>
          <a:chExt cx="0" cy="0"/>
        </a:xfrm>
      </p:grpSpPr>
      <p:sp>
        <p:nvSpPr>
          <p:cNvPr id="34" name="Google Shape;34;p8"/>
          <p:cNvSpPr txBox="1"/>
          <p:nvPr>
            <p:ph type="title"/>
          </p:nvPr>
        </p:nvSpPr>
        <p:spPr>
          <a:xfrm>
            <a:off x="490250" y="526350"/>
            <a:ext cx="56838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5" name="Google Shape;35;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4572000" y="10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38" name="Google Shape;38;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39" name="Google Shape;39;p9"/>
          <p:cNvSpPr txBox="1"/>
          <p:nvPr>
            <p:ph type="title"/>
          </p:nvPr>
        </p:nvSpPr>
        <p:spPr>
          <a:xfrm>
            <a:off x="265500" y="1375599"/>
            <a:ext cx="4045200" cy="1551900"/>
          </a:xfrm>
          <a:prstGeom prst="rect">
            <a:avLst/>
          </a:prstGeom>
        </p:spPr>
        <p:txBody>
          <a:bodyPr anchorCtr="0" anchor="b"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0" name="Google Shape;40;p9"/>
          <p:cNvSpPr txBox="1"/>
          <p:nvPr>
            <p:ph idx="1" type="subTitle"/>
          </p:nvPr>
        </p:nvSpPr>
        <p:spPr>
          <a:xfrm>
            <a:off x="265500" y="2981125"/>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
        <p:nvSpPr>
          <p:cNvPr id="41" name="Google Shape;41;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2" name="Google Shape;42;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0"/>
          <p:cNvSpPr txBox="1"/>
          <p:nvPr>
            <p:ph idx="1" type="body"/>
          </p:nvPr>
        </p:nvSpPr>
        <p:spPr>
          <a:xfrm>
            <a:off x="319500" y="42337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accent3"/>
              </a:buClr>
              <a:buSzPts val="1800"/>
              <a:buFont typeface="Alfa Slab One"/>
              <a:buNone/>
              <a:defRPr>
                <a:solidFill>
                  <a:schemeClr val="accent3"/>
                </a:solidFill>
                <a:latin typeface="Alfa Slab One"/>
                <a:ea typeface="Alfa Slab One"/>
                <a:cs typeface="Alfa Slab One"/>
                <a:sym typeface="Alfa Slab One"/>
              </a:defRPr>
            </a:lvl1pPr>
          </a:lstStyle>
          <a:p/>
        </p:txBody>
      </p:sp>
      <p:sp>
        <p:nvSpPr>
          <p:cNvPr id="45" name="Google Shape;45;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ameday">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1pPr>
            <a:lvl2pPr lvl="1">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2pPr>
            <a:lvl3pPr lvl="2">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3pPr>
            <a:lvl4pPr lvl="3">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4pPr>
            <a:lvl5pPr lvl="4">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5pPr>
            <a:lvl6pPr lvl="5">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6pPr>
            <a:lvl7pPr lvl="6">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7pPr>
            <a:lvl8pPr lvl="7">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8pPr>
            <a:lvl9pPr lvl="8">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Proxima Nova"/>
              <a:buChar char="●"/>
              <a:defRPr sz="1800">
                <a:solidFill>
                  <a:schemeClr val="dk2"/>
                </a:solidFill>
                <a:latin typeface="Proxima Nova"/>
                <a:ea typeface="Proxima Nova"/>
                <a:cs typeface="Proxima Nova"/>
                <a:sym typeface="Proxima Nova"/>
              </a:defRPr>
            </a:lvl1pPr>
            <a:lvl2pPr indent="-317500" lvl="1" marL="9144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2pPr>
            <a:lvl3pPr indent="-317500" lvl="2" marL="13716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3pPr>
            <a:lvl4pPr indent="-317500" lvl="3" marL="18288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4pPr>
            <a:lvl5pPr indent="-317500" lvl="4" marL="22860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5pPr>
            <a:lvl6pPr indent="-317500" lvl="5" marL="27432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6pPr>
            <a:lvl7pPr indent="-317500" lvl="6" marL="32004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7pPr>
            <a:lvl8pPr indent="-317500" lvl="7" marL="36576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8pPr>
            <a:lvl9pPr indent="-317500" lvl="8" marL="41148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Proxima Nova"/>
                <a:ea typeface="Proxima Nova"/>
                <a:cs typeface="Proxima Nova"/>
                <a:sym typeface="Proxima Nova"/>
              </a:defRPr>
            </a:lvl1pPr>
            <a:lvl2pPr lvl="1" algn="r">
              <a:buNone/>
              <a:defRPr sz="1000">
                <a:solidFill>
                  <a:schemeClr val="dk2"/>
                </a:solidFill>
                <a:latin typeface="Proxima Nova"/>
                <a:ea typeface="Proxima Nova"/>
                <a:cs typeface="Proxima Nova"/>
                <a:sym typeface="Proxima Nova"/>
              </a:defRPr>
            </a:lvl2pPr>
            <a:lvl3pPr lvl="2" algn="r">
              <a:buNone/>
              <a:defRPr sz="1000">
                <a:solidFill>
                  <a:schemeClr val="dk2"/>
                </a:solidFill>
                <a:latin typeface="Proxima Nova"/>
                <a:ea typeface="Proxima Nova"/>
                <a:cs typeface="Proxima Nova"/>
                <a:sym typeface="Proxima Nova"/>
              </a:defRPr>
            </a:lvl3pPr>
            <a:lvl4pPr lvl="3" algn="r">
              <a:buNone/>
              <a:defRPr sz="1000">
                <a:solidFill>
                  <a:schemeClr val="dk2"/>
                </a:solidFill>
                <a:latin typeface="Proxima Nova"/>
                <a:ea typeface="Proxima Nova"/>
                <a:cs typeface="Proxima Nova"/>
                <a:sym typeface="Proxima Nova"/>
              </a:defRPr>
            </a:lvl4pPr>
            <a:lvl5pPr lvl="4" algn="r">
              <a:buNone/>
              <a:defRPr sz="1000">
                <a:solidFill>
                  <a:schemeClr val="dk2"/>
                </a:solidFill>
                <a:latin typeface="Proxima Nova"/>
                <a:ea typeface="Proxima Nova"/>
                <a:cs typeface="Proxima Nova"/>
                <a:sym typeface="Proxima Nova"/>
              </a:defRPr>
            </a:lvl5pPr>
            <a:lvl6pPr lvl="5" algn="r">
              <a:buNone/>
              <a:defRPr sz="1000">
                <a:solidFill>
                  <a:schemeClr val="dk2"/>
                </a:solidFill>
                <a:latin typeface="Proxima Nova"/>
                <a:ea typeface="Proxima Nova"/>
                <a:cs typeface="Proxima Nova"/>
                <a:sym typeface="Proxima Nova"/>
              </a:defRPr>
            </a:lvl6pPr>
            <a:lvl7pPr lvl="6" algn="r">
              <a:buNone/>
              <a:defRPr sz="1000">
                <a:solidFill>
                  <a:schemeClr val="dk2"/>
                </a:solidFill>
                <a:latin typeface="Proxima Nova"/>
                <a:ea typeface="Proxima Nova"/>
                <a:cs typeface="Proxima Nova"/>
                <a:sym typeface="Proxima Nova"/>
              </a:defRPr>
            </a:lvl7pPr>
            <a:lvl8pPr lvl="7" algn="r">
              <a:buNone/>
              <a:defRPr sz="1000">
                <a:solidFill>
                  <a:schemeClr val="dk2"/>
                </a:solidFill>
                <a:latin typeface="Proxima Nova"/>
                <a:ea typeface="Proxima Nova"/>
                <a:cs typeface="Proxima Nova"/>
                <a:sym typeface="Proxima Nova"/>
              </a:defRPr>
            </a:lvl8pPr>
            <a:lvl9pPr lvl="8" algn="r">
              <a:buNone/>
              <a:defRPr sz="1000">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hyperlink" Target="https://www.sli.do/features-google-slides?interaction-type=TXVsdGlwbGVDaG9pY2U%3D" TargetMode="External"/><Relationship Id="rId4" Type="http://schemas.openxmlformats.org/officeDocument/2006/relationships/image" Target="../media/image3.png"/><Relationship Id="rId5" Type="http://schemas.openxmlformats.org/officeDocument/2006/relationships/hyperlink" Target="https://www.sli.do/features-google-slides?payload=eyJwb2xsVXVpZCI6ImM4ZDk2Y2NhLTEzMjAtNDBlMC1iYzQzLTFiNmJkYmY5MWY1YSIsInByZXNlbnRhdGlvbklkIjoiMVN3SW1FYjNaWkQ1NVhEdzBPU1IzYmoxLWtqay00NGNsTlVjVWxwUnRiUEkiLCJzbGlkZUlkIjoiU0xJREVTX0FQSTEzNTE2NTU2NDRfMCIsInRpbWVsaW5lIjpbeyJzaG93UmVzdWx0cyI6dHJ1ZSwicG9sbFF1ZXN0aW9uVXVpZCI6IjIyNWM4MTliLThjZmUtNGEzYS04ZDFhLTY0OTcxOGM2NzQ0ZCJ9XSwidHlwZSI6IlNsaWRvUG9sbCJ9" TargetMode="External"/><Relationship Id="rId6" Type="http://schemas.openxmlformats.org/officeDocument/2006/relationships/image" Target="../media/image7.png"/><Relationship Id="rId7" Type="http://schemas.openxmlformats.org/officeDocument/2006/relationships/hyperlink" Target="https://chrome.google.com/webstore/detail/slido/dhhclfjehmpacimcdknijodpjpmppkii"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3.xml"/><Relationship Id="rId3" Type="http://schemas.openxmlformats.org/officeDocument/2006/relationships/hyperlink" Target="https://www.sli.do/features-google-slides?interaction-type=T3BlblRleHQ%3D" TargetMode="External"/><Relationship Id="rId4" Type="http://schemas.openxmlformats.org/officeDocument/2006/relationships/image" Target="../media/image1.png"/><Relationship Id="rId5" Type="http://schemas.openxmlformats.org/officeDocument/2006/relationships/hyperlink" Target="https://www.sli.do/features-google-slides?payload=eyJwb2xsVXVpZCI6IjY2YjYwYTZhLWZlYjYtNGZmMS04NzVlLTlhY2ExOTliMzYxNyIsInByZXNlbnRhdGlvbklkIjoiMVN3SW1FYjNaWkQ1NVhEdzBPU1IzYmoxLWtqay00NGNsTlVjVWxwUnRiUEkiLCJzbGlkZUlkIjoiU0xJREVTX0FQSTk3MjcxMzRfMCIsInRpbWVsaW5lIjpbeyJwb2xsUXVlc3Rpb25VdWlkIjoiYjhiMzlhODYtMGMyOC00YzQzLWE0ZmMtZGIxYTU2NWI5YTE0Iiwic2hvd1Jlc3VsdHMiOnRydWV9XSwidHlwZSI6IlNsaWRvUG9sbCJ9" TargetMode="External"/><Relationship Id="rId6" Type="http://schemas.openxmlformats.org/officeDocument/2006/relationships/image" Target="../media/image7.png"/><Relationship Id="rId7" Type="http://schemas.openxmlformats.org/officeDocument/2006/relationships/hyperlink" Target="https://chrome.google.com/webstore/detail/slido/dhhclfjehmpacimcdknijodpjpmppkii"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hyperlink" Target="mailto:whitean2@gvsu.edu" TargetMode="External"/><Relationship Id="rId4" Type="http://schemas.openxmlformats.org/officeDocument/2006/relationships/hyperlink" Target="mailto:samanthaminnis@grcc.edu"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hyperlink" Target="https://doi.org/10.1016/j.acalib.2022.102590" TargetMode="External"/><Relationship Id="rId4" Type="http://schemas.openxmlformats.org/officeDocument/2006/relationships/hyperlink" Target="https://doi.org/10.1016/j.acalib.2022.102590" TargetMode="External"/><Relationship Id="rId5" Type="http://schemas.openxmlformats.org/officeDocument/2006/relationships/hyperlink" Target="https://doi.org/10.1108/00907321311300893" TargetMode="External"/><Relationship Id="rId6" Type="http://schemas.openxmlformats.org/officeDocument/2006/relationships/hyperlink" Target="https://doi.org/10.1108/00907321311300893"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www.sli.do/features-google-slides?interaction-type=V29yZENsb3Vk" TargetMode="External"/><Relationship Id="rId4" Type="http://schemas.openxmlformats.org/officeDocument/2006/relationships/image" Target="../media/image2.png"/><Relationship Id="rId5" Type="http://schemas.openxmlformats.org/officeDocument/2006/relationships/hyperlink" Target="https://www.sli.do/features-google-slides?payload=eyJwb2xsVXVpZCI6IjkyOGI2M2Y1LWZjNmItNGFlZC05Zjc4LTU1YjhhMGFjNzExZiIsInByZXNlbnRhdGlvbklkIjoiMVN3SW1FYjNaWkQ1NVhEdzBPU1IzYmoxLWtqay00NGNsTlVjVWxwUnRiUEkiLCJzbGlkZUlkIjoiU0xJREVTX0FQSTUyMzUyNDAyMl8wIiwidGltZWxpbmUiOlt7InBvbGxRdWVzdGlvblV1aWQiOiJkOGMwYjIyNS01Y2YyLTQ3NmItYTc3MC0yNzkxYTA4ZDdmMWYiLCJzaG93UmVzdWx0cyI6dHJ1ZX1dLCJ0eXBlIjoiU2xpZG9Qb2xsIn0%3D" TargetMode="External"/><Relationship Id="rId6" Type="http://schemas.openxmlformats.org/officeDocument/2006/relationships/image" Target="../media/image7.png"/><Relationship Id="rId7" Type="http://schemas.openxmlformats.org/officeDocument/2006/relationships/hyperlink" Target="https://chrome.google.com/webstore/detail/slido/dhhclfjehmpacimcdknijodpjpmppkii"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5" name="Shape 55"/>
        <p:cNvGrpSpPr/>
        <p:nvPr/>
      </p:nvGrpSpPr>
      <p:grpSpPr>
        <a:xfrm>
          <a:off x="0" y="0"/>
          <a:ext cx="0" cy="0"/>
          <a:chOff x="0" y="0"/>
          <a:chExt cx="0" cy="0"/>
        </a:xfrm>
      </p:grpSpPr>
      <p:pic>
        <p:nvPicPr>
          <p:cNvPr descr="poll-type-id" id="56" name="Google Shape;56;p13">
            <a:hlinkClick r:id="rId3"/>
          </p:cNvPr>
          <p:cNvPicPr preferRelativeResize="0"/>
          <p:nvPr/>
        </p:nvPicPr>
        <p:blipFill>
          <a:blip r:embed="rId4">
            <a:alphaModFix/>
          </a:blip>
          <a:stretch>
            <a:fillRect/>
          </a:stretch>
        </p:blipFill>
        <p:spPr>
          <a:xfrm>
            <a:off x="508000" y="1657350"/>
            <a:ext cx="1828800" cy="1828800"/>
          </a:xfrm>
          <a:prstGeom prst="rect">
            <a:avLst/>
          </a:prstGeom>
          <a:noFill/>
          <a:ln>
            <a:noFill/>
          </a:ln>
        </p:spPr>
      </p:pic>
      <p:pic>
        <p:nvPicPr>
          <p:cNvPr descr="logo-id" id="57" name="Google Shape;57;p13">
            <a:hlinkClick r:id="rId5"/>
          </p:cNvPr>
          <p:cNvPicPr preferRelativeResize="0"/>
          <p:nvPr/>
        </p:nvPicPr>
        <p:blipFill>
          <a:blip r:embed="rId6">
            <a:alphaModFix/>
          </a:blip>
          <a:stretch>
            <a:fillRect/>
          </a:stretch>
        </p:blipFill>
        <p:spPr>
          <a:xfrm>
            <a:off x="2612020" y="508000"/>
            <a:ext cx="874500" cy="382594"/>
          </a:xfrm>
          <a:prstGeom prst="rect">
            <a:avLst/>
          </a:prstGeom>
          <a:noFill/>
          <a:ln>
            <a:noFill/>
          </a:ln>
        </p:spPr>
      </p:pic>
      <p:sp>
        <p:nvSpPr>
          <p:cNvPr descr="title-id" id="58" name="Google Shape;58;p13"/>
          <p:cNvSpPr txBox="1"/>
          <p:nvPr/>
        </p:nvSpPr>
        <p:spPr>
          <a:xfrm>
            <a:off x="2590800" y="1928813"/>
            <a:ext cx="6045300" cy="1285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3600">
                <a:solidFill>
                  <a:srgbClr val="5B5B5B"/>
                </a:solidFill>
                <a:latin typeface="Roboto"/>
                <a:ea typeface="Roboto"/>
                <a:cs typeface="Roboto"/>
                <a:sym typeface="Roboto"/>
              </a:rPr>
              <a:t>Do you have an instruction policy? </a:t>
            </a:r>
            <a:endParaRPr b="1" sz="3600">
              <a:solidFill>
                <a:srgbClr val="5B5B5B"/>
              </a:solidFill>
              <a:latin typeface="Roboto"/>
              <a:ea typeface="Roboto"/>
              <a:cs typeface="Roboto"/>
              <a:sym typeface="Roboto"/>
            </a:endParaRPr>
          </a:p>
        </p:txBody>
      </p:sp>
      <p:sp>
        <p:nvSpPr>
          <p:cNvPr descr="footer-id" id="59" name="Google Shape;59;p13"/>
          <p:cNvSpPr txBox="1"/>
          <p:nvPr/>
        </p:nvSpPr>
        <p:spPr>
          <a:xfrm>
            <a:off x="2286000" y="4381500"/>
            <a:ext cx="304800" cy="3825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1300">
                <a:solidFill>
                  <a:srgbClr val="5B5B5B"/>
                </a:solidFill>
                <a:latin typeface="Roboto"/>
                <a:ea typeface="Roboto"/>
                <a:cs typeface="Roboto"/>
                <a:sym typeface="Roboto"/>
              </a:rPr>
              <a:t>ⓘ</a:t>
            </a:r>
            <a:endParaRPr b="1" sz="1300">
              <a:solidFill>
                <a:srgbClr val="5B5B5B"/>
              </a:solidFill>
              <a:latin typeface="Roboto"/>
              <a:ea typeface="Roboto"/>
              <a:cs typeface="Roboto"/>
              <a:sym typeface="Roboto"/>
            </a:endParaRPr>
          </a:p>
        </p:txBody>
      </p:sp>
      <p:sp>
        <p:nvSpPr>
          <p:cNvPr descr="footer-id" id="60" name="Google Shape;60;p13"/>
          <p:cNvSpPr txBox="1"/>
          <p:nvPr/>
        </p:nvSpPr>
        <p:spPr>
          <a:xfrm>
            <a:off x="2590800" y="4381500"/>
            <a:ext cx="6045300" cy="3825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solidFill>
                  <a:srgbClr val="5B5B5B"/>
                </a:solidFill>
                <a:latin typeface="Roboto"/>
                <a:ea typeface="Roboto"/>
                <a:cs typeface="Roboto"/>
                <a:sym typeface="Roboto"/>
              </a:rPr>
              <a:t>Click </a:t>
            </a:r>
            <a:r>
              <a:rPr b="1" lang="en">
                <a:solidFill>
                  <a:srgbClr val="5B5B5B"/>
                </a:solidFill>
                <a:latin typeface="Roboto"/>
                <a:ea typeface="Roboto"/>
                <a:cs typeface="Roboto"/>
                <a:sym typeface="Roboto"/>
              </a:rPr>
              <a:t>Present with Slido</a:t>
            </a:r>
            <a:r>
              <a:rPr lang="en">
                <a:solidFill>
                  <a:srgbClr val="5B5B5B"/>
                </a:solidFill>
                <a:latin typeface="Roboto"/>
                <a:ea typeface="Roboto"/>
                <a:cs typeface="Roboto"/>
                <a:sym typeface="Roboto"/>
              </a:rPr>
              <a:t> or install our </a:t>
            </a:r>
            <a:r>
              <a:rPr lang="en" u="sng">
                <a:solidFill>
                  <a:schemeClr val="hlink"/>
                </a:solidFill>
                <a:latin typeface="Roboto"/>
                <a:ea typeface="Roboto"/>
                <a:cs typeface="Roboto"/>
                <a:sym typeface="Roboto"/>
                <a:hlinkClick r:id="rId7"/>
              </a:rPr>
              <a:t>Chrome extension</a:t>
            </a:r>
            <a:r>
              <a:rPr lang="en">
                <a:solidFill>
                  <a:srgbClr val="5B5B5B"/>
                </a:solidFill>
                <a:latin typeface="Roboto"/>
                <a:ea typeface="Roboto"/>
                <a:cs typeface="Roboto"/>
                <a:sym typeface="Roboto"/>
              </a:rPr>
              <a:t> to activate this poll while presenting.</a:t>
            </a:r>
            <a:endParaRPr>
              <a:solidFill>
                <a:srgbClr val="5B5B5B"/>
              </a:solidFill>
              <a:latin typeface="Roboto"/>
              <a:ea typeface="Roboto"/>
              <a:cs typeface="Roboto"/>
              <a:sym typeface="Roboto"/>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Survey Results</a:t>
            </a:r>
            <a:endParaRPr/>
          </a:p>
        </p:txBody>
      </p:sp>
      <p:pic>
        <p:nvPicPr>
          <p:cNvPr descr="61 respondents selected &quot;fearful.&quot; 72 selected &quot;empowered.&quot; 187 selected &quot;guilty.&quot; 4 selected &quot;excited.&quot; 113 selected &quot;uncertain.&quot; 58 selected &quot;confident.&quot; 114 selected &quot;relieved.&quot; 30 selected &quot;other.&quot; " id="119" name="Google Shape;119;p22" title="When you have said or imagine saying no, how have you felt or do you feel? Select all that apply. "/>
          <p:cNvPicPr preferRelativeResize="0"/>
          <p:nvPr/>
        </p:nvPicPr>
        <p:blipFill>
          <a:blip r:embed="rId3">
            <a:alphaModFix/>
          </a:blip>
          <a:stretch>
            <a:fillRect/>
          </a:stretch>
        </p:blipFill>
        <p:spPr>
          <a:xfrm>
            <a:off x="521575" y="1017725"/>
            <a:ext cx="7709851" cy="39414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Perspectives</a:t>
            </a:r>
            <a:endParaRPr/>
          </a:p>
        </p:txBody>
      </p:sp>
      <p:sp>
        <p:nvSpPr>
          <p:cNvPr id="125" name="Google Shape;125;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What are your feelings, thoughts, and reactions to instruction policy (personal or programmatic?)</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en"/>
              <a:t>What challenges or successes have you experienced in coordinating, planning or teaching instruction sessions? Describe or tell a story about a time things went poorly or well.	</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n"/>
              <a:t>We will share as a room in a few minutes.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Brainwriting</a:t>
            </a:r>
            <a:endParaRPr/>
          </a:p>
        </p:txBody>
      </p:sp>
      <p:sp>
        <p:nvSpPr>
          <p:cNvPr id="131" name="Google Shape;131;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Thinking about these and other stories: </a:t>
            </a:r>
            <a:endParaRPr/>
          </a:p>
          <a:p>
            <a:pPr indent="0" lvl="0" marL="0" rtl="0" algn="l">
              <a:spcBef>
                <a:spcPts val="1200"/>
              </a:spcBef>
              <a:spcAft>
                <a:spcPts val="0"/>
              </a:spcAft>
              <a:buNone/>
            </a:pPr>
            <a:r>
              <a:rPr lang="en"/>
              <a:t>Write elements or wording of personal or programmatic instruction policy that someone could implement</a:t>
            </a:r>
            <a:endParaRPr/>
          </a:p>
          <a:p>
            <a:pPr indent="0" lvl="0" marL="0" rtl="0" algn="l">
              <a:spcBef>
                <a:spcPts val="1200"/>
              </a:spcBef>
              <a:spcAft>
                <a:spcPts val="0"/>
              </a:spcAft>
              <a:buNone/>
            </a:pPr>
            <a:r>
              <a:rPr lang="en"/>
              <a:t>Don’t censor yourself</a:t>
            </a:r>
            <a:endParaRPr/>
          </a:p>
          <a:p>
            <a:pPr indent="0" lvl="0" marL="0" rtl="0" algn="l">
              <a:spcBef>
                <a:spcPts val="1200"/>
              </a:spcBef>
              <a:spcAft>
                <a:spcPts val="0"/>
              </a:spcAft>
              <a:buNone/>
            </a:pPr>
            <a:r>
              <a:rPr lang="en"/>
              <a:t>When you see one you like, give it a star</a:t>
            </a:r>
            <a:endParaRPr/>
          </a:p>
          <a:p>
            <a:pPr indent="0" lvl="0" marL="0" rtl="0" algn="l">
              <a:spcBef>
                <a:spcPts val="1200"/>
              </a:spcBef>
              <a:spcAft>
                <a:spcPts val="12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35" name="Shape 135"/>
        <p:cNvGrpSpPr/>
        <p:nvPr/>
      </p:nvGrpSpPr>
      <p:grpSpPr>
        <a:xfrm>
          <a:off x="0" y="0"/>
          <a:ext cx="0" cy="0"/>
          <a:chOff x="0" y="0"/>
          <a:chExt cx="0" cy="0"/>
        </a:xfrm>
      </p:grpSpPr>
      <p:pic>
        <p:nvPicPr>
          <p:cNvPr descr="poll-type-id" id="136" name="Google Shape;136;p25">
            <a:hlinkClick r:id="rId3"/>
          </p:cNvPr>
          <p:cNvPicPr preferRelativeResize="0"/>
          <p:nvPr/>
        </p:nvPicPr>
        <p:blipFill>
          <a:blip r:embed="rId4">
            <a:alphaModFix/>
          </a:blip>
          <a:stretch>
            <a:fillRect/>
          </a:stretch>
        </p:blipFill>
        <p:spPr>
          <a:xfrm>
            <a:off x="508000" y="1657350"/>
            <a:ext cx="1828800" cy="1828800"/>
          </a:xfrm>
          <a:prstGeom prst="rect">
            <a:avLst/>
          </a:prstGeom>
          <a:noFill/>
          <a:ln>
            <a:noFill/>
          </a:ln>
        </p:spPr>
      </p:pic>
      <p:pic>
        <p:nvPicPr>
          <p:cNvPr descr="logo-id" id="137" name="Google Shape;137;p25">
            <a:hlinkClick r:id="rId5"/>
          </p:cNvPr>
          <p:cNvPicPr preferRelativeResize="0"/>
          <p:nvPr/>
        </p:nvPicPr>
        <p:blipFill>
          <a:blip r:embed="rId6">
            <a:alphaModFix/>
          </a:blip>
          <a:stretch>
            <a:fillRect/>
          </a:stretch>
        </p:blipFill>
        <p:spPr>
          <a:xfrm>
            <a:off x="2612020" y="508000"/>
            <a:ext cx="874500" cy="382594"/>
          </a:xfrm>
          <a:prstGeom prst="rect">
            <a:avLst/>
          </a:prstGeom>
          <a:noFill/>
          <a:ln>
            <a:noFill/>
          </a:ln>
        </p:spPr>
      </p:pic>
      <p:sp>
        <p:nvSpPr>
          <p:cNvPr descr="title-id" id="138" name="Google Shape;138;p25"/>
          <p:cNvSpPr txBox="1"/>
          <p:nvPr/>
        </p:nvSpPr>
        <p:spPr>
          <a:xfrm>
            <a:off x="2590800" y="1928813"/>
            <a:ext cx="6045300" cy="1285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2400">
                <a:solidFill>
                  <a:srgbClr val="5B5B5B"/>
                </a:solidFill>
                <a:latin typeface="Roboto"/>
                <a:ea typeface="Roboto"/>
                <a:cs typeface="Roboto"/>
                <a:sym typeface="Roboto"/>
              </a:rPr>
              <a:t>Don't want to write? Put your policy element/language here and we will put it on a card for you.</a:t>
            </a:r>
            <a:endParaRPr b="1" sz="2400">
              <a:solidFill>
                <a:srgbClr val="5B5B5B"/>
              </a:solidFill>
              <a:latin typeface="Roboto"/>
              <a:ea typeface="Roboto"/>
              <a:cs typeface="Roboto"/>
              <a:sym typeface="Roboto"/>
            </a:endParaRPr>
          </a:p>
        </p:txBody>
      </p:sp>
      <p:sp>
        <p:nvSpPr>
          <p:cNvPr descr="footer-id" id="139" name="Google Shape;139;p25"/>
          <p:cNvSpPr txBox="1"/>
          <p:nvPr/>
        </p:nvSpPr>
        <p:spPr>
          <a:xfrm>
            <a:off x="2286000" y="4381500"/>
            <a:ext cx="304800" cy="3825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1300">
                <a:solidFill>
                  <a:srgbClr val="5B5B5B"/>
                </a:solidFill>
                <a:latin typeface="Roboto"/>
                <a:ea typeface="Roboto"/>
                <a:cs typeface="Roboto"/>
                <a:sym typeface="Roboto"/>
              </a:rPr>
              <a:t>ⓘ</a:t>
            </a:r>
            <a:endParaRPr b="1" sz="1300">
              <a:solidFill>
                <a:srgbClr val="5B5B5B"/>
              </a:solidFill>
              <a:latin typeface="Roboto"/>
              <a:ea typeface="Roboto"/>
              <a:cs typeface="Roboto"/>
              <a:sym typeface="Roboto"/>
            </a:endParaRPr>
          </a:p>
        </p:txBody>
      </p:sp>
      <p:sp>
        <p:nvSpPr>
          <p:cNvPr descr="footer-id" id="140" name="Google Shape;140;p25"/>
          <p:cNvSpPr txBox="1"/>
          <p:nvPr/>
        </p:nvSpPr>
        <p:spPr>
          <a:xfrm>
            <a:off x="2590800" y="4381500"/>
            <a:ext cx="6045300" cy="3825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solidFill>
                  <a:srgbClr val="5B5B5B"/>
                </a:solidFill>
                <a:latin typeface="Roboto"/>
                <a:ea typeface="Roboto"/>
                <a:cs typeface="Roboto"/>
                <a:sym typeface="Roboto"/>
              </a:rPr>
              <a:t>Click </a:t>
            </a:r>
            <a:r>
              <a:rPr b="1" lang="en">
                <a:solidFill>
                  <a:srgbClr val="5B5B5B"/>
                </a:solidFill>
                <a:latin typeface="Roboto"/>
                <a:ea typeface="Roboto"/>
                <a:cs typeface="Roboto"/>
                <a:sym typeface="Roboto"/>
              </a:rPr>
              <a:t>Present with Slido</a:t>
            </a:r>
            <a:r>
              <a:rPr lang="en">
                <a:solidFill>
                  <a:srgbClr val="5B5B5B"/>
                </a:solidFill>
                <a:latin typeface="Roboto"/>
                <a:ea typeface="Roboto"/>
                <a:cs typeface="Roboto"/>
                <a:sym typeface="Roboto"/>
              </a:rPr>
              <a:t> or install our </a:t>
            </a:r>
            <a:r>
              <a:rPr lang="en" u="sng">
                <a:solidFill>
                  <a:schemeClr val="hlink"/>
                </a:solidFill>
                <a:latin typeface="Roboto"/>
                <a:ea typeface="Roboto"/>
                <a:cs typeface="Roboto"/>
                <a:sym typeface="Roboto"/>
                <a:hlinkClick r:id="rId7"/>
              </a:rPr>
              <a:t>Chrome extension</a:t>
            </a:r>
            <a:r>
              <a:rPr lang="en">
                <a:solidFill>
                  <a:srgbClr val="5B5B5B"/>
                </a:solidFill>
                <a:latin typeface="Roboto"/>
                <a:ea typeface="Roboto"/>
                <a:cs typeface="Roboto"/>
                <a:sym typeface="Roboto"/>
              </a:rPr>
              <a:t> to activate this poll while presenting.</a:t>
            </a:r>
            <a:endParaRPr>
              <a:solidFill>
                <a:srgbClr val="5B5B5B"/>
              </a:solidFill>
              <a:latin typeface="Roboto"/>
              <a:ea typeface="Roboto"/>
              <a:cs typeface="Roboto"/>
              <a:sym typeface="Roboto"/>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Take what you like </a:t>
            </a:r>
            <a:endParaRPr/>
          </a:p>
        </p:txBody>
      </p:sp>
      <p:pic>
        <p:nvPicPr>
          <p:cNvPr id="146" name="Google Shape;146;p26"/>
          <p:cNvPicPr preferRelativeResize="0"/>
          <p:nvPr/>
        </p:nvPicPr>
        <p:blipFill>
          <a:blip r:embed="rId3">
            <a:alphaModFix/>
          </a:blip>
          <a:stretch>
            <a:fillRect/>
          </a:stretch>
        </p:blipFill>
        <p:spPr>
          <a:xfrm>
            <a:off x="3185550" y="1507200"/>
            <a:ext cx="2940025" cy="294002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Thank you! Let us know how it goes.</a:t>
            </a:r>
            <a:endParaRPr/>
          </a:p>
        </p:txBody>
      </p:sp>
      <p:sp>
        <p:nvSpPr>
          <p:cNvPr id="152" name="Google Shape;152;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t/>
            </a:r>
            <a:endParaRPr/>
          </a:p>
          <a:p>
            <a:pPr indent="0" lvl="0" marL="0" rtl="0" algn="l">
              <a:spcBef>
                <a:spcPts val="1200"/>
              </a:spcBef>
              <a:spcAft>
                <a:spcPts val="0"/>
              </a:spcAft>
              <a:buNone/>
            </a:pPr>
            <a:r>
              <a:rPr lang="en"/>
              <a:t>Anna White</a:t>
            </a:r>
            <a:r>
              <a:rPr b="1" lang="en"/>
              <a:t> </a:t>
            </a:r>
            <a:r>
              <a:rPr lang="en" u="sng">
                <a:solidFill>
                  <a:schemeClr val="hlink"/>
                </a:solidFill>
                <a:highlight>
                  <a:srgbClr val="FFFFFF"/>
                </a:highlight>
                <a:hlinkClick r:id="rId3"/>
              </a:rPr>
              <a:t>whitean2@gvsu.edu</a:t>
            </a:r>
            <a:endParaRPr>
              <a:solidFill>
                <a:srgbClr val="4D5156"/>
              </a:solidFill>
              <a:highlight>
                <a:srgbClr val="FFFFFF"/>
              </a:highlight>
            </a:endParaRPr>
          </a:p>
          <a:p>
            <a:pPr indent="0" lvl="0" marL="0" rtl="0" algn="l">
              <a:spcBef>
                <a:spcPts val="1200"/>
              </a:spcBef>
              <a:spcAft>
                <a:spcPts val="0"/>
              </a:spcAft>
              <a:buNone/>
            </a:pPr>
            <a:r>
              <a:t/>
            </a:r>
            <a:endParaRPr>
              <a:solidFill>
                <a:srgbClr val="4D5156"/>
              </a:solidFill>
              <a:highlight>
                <a:srgbClr val="FFFFFF"/>
              </a:highlight>
            </a:endParaRPr>
          </a:p>
          <a:p>
            <a:pPr indent="0" lvl="0" marL="0" rtl="0" algn="l">
              <a:spcBef>
                <a:spcPts val="1200"/>
              </a:spcBef>
              <a:spcAft>
                <a:spcPts val="0"/>
              </a:spcAft>
              <a:buNone/>
            </a:pPr>
            <a:r>
              <a:rPr lang="en">
                <a:solidFill>
                  <a:srgbClr val="4D5156"/>
                </a:solidFill>
                <a:highlight>
                  <a:srgbClr val="FFFFFF"/>
                </a:highlight>
              </a:rPr>
              <a:t>S</a:t>
            </a:r>
            <a:r>
              <a:rPr lang="en">
                <a:solidFill>
                  <a:srgbClr val="4D5156"/>
                </a:solidFill>
                <a:highlight>
                  <a:srgbClr val="FFFFFF"/>
                </a:highlight>
              </a:rPr>
              <a:t>amantha Minnis </a:t>
            </a:r>
            <a:r>
              <a:rPr lang="en" u="sng">
                <a:solidFill>
                  <a:schemeClr val="hlink"/>
                </a:solidFill>
                <a:highlight>
                  <a:srgbClr val="FFFFFF"/>
                </a:highlight>
                <a:hlinkClick r:id="rId4"/>
              </a:rPr>
              <a:t>samanthaminnis@grcc.edu</a:t>
            </a:r>
            <a:endParaRPr>
              <a:solidFill>
                <a:srgbClr val="4D5156"/>
              </a:solidFill>
              <a:highlight>
                <a:srgbClr val="FFFFFF"/>
              </a:highlight>
            </a:endParaRPr>
          </a:p>
          <a:p>
            <a:pPr indent="0" lvl="0" marL="0" rtl="0" algn="l">
              <a:spcBef>
                <a:spcPts val="1200"/>
              </a:spcBef>
              <a:spcAft>
                <a:spcPts val="0"/>
              </a:spcAft>
              <a:buNone/>
            </a:pPr>
            <a:r>
              <a:t/>
            </a:r>
            <a:endParaRPr>
              <a:solidFill>
                <a:srgbClr val="4D5156"/>
              </a:solidFill>
              <a:highlight>
                <a:srgbClr val="FFFFFF"/>
              </a:highlight>
            </a:endParaRPr>
          </a:p>
          <a:p>
            <a:pPr indent="0" lvl="0" marL="0" rtl="0" algn="l">
              <a:spcBef>
                <a:spcPts val="1200"/>
              </a:spcBef>
              <a:spcAft>
                <a:spcPts val="0"/>
              </a:spcAft>
              <a:buNone/>
            </a:pPr>
            <a:r>
              <a:t/>
            </a:r>
            <a:endParaRPr>
              <a:solidFill>
                <a:srgbClr val="4D5156"/>
              </a:solidFill>
              <a:highlight>
                <a:srgbClr val="FFFFFF"/>
              </a:highlight>
            </a:endParaRPr>
          </a:p>
          <a:p>
            <a:pPr indent="0" lvl="0" marL="0" rtl="0" algn="l">
              <a:spcBef>
                <a:spcPts val="1200"/>
              </a:spcBef>
              <a:spcAft>
                <a:spcPts val="0"/>
              </a:spcAft>
              <a:buNone/>
            </a:pPr>
            <a:r>
              <a:t/>
            </a:r>
            <a:endParaRPr>
              <a:solidFill>
                <a:srgbClr val="4D5156"/>
              </a:solidFill>
              <a:highlight>
                <a:srgbClr val="FFFFFF"/>
              </a:highlight>
            </a:endParaRPr>
          </a:p>
          <a:p>
            <a:pPr indent="0" lvl="0" marL="0" rtl="0" algn="l">
              <a:spcBef>
                <a:spcPts val="1200"/>
              </a:spcBef>
              <a:spcAft>
                <a:spcPts val="1200"/>
              </a:spcAft>
              <a:buNone/>
            </a:pPr>
            <a:r>
              <a:t/>
            </a:r>
            <a:endParaRPr>
              <a:solidFill>
                <a:srgbClr val="4D5156"/>
              </a:solidFill>
              <a:highlight>
                <a:srgbClr val="FFFFFF"/>
              </a:highlight>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Brief References</a:t>
            </a:r>
            <a:endParaRPr/>
          </a:p>
          <a:p>
            <a:pPr indent="0" lvl="0" marL="0" rtl="0" algn="l">
              <a:spcBef>
                <a:spcPts val="0"/>
              </a:spcBef>
              <a:spcAft>
                <a:spcPts val="0"/>
              </a:spcAft>
              <a:buNone/>
            </a:pPr>
            <a:r>
              <a:t/>
            </a:r>
            <a:endParaRPr/>
          </a:p>
        </p:txBody>
      </p:sp>
      <p:sp>
        <p:nvSpPr>
          <p:cNvPr id="158" name="Google Shape;158;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279400" lvl="0" marL="279400" rtl="0" algn="l">
              <a:lnSpc>
                <a:spcPct val="200000"/>
              </a:lnSpc>
              <a:spcBef>
                <a:spcPts val="0"/>
              </a:spcBef>
              <a:spcAft>
                <a:spcPts val="0"/>
              </a:spcAft>
              <a:buNone/>
            </a:pPr>
            <a:r>
              <a:rPr lang="en" sz="1100">
                <a:solidFill>
                  <a:srgbClr val="000000"/>
                </a:solidFill>
                <a:latin typeface="Arial"/>
                <a:ea typeface="Arial"/>
                <a:cs typeface="Arial"/>
                <a:sym typeface="Arial"/>
              </a:rPr>
              <a:t>McCartin, L. F., &amp; Wright-Mair, R. (2022). Manifestations of deference behavior in teaching-focused academic librarians. </a:t>
            </a:r>
            <a:r>
              <a:rPr i="1" lang="en" sz="1100">
                <a:solidFill>
                  <a:srgbClr val="000000"/>
                </a:solidFill>
                <a:latin typeface="Arial"/>
                <a:ea typeface="Arial"/>
                <a:cs typeface="Arial"/>
                <a:sym typeface="Arial"/>
              </a:rPr>
              <a:t>The Journal of Academic Librarianship</a:t>
            </a:r>
            <a:r>
              <a:rPr lang="en" sz="1100">
                <a:solidFill>
                  <a:srgbClr val="000000"/>
                </a:solidFill>
                <a:latin typeface="Arial"/>
                <a:ea typeface="Arial"/>
                <a:cs typeface="Arial"/>
                <a:sym typeface="Arial"/>
              </a:rPr>
              <a:t>, </a:t>
            </a:r>
            <a:r>
              <a:rPr i="1" lang="en" sz="1100">
                <a:solidFill>
                  <a:srgbClr val="000000"/>
                </a:solidFill>
                <a:latin typeface="Arial"/>
                <a:ea typeface="Arial"/>
                <a:cs typeface="Arial"/>
                <a:sym typeface="Arial"/>
              </a:rPr>
              <a:t>48</a:t>
            </a:r>
            <a:r>
              <a:rPr lang="en" sz="1100">
                <a:solidFill>
                  <a:srgbClr val="000000"/>
                </a:solidFill>
                <a:latin typeface="Arial"/>
                <a:ea typeface="Arial"/>
                <a:cs typeface="Arial"/>
                <a:sym typeface="Arial"/>
              </a:rPr>
              <a:t>(6), 102590.</a:t>
            </a:r>
            <a:r>
              <a:rPr lang="en" sz="1100">
                <a:solidFill>
                  <a:srgbClr val="000000"/>
                </a:solidFill>
                <a:uFill>
                  <a:noFill/>
                </a:uFill>
                <a:latin typeface="Arial"/>
                <a:ea typeface="Arial"/>
                <a:cs typeface="Arial"/>
                <a:sym typeface="Arial"/>
                <a:hlinkClick r:id="rId3">
                  <a:extLst>
                    <a:ext uri="{A12FA001-AC4F-418D-AE19-62706E023703}">
                      <ahyp:hlinkClr val="tx"/>
                    </a:ext>
                  </a:extLst>
                </a:hlinkClick>
              </a:rPr>
              <a:t> </a:t>
            </a:r>
            <a:r>
              <a:rPr lang="en" sz="1100" u="sng">
                <a:solidFill>
                  <a:schemeClr val="hlink"/>
                </a:solidFill>
                <a:latin typeface="Arial"/>
                <a:ea typeface="Arial"/>
                <a:cs typeface="Arial"/>
                <a:sym typeface="Arial"/>
                <a:hlinkClick r:id="rId4"/>
              </a:rPr>
              <a:t>https://doi.org/10.1016/j.acalib.2022.102590</a:t>
            </a:r>
            <a:endParaRPr i="1" sz="1100">
              <a:solidFill>
                <a:srgbClr val="000000"/>
              </a:solidFill>
              <a:latin typeface="Arial"/>
              <a:ea typeface="Arial"/>
              <a:cs typeface="Arial"/>
              <a:sym typeface="Arial"/>
            </a:endParaRPr>
          </a:p>
          <a:p>
            <a:pPr indent="-279400" lvl="0" marL="279400" rtl="0" algn="l">
              <a:lnSpc>
                <a:spcPct val="200000"/>
              </a:lnSpc>
              <a:spcBef>
                <a:spcPts val="0"/>
              </a:spcBef>
              <a:spcAft>
                <a:spcPts val="0"/>
              </a:spcAft>
              <a:buNone/>
            </a:pPr>
            <a:r>
              <a:rPr lang="en" sz="1100">
                <a:solidFill>
                  <a:srgbClr val="000000"/>
                </a:solidFill>
                <a:latin typeface="Arial"/>
                <a:ea typeface="Arial"/>
                <a:cs typeface="Arial"/>
                <a:sym typeface="Arial"/>
              </a:rPr>
              <a:t>Meulemans, Y.N., &amp; Carr, A. (2013). Not at your service: Building genuine faculty‐librarian partnerships. </a:t>
            </a:r>
            <a:r>
              <a:rPr i="1" lang="en" sz="1100">
                <a:solidFill>
                  <a:srgbClr val="000000"/>
                </a:solidFill>
                <a:latin typeface="Arial"/>
                <a:ea typeface="Arial"/>
                <a:cs typeface="Arial"/>
                <a:sym typeface="Arial"/>
              </a:rPr>
              <a:t>Reference Services Review</a:t>
            </a:r>
            <a:r>
              <a:rPr lang="en" sz="1100">
                <a:solidFill>
                  <a:srgbClr val="000000"/>
                </a:solidFill>
                <a:latin typeface="Arial"/>
                <a:ea typeface="Arial"/>
                <a:cs typeface="Arial"/>
                <a:sym typeface="Arial"/>
              </a:rPr>
              <a:t>, </a:t>
            </a:r>
            <a:r>
              <a:rPr i="1" lang="en" sz="1100">
                <a:solidFill>
                  <a:srgbClr val="000000"/>
                </a:solidFill>
                <a:latin typeface="Arial"/>
                <a:ea typeface="Arial"/>
                <a:cs typeface="Arial"/>
                <a:sym typeface="Arial"/>
              </a:rPr>
              <a:t>41</a:t>
            </a:r>
            <a:r>
              <a:rPr lang="en" sz="1100">
                <a:solidFill>
                  <a:srgbClr val="000000"/>
                </a:solidFill>
                <a:latin typeface="Arial"/>
                <a:ea typeface="Arial"/>
                <a:cs typeface="Arial"/>
                <a:sym typeface="Arial"/>
              </a:rPr>
              <a:t>(1), 80–90.</a:t>
            </a:r>
            <a:r>
              <a:rPr lang="en" sz="1100">
                <a:solidFill>
                  <a:srgbClr val="000000"/>
                </a:solidFill>
                <a:uFill>
                  <a:noFill/>
                </a:uFill>
                <a:latin typeface="Arial"/>
                <a:ea typeface="Arial"/>
                <a:cs typeface="Arial"/>
                <a:sym typeface="Arial"/>
                <a:hlinkClick r:id="rId5">
                  <a:extLst>
                    <a:ext uri="{A12FA001-AC4F-418D-AE19-62706E023703}">
                      <ahyp:hlinkClr val="tx"/>
                    </a:ext>
                  </a:extLst>
                </a:hlinkClick>
              </a:rPr>
              <a:t> </a:t>
            </a:r>
            <a:r>
              <a:rPr lang="en" sz="1100" u="sng">
                <a:solidFill>
                  <a:schemeClr val="hlink"/>
                </a:solidFill>
                <a:latin typeface="Arial"/>
                <a:ea typeface="Arial"/>
                <a:cs typeface="Arial"/>
                <a:sym typeface="Arial"/>
                <a:hlinkClick r:id="rId6"/>
              </a:rPr>
              <a:t>https://doi.org/10.1108/00907321311300893</a:t>
            </a:r>
            <a:endParaRPr sz="1100" u="sng">
              <a:solidFill>
                <a:schemeClr val="hlink"/>
              </a:solidFill>
              <a:latin typeface="Arial"/>
              <a:ea typeface="Arial"/>
              <a:cs typeface="Arial"/>
              <a:sym typeface="Arial"/>
            </a:endParaRPr>
          </a:p>
          <a:p>
            <a:pPr indent="0" lvl="0" marL="0" rtl="0" algn="l">
              <a:spcBef>
                <a:spcPts val="0"/>
              </a:spcBef>
              <a:spcAft>
                <a:spcPts val="0"/>
              </a:spcAft>
              <a:buNone/>
            </a:pPr>
            <a:r>
              <a:rPr lang="en" sz="1100">
                <a:solidFill>
                  <a:srgbClr val="000000"/>
                </a:solidFill>
                <a:latin typeface="Arial"/>
                <a:ea typeface="Arial"/>
                <a:cs typeface="Arial"/>
                <a:sym typeface="Arial"/>
              </a:rPr>
              <a:t>White, A. (2023). Let ‘no’ be ‘no’: When librarians say ‘no’ to instruction opportunities. </a:t>
            </a:r>
            <a:r>
              <a:rPr i="1" lang="en" sz="1100">
                <a:solidFill>
                  <a:srgbClr val="000000"/>
                </a:solidFill>
                <a:latin typeface="Arial"/>
                <a:ea typeface="Arial"/>
                <a:cs typeface="Arial"/>
                <a:sym typeface="Arial"/>
              </a:rPr>
              <a:t>In the Library with the Lead Pipe. </a:t>
            </a:r>
            <a:endParaRPr i="1" sz="1100">
              <a:solidFill>
                <a:srgbClr val="000000"/>
              </a:solidFill>
              <a:latin typeface="Arial"/>
              <a:ea typeface="Arial"/>
              <a:cs typeface="Arial"/>
              <a:sym typeface="Arial"/>
            </a:endParaRPr>
          </a:p>
          <a:p>
            <a:pPr indent="457200" lvl="0" marL="0" rtl="0" algn="l">
              <a:spcBef>
                <a:spcPts val="1200"/>
              </a:spcBef>
              <a:spcAft>
                <a:spcPts val="1200"/>
              </a:spcAft>
              <a:buNone/>
            </a:pPr>
            <a:r>
              <a:rPr i="1" lang="en" sz="1100">
                <a:solidFill>
                  <a:srgbClr val="000000"/>
                </a:solidFill>
                <a:latin typeface="Arial"/>
                <a:ea typeface="Arial"/>
                <a:cs typeface="Arial"/>
                <a:sym typeface="Arial"/>
              </a:rPr>
              <a:t>https://www.inthelibrarywiththeleadpipe.org/2023/let-no-be-no/</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ctrTitle"/>
          </p:nvPr>
        </p:nvSpPr>
        <p:spPr>
          <a:xfrm>
            <a:off x="311700" y="595975"/>
            <a:ext cx="8520600" cy="19578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Control Your Own Burn</a:t>
            </a:r>
            <a:endParaRPr/>
          </a:p>
        </p:txBody>
      </p:sp>
      <p:sp>
        <p:nvSpPr>
          <p:cNvPr id="66" name="Google Shape;66;p14"/>
          <p:cNvSpPr txBox="1"/>
          <p:nvPr>
            <p:ph idx="1" type="subTitle"/>
          </p:nvPr>
        </p:nvSpPr>
        <p:spPr>
          <a:xfrm>
            <a:off x="311700" y="3165823"/>
            <a:ext cx="8520600" cy="73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Developing Personal or Programmatic Instruction Policies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Hello!</a:t>
            </a:r>
            <a:endParaRPr/>
          </a:p>
        </p:txBody>
      </p:sp>
      <p:sp>
        <p:nvSpPr>
          <p:cNvPr id="72" name="Google Shape;72;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Anna White (she/her)</a:t>
            </a:r>
            <a:endParaRPr/>
          </a:p>
          <a:p>
            <a:pPr indent="0" lvl="0" marL="0" rtl="0" algn="l">
              <a:spcBef>
                <a:spcPts val="1200"/>
              </a:spcBef>
              <a:spcAft>
                <a:spcPts val="0"/>
              </a:spcAft>
              <a:buNone/>
            </a:pPr>
            <a:r>
              <a:rPr lang="en"/>
              <a:t>Grand Valley State University</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en"/>
              <a:t>Samantha Minnis (she/her)</a:t>
            </a:r>
            <a:endParaRPr/>
          </a:p>
          <a:p>
            <a:pPr indent="0" lvl="0" marL="0" rtl="0" algn="l">
              <a:spcBef>
                <a:spcPts val="1200"/>
              </a:spcBef>
              <a:spcAft>
                <a:spcPts val="1200"/>
              </a:spcAft>
              <a:buNone/>
            </a:pPr>
            <a:r>
              <a:rPr lang="en"/>
              <a:t>Grand Rapids Community College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Agenda</a:t>
            </a:r>
            <a:endParaRPr/>
          </a:p>
        </p:txBody>
      </p:sp>
      <p:sp>
        <p:nvSpPr>
          <p:cNvPr id="78" name="Google Shape;78;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Background on this project</a:t>
            </a:r>
            <a:endParaRPr/>
          </a:p>
          <a:p>
            <a:pPr indent="-342900" lvl="0" marL="457200" rtl="0" algn="l">
              <a:spcBef>
                <a:spcPts val="0"/>
              </a:spcBef>
              <a:spcAft>
                <a:spcPts val="0"/>
              </a:spcAft>
              <a:buSzPts val="1800"/>
              <a:buChar char="●"/>
            </a:pPr>
            <a:r>
              <a:rPr lang="en"/>
              <a:t>Poll to help us get to know each other</a:t>
            </a:r>
            <a:endParaRPr/>
          </a:p>
          <a:p>
            <a:pPr indent="-342900" lvl="0" marL="457200" rtl="0" algn="l">
              <a:spcBef>
                <a:spcPts val="0"/>
              </a:spcBef>
              <a:spcAft>
                <a:spcPts val="0"/>
              </a:spcAft>
              <a:buSzPts val="1800"/>
              <a:buChar char="●"/>
            </a:pPr>
            <a:r>
              <a:rPr lang="en"/>
              <a:t>Share perspectives</a:t>
            </a:r>
            <a:endParaRPr/>
          </a:p>
          <a:p>
            <a:pPr indent="-342900" lvl="0" marL="457200" rtl="0" algn="l">
              <a:spcBef>
                <a:spcPts val="0"/>
              </a:spcBef>
              <a:spcAft>
                <a:spcPts val="0"/>
              </a:spcAft>
              <a:buSzPts val="1800"/>
              <a:buChar char="●"/>
            </a:pPr>
            <a:r>
              <a:rPr lang="en"/>
              <a:t>Brain writing activity</a:t>
            </a:r>
            <a:endParaRPr/>
          </a:p>
          <a:p>
            <a:pPr indent="-342900" lvl="0" marL="457200" rtl="0" algn="l">
              <a:spcBef>
                <a:spcPts val="0"/>
              </a:spcBef>
              <a:spcAft>
                <a:spcPts val="0"/>
              </a:spcAft>
              <a:buSzPts val="1800"/>
              <a:buChar char="●"/>
            </a:pPr>
            <a:r>
              <a:rPr lang="en"/>
              <a:t>Collect policy language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Rules of Engagement</a:t>
            </a:r>
            <a:endParaRPr/>
          </a:p>
        </p:txBody>
      </p:sp>
      <p:sp>
        <p:nvSpPr>
          <p:cNvPr id="84" name="Google Shape;84;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Share from your own experience</a:t>
            </a:r>
            <a:endParaRPr/>
          </a:p>
          <a:p>
            <a:pPr indent="0" lvl="0" marL="0" rtl="0" algn="l">
              <a:spcBef>
                <a:spcPts val="1200"/>
              </a:spcBef>
              <a:spcAft>
                <a:spcPts val="0"/>
              </a:spcAft>
              <a:buNone/>
            </a:pPr>
            <a:r>
              <a:rPr lang="en"/>
              <a:t>Give space for the experiences of others</a:t>
            </a:r>
            <a:endParaRPr/>
          </a:p>
          <a:p>
            <a:pPr indent="0" lvl="0" marL="0" rtl="0" algn="l">
              <a:spcBef>
                <a:spcPts val="1200"/>
              </a:spcBef>
              <a:spcAft>
                <a:spcPts val="1200"/>
              </a:spcAft>
              <a:buNone/>
            </a:pPr>
            <a:r>
              <a:rPr lang="en"/>
              <a:t>Anonymize where possible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Background</a:t>
            </a:r>
            <a:endParaRPr/>
          </a:p>
        </p:txBody>
      </p:sp>
      <p:sp>
        <p:nvSpPr>
          <p:cNvPr id="90" name="Google Shape;90;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Survey conducted 2023 of 284 American and Canadian academic instruction librarians</a:t>
            </a:r>
            <a:endParaRPr/>
          </a:p>
          <a:p>
            <a:pPr indent="0" lvl="0" marL="0" rtl="0" algn="l">
              <a:spcBef>
                <a:spcPts val="1200"/>
              </a:spcBef>
              <a:spcAft>
                <a:spcPts val="0"/>
              </a:spcAft>
              <a:buNone/>
            </a:pPr>
            <a:r>
              <a:rPr lang="en"/>
              <a:t>22% said their libraries have an instruction policy in place</a:t>
            </a:r>
            <a:endParaRPr/>
          </a:p>
          <a:p>
            <a:pPr indent="0" lvl="0" marL="0" rtl="0" algn="l">
              <a:spcBef>
                <a:spcPts val="1200"/>
              </a:spcBef>
              <a:spcAft>
                <a:spcPts val="1200"/>
              </a:spcAft>
              <a:buNone/>
            </a:pPr>
            <a:r>
              <a:rPr lang="en"/>
              <a:t>64% said a policy would make them more confident determining when to say no to a session</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1200"/>
              </a:spcAft>
              <a:buNone/>
            </a:pPr>
            <a:r>
              <a:rPr lang="en"/>
              <a:t>An Instruction Policy Is…</a:t>
            </a:r>
            <a:endParaRPr/>
          </a:p>
        </p:txBody>
      </p:sp>
      <p:sp>
        <p:nvSpPr>
          <p:cNvPr id="96" name="Google Shape;96;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lnSpc>
                <a:spcPct val="100000"/>
              </a:lnSpc>
              <a:spcBef>
                <a:spcPts val="0"/>
              </a:spcBef>
              <a:spcAft>
                <a:spcPts val="0"/>
              </a:spcAft>
              <a:buNone/>
            </a:pPr>
            <a:r>
              <a:rPr lang="en" sz="3000">
                <a:solidFill>
                  <a:schemeClr val="accent3"/>
                </a:solidFill>
                <a:latin typeface="Alfa Slab One"/>
                <a:ea typeface="Alfa Slab One"/>
                <a:cs typeface="Alfa Slab One"/>
                <a:sym typeface="Alfa Slab One"/>
              </a:rPr>
              <a:t>A </a:t>
            </a:r>
            <a:r>
              <a:rPr lang="en" sz="2100">
                <a:solidFill>
                  <a:srgbClr val="000000"/>
                </a:solidFill>
                <a:latin typeface="Arial"/>
                <a:ea typeface="Arial"/>
                <a:cs typeface="Arial"/>
                <a:sym typeface="Arial"/>
              </a:rPr>
              <a:t>set of expectations that describe when and why an instruction librarian will and will not teach an information literacy session</a:t>
            </a:r>
            <a:endParaRPr sz="2100">
              <a:solidFill>
                <a:srgbClr val="000000"/>
              </a:solidFill>
              <a:latin typeface="Arial"/>
              <a:ea typeface="Arial"/>
              <a:cs typeface="Arial"/>
              <a:sym typeface="Arial"/>
            </a:endParaRPr>
          </a:p>
          <a:p>
            <a:pPr indent="0" lvl="0" marL="0" rtl="0" algn="l">
              <a:lnSpc>
                <a:spcPct val="100000"/>
              </a:lnSpc>
              <a:spcBef>
                <a:spcPts val="0"/>
              </a:spcBef>
              <a:spcAft>
                <a:spcPts val="0"/>
              </a:spcAft>
              <a:buNone/>
            </a:pPr>
            <a:r>
              <a:t/>
            </a:r>
            <a:endParaRPr sz="2100">
              <a:solidFill>
                <a:srgbClr val="000000"/>
              </a:solidFill>
              <a:latin typeface="Arial"/>
              <a:ea typeface="Arial"/>
              <a:cs typeface="Arial"/>
              <a:sym typeface="Arial"/>
            </a:endParaRPr>
          </a:p>
          <a:p>
            <a:pPr indent="0" lvl="0" marL="0" rtl="0" algn="l">
              <a:spcBef>
                <a:spcPts val="0"/>
              </a:spcBef>
              <a:spcAft>
                <a:spcPts val="0"/>
              </a:spcAft>
              <a:buNone/>
            </a:pPr>
            <a:r>
              <a:rPr lang="en" sz="3000">
                <a:solidFill>
                  <a:schemeClr val="accent3"/>
                </a:solidFill>
                <a:latin typeface="Alfa Slab One"/>
                <a:ea typeface="Alfa Slab One"/>
                <a:cs typeface="Alfa Slab One"/>
                <a:sym typeface="Alfa Slab One"/>
              </a:rPr>
              <a:t>Personal…</a:t>
            </a:r>
            <a:endParaRPr sz="3000">
              <a:solidFill>
                <a:schemeClr val="accent3"/>
              </a:solidFill>
              <a:latin typeface="Alfa Slab One"/>
              <a:ea typeface="Alfa Slab One"/>
              <a:cs typeface="Alfa Slab One"/>
              <a:sym typeface="Alfa Slab One"/>
            </a:endParaRPr>
          </a:p>
          <a:p>
            <a:pPr indent="0" lvl="0" marL="0" rtl="0" algn="l">
              <a:spcBef>
                <a:spcPts val="1200"/>
              </a:spcBef>
              <a:spcAft>
                <a:spcPts val="0"/>
              </a:spcAft>
              <a:buNone/>
            </a:pPr>
            <a:r>
              <a:t/>
            </a:r>
            <a:endParaRPr sz="3000">
              <a:solidFill>
                <a:schemeClr val="accent3"/>
              </a:solidFill>
              <a:latin typeface="Alfa Slab One"/>
              <a:ea typeface="Alfa Slab One"/>
              <a:cs typeface="Alfa Slab One"/>
              <a:sym typeface="Alfa Slab One"/>
            </a:endParaRPr>
          </a:p>
          <a:p>
            <a:pPr indent="0" lvl="0" marL="0" rtl="0" algn="l">
              <a:spcBef>
                <a:spcPts val="1200"/>
              </a:spcBef>
              <a:spcAft>
                <a:spcPts val="1200"/>
              </a:spcAft>
              <a:buNone/>
            </a:pPr>
            <a:r>
              <a:rPr lang="en" sz="3000">
                <a:solidFill>
                  <a:schemeClr val="accent3"/>
                </a:solidFill>
                <a:latin typeface="Alfa Slab One"/>
                <a:ea typeface="Alfa Slab One"/>
                <a:cs typeface="Alfa Slab One"/>
                <a:sym typeface="Alfa Slab One"/>
              </a:rPr>
              <a:t>Programmatic…</a:t>
            </a:r>
            <a:endParaRPr sz="3000">
              <a:solidFill>
                <a:schemeClr val="accent3"/>
              </a:solidFill>
              <a:latin typeface="Alfa Slab One"/>
              <a:ea typeface="Alfa Slab One"/>
              <a:cs typeface="Alfa Slab One"/>
              <a:sym typeface="Alfa Slab One"/>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0"/>
          <p:cNvSpPr txBox="1"/>
          <p:nvPr>
            <p:ph type="title"/>
          </p:nvPr>
        </p:nvSpPr>
        <p:spPr>
          <a:xfrm>
            <a:off x="246725" y="19595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Why Policy</a:t>
            </a:r>
            <a:endParaRPr/>
          </a:p>
        </p:txBody>
      </p:sp>
      <p:sp>
        <p:nvSpPr>
          <p:cNvPr id="102" name="Google Shape;102;p20"/>
          <p:cNvSpPr txBox="1"/>
          <p:nvPr>
            <p:ph idx="1" type="body"/>
          </p:nvPr>
        </p:nvSpPr>
        <p:spPr>
          <a:xfrm>
            <a:off x="77650" y="1519575"/>
            <a:ext cx="4244700" cy="4450500"/>
          </a:xfrm>
          <a:prstGeom prst="rect">
            <a:avLst/>
          </a:prstGeom>
        </p:spPr>
        <p:txBody>
          <a:bodyPr anchorCtr="0" anchor="t" bIns="91425" lIns="91425" spcFirstLastPara="1" rIns="91425" wrap="square" tIns="91425">
            <a:normAutofit fontScale="25000"/>
          </a:bodyPr>
          <a:lstStyle/>
          <a:p>
            <a:pPr indent="0" lvl="0" marL="0" rtl="0" algn="l">
              <a:spcBef>
                <a:spcPts val="0"/>
              </a:spcBef>
              <a:spcAft>
                <a:spcPts val="0"/>
              </a:spcAft>
              <a:buNone/>
            </a:pPr>
            <a:r>
              <a:rPr b="1" lang="en" sz="8200"/>
              <a:t>If you have said no, why?</a:t>
            </a:r>
            <a:r>
              <a:rPr lang="en" sz="8200"/>
              <a:t> </a:t>
            </a:r>
            <a:endParaRPr sz="8200"/>
          </a:p>
          <a:p>
            <a:pPr indent="-358775" lvl="0" marL="457200" rtl="0" algn="l">
              <a:spcBef>
                <a:spcPts val="1200"/>
              </a:spcBef>
              <a:spcAft>
                <a:spcPts val="0"/>
              </a:spcAft>
              <a:buSzPct val="100000"/>
              <a:buChar char="●"/>
            </a:pPr>
            <a:r>
              <a:rPr lang="en" sz="8200"/>
              <a:t>Time</a:t>
            </a:r>
            <a:endParaRPr sz="8200"/>
          </a:p>
          <a:p>
            <a:pPr indent="-358775" lvl="0" marL="457200" rtl="0" algn="l">
              <a:spcBef>
                <a:spcPts val="0"/>
              </a:spcBef>
              <a:spcAft>
                <a:spcPts val="0"/>
              </a:spcAft>
              <a:buSzPct val="100000"/>
              <a:buChar char="●"/>
            </a:pPr>
            <a:r>
              <a:rPr lang="en" sz="8200"/>
              <a:t>Labor/Resources</a:t>
            </a:r>
            <a:endParaRPr sz="8200"/>
          </a:p>
          <a:p>
            <a:pPr indent="-358775" lvl="0" marL="457200" rtl="0" algn="l">
              <a:spcBef>
                <a:spcPts val="0"/>
              </a:spcBef>
              <a:spcAft>
                <a:spcPts val="0"/>
              </a:spcAft>
              <a:buSzPct val="100000"/>
              <a:buChar char="●"/>
            </a:pPr>
            <a:r>
              <a:rPr lang="en" sz="8200"/>
              <a:t>Ineffective lesson</a:t>
            </a:r>
            <a:endParaRPr sz="8200"/>
          </a:p>
          <a:p>
            <a:pPr indent="-358775" lvl="0" marL="457200" rtl="0" algn="l">
              <a:spcBef>
                <a:spcPts val="0"/>
              </a:spcBef>
              <a:spcAft>
                <a:spcPts val="0"/>
              </a:spcAft>
              <a:buSzPct val="100000"/>
              <a:buChar char="●"/>
            </a:pPr>
            <a:r>
              <a:rPr lang="en" sz="8200"/>
              <a:t>Communication challenges</a:t>
            </a:r>
            <a:endParaRPr sz="8200"/>
          </a:p>
          <a:p>
            <a:pPr indent="-358775" lvl="0" marL="457200" rtl="0" algn="l">
              <a:spcBef>
                <a:spcPts val="0"/>
              </a:spcBef>
              <a:spcAft>
                <a:spcPts val="0"/>
              </a:spcAft>
              <a:buSzPct val="100000"/>
              <a:buChar char="●"/>
            </a:pPr>
            <a:r>
              <a:rPr lang="en" sz="8200"/>
              <a:t>Lack of instructor presence</a:t>
            </a:r>
            <a:endParaRPr sz="8200"/>
          </a:p>
          <a:p>
            <a:pPr indent="-358775" lvl="0" marL="457200" rtl="0" algn="l">
              <a:spcBef>
                <a:spcPts val="0"/>
              </a:spcBef>
              <a:spcAft>
                <a:spcPts val="0"/>
              </a:spcAft>
              <a:buSzPct val="100000"/>
              <a:buChar char="●"/>
            </a:pPr>
            <a:r>
              <a:rPr lang="en" sz="8200"/>
              <a:t>Burnout/overwhelm</a:t>
            </a:r>
            <a:endParaRPr sz="8200"/>
          </a:p>
          <a:p>
            <a:pPr indent="0" lvl="0" marL="0" rtl="0" algn="l">
              <a:spcBef>
                <a:spcPts val="1200"/>
              </a:spcBef>
              <a:spcAft>
                <a:spcPts val="0"/>
              </a:spcAft>
              <a:buNone/>
            </a:pPr>
            <a:r>
              <a:rPr lang="en"/>
              <a:t>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
        <p:nvSpPr>
          <p:cNvPr id="103" name="Google Shape;103;p20"/>
          <p:cNvSpPr txBox="1"/>
          <p:nvPr/>
        </p:nvSpPr>
        <p:spPr>
          <a:xfrm>
            <a:off x="4379400" y="1519575"/>
            <a:ext cx="4764600" cy="4241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050">
                <a:solidFill>
                  <a:schemeClr val="dk2"/>
                </a:solidFill>
                <a:latin typeface="Proxima Nova"/>
                <a:ea typeface="Proxima Nova"/>
                <a:cs typeface="Proxima Nova"/>
                <a:sym typeface="Proxima Nova"/>
              </a:rPr>
              <a:t>If you have never said no, why?</a:t>
            </a:r>
            <a:endParaRPr b="1" sz="2050">
              <a:solidFill>
                <a:schemeClr val="dk2"/>
              </a:solidFill>
              <a:latin typeface="Proxima Nova"/>
              <a:ea typeface="Proxima Nova"/>
              <a:cs typeface="Proxima Nova"/>
              <a:sym typeface="Proxima Nova"/>
            </a:endParaRPr>
          </a:p>
          <a:p>
            <a:pPr indent="0" lvl="0" marL="0" rtl="0" algn="l">
              <a:spcBef>
                <a:spcPts val="0"/>
              </a:spcBef>
              <a:spcAft>
                <a:spcPts val="0"/>
              </a:spcAft>
              <a:buNone/>
            </a:pPr>
            <a:r>
              <a:t/>
            </a:r>
            <a:endParaRPr b="1" sz="2050">
              <a:solidFill>
                <a:schemeClr val="dk2"/>
              </a:solidFill>
              <a:latin typeface="Proxima Nova"/>
              <a:ea typeface="Proxima Nova"/>
              <a:cs typeface="Proxima Nova"/>
              <a:sym typeface="Proxima Nova"/>
            </a:endParaRPr>
          </a:p>
          <a:p>
            <a:pPr indent="-358775" lvl="0" marL="457200" rtl="0" algn="l">
              <a:spcBef>
                <a:spcPts val="0"/>
              </a:spcBef>
              <a:spcAft>
                <a:spcPts val="0"/>
              </a:spcAft>
              <a:buClr>
                <a:schemeClr val="dk2"/>
              </a:buClr>
              <a:buSzPts val="2050"/>
              <a:buFont typeface="Proxima Nova"/>
              <a:buChar char="●"/>
            </a:pPr>
            <a:r>
              <a:rPr lang="en" sz="2050">
                <a:solidFill>
                  <a:schemeClr val="dk2"/>
                </a:solidFill>
                <a:latin typeface="Proxima Nova"/>
                <a:ea typeface="Proxima Nova"/>
                <a:cs typeface="Proxima Nova"/>
                <a:sym typeface="Proxima Nova"/>
              </a:rPr>
              <a:t>Perception of library/librarian</a:t>
            </a:r>
            <a:endParaRPr sz="2050">
              <a:solidFill>
                <a:schemeClr val="dk2"/>
              </a:solidFill>
              <a:latin typeface="Proxima Nova"/>
              <a:ea typeface="Proxima Nova"/>
              <a:cs typeface="Proxima Nova"/>
              <a:sym typeface="Proxima Nova"/>
            </a:endParaRPr>
          </a:p>
          <a:p>
            <a:pPr indent="-358775" lvl="1" marL="914400" rtl="0" algn="l">
              <a:spcBef>
                <a:spcPts val="0"/>
              </a:spcBef>
              <a:spcAft>
                <a:spcPts val="0"/>
              </a:spcAft>
              <a:buClr>
                <a:schemeClr val="dk2"/>
              </a:buClr>
              <a:buSzPts val="2050"/>
              <a:buFont typeface="Proxima Nova"/>
              <a:buChar char="○"/>
            </a:pPr>
            <a:r>
              <a:rPr lang="en" sz="2050">
                <a:solidFill>
                  <a:schemeClr val="dk2"/>
                </a:solidFill>
                <a:latin typeface="Proxima Nova"/>
                <a:ea typeface="Proxima Nova"/>
                <a:cs typeface="Proxima Nova"/>
                <a:sym typeface="Proxima Nova"/>
              </a:rPr>
              <a:t>Deference behavior*</a:t>
            </a:r>
            <a:endParaRPr sz="2050">
              <a:solidFill>
                <a:schemeClr val="dk2"/>
              </a:solidFill>
              <a:latin typeface="Proxima Nova"/>
              <a:ea typeface="Proxima Nova"/>
              <a:cs typeface="Proxima Nova"/>
              <a:sym typeface="Proxima Nova"/>
            </a:endParaRPr>
          </a:p>
          <a:p>
            <a:pPr indent="-358775" lvl="1" marL="914400" rtl="0" algn="l">
              <a:spcBef>
                <a:spcPts val="0"/>
              </a:spcBef>
              <a:spcAft>
                <a:spcPts val="0"/>
              </a:spcAft>
              <a:buClr>
                <a:schemeClr val="dk2"/>
              </a:buClr>
              <a:buSzPts val="2050"/>
              <a:buFont typeface="Proxima Nova"/>
              <a:buChar char="○"/>
            </a:pPr>
            <a:r>
              <a:rPr lang="en" sz="2050">
                <a:solidFill>
                  <a:schemeClr val="dk2"/>
                </a:solidFill>
                <a:latin typeface="Proxima Nova"/>
                <a:ea typeface="Proxima Nova"/>
                <a:cs typeface="Proxima Nova"/>
                <a:sym typeface="Proxima Nova"/>
              </a:rPr>
              <a:t>Service orientation*</a:t>
            </a:r>
            <a:endParaRPr sz="2050">
              <a:solidFill>
                <a:schemeClr val="dk2"/>
              </a:solidFill>
              <a:latin typeface="Proxima Nova"/>
              <a:ea typeface="Proxima Nova"/>
              <a:cs typeface="Proxima Nova"/>
              <a:sym typeface="Proxima Nova"/>
            </a:endParaRPr>
          </a:p>
          <a:p>
            <a:pPr indent="-358775" lvl="0" marL="457200" rtl="0" algn="l">
              <a:spcBef>
                <a:spcPts val="0"/>
              </a:spcBef>
              <a:spcAft>
                <a:spcPts val="0"/>
              </a:spcAft>
              <a:buClr>
                <a:schemeClr val="dk2"/>
              </a:buClr>
              <a:buSzPts val="2050"/>
              <a:buFont typeface="Proxima Nova"/>
              <a:buChar char="●"/>
            </a:pPr>
            <a:r>
              <a:rPr lang="en" sz="2050">
                <a:solidFill>
                  <a:schemeClr val="dk2"/>
                </a:solidFill>
                <a:latin typeface="Proxima Nova"/>
                <a:ea typeface="Proxima Nova"/>
                <a:cs typeface="Proxima Nova"/>
                <a:sym typeface="Proxima Nova"/>
              </a:rPr>
              <a:t>Relationship with instructor or program</a:t>
            </a:r>
            <a:endParaRPr sz="2050">
              <a:solidFill>
                <a:schemeClr val="dk2"/>
              </a:solidFill>
              <a:latin typeface="Proxima Nova"/>
              <a:ea typeface="Proxima Nova"/>
              <a:cs typeface="Proxima Nova"/>
              <a:sym typeface="Proxima Nova"/>
            </a:endParaRPr>
          </a:p>
          <a:p>
            <a:pPr indent="-358775" lvl="0" marL="457200" rtl="0" algn="l">
              <a:spcBef>
                <a:spcPts val="0"/>
              </a:spcBef>
              <a:spcAft>
                <a:spcPts val="0"/>
              </a:spcAft>
              <a:buClr>
                <a:schemeClr val="dk2"/>
              </a:buClr>
              <a:buSzPts val="2050"/>
              <a:buFont typeface="Proxima Nova"/>
              <a:buChar char="●"/>
            </a:pPr>
            <a:r>
              <a:rPr lang="en" sz="2050">
                <a:solidFill>
                  <a:schemeClr val="dk2"/>
                </a:solidFill>
                <a:latin typeface="Proxima Nova"/>
                <a:ea typeface="Proxima Nova"/>
                <a:cs typeface="Proxima Nova"/>
                <a:sym typeface="Proxima Nova"/>
              </a:rPr>
              <a:t>Driving numbers up</a:t>
            </a:r>
            <a:endParaRPr sz="2050">
              <a:solidFill>
                <a:schemeClr val="dk2"/>
              </a:solidFill>
              <a:latin typeface="Proxima Nova"/>
              <a:ea typeface="Proxima Nova"/>
              <a:cs typeface="Proxima Nova"/>
              <a:sym typeface="Proxima Nova"/>
            </a:endParaRPr>
          </a:p>
          <a:p>
            <a:pPr indent="-358775" lvl="0" marL="457200" rtl="0" algn="l">
              <a:spcBef>
                <a:spcPts val="0"/>
              </a:spcBef>
              <a:spcAft>
                <a:spcPts val="0"/>
              </a:spcAft>
              <a:buClr>
                <a:schemeClr val="dk2"/>
              </a:buClr>
              <a:buSzPts val="2050"/>
              <a:buFont typeface="Proxima Nova"/>
              <a:buChar char="●"/>
            </a:pPr>
            <a:r>
              <a:rPr lang="en" sz="2050">
                <a:solidFill>
                  <a:schemeClr val="dk2"/>
                </a:solidFill>
                <a:latin typeface="Proxima Nova"/>
                <a:ea typeface="Proxima Nova"/>
                <a:cs typeface="Proxima Nova"/>
                <a:sym typeface="Proxima Nova"/>
              </a:rPr>
              <a:t>Lack of support</a:t>
            </a:r>
            <a:endParaRPr sz="2050">
              <a:solidFill>
                <a:schemeClr val="dk2"/>
              </a:solidFill>
              <a:latin typeface="Proxima Nova"/>
              <a:ea typeface="Proxima Nova"/>
              <a:cs typeface="Proxima Nova"/>
              <a:sym typeface="Proxima Nova"/>
            </a:endParaRPr>
          </a:p>
          <a:p>
            <a:pPr indent="-358775" lvl="0" marL="457200" rtl="0" algn="l">
              <a:spcBef>
                <a:spcPts val="0"/>
              </a:spcBef>
              <a:spcAft>
                <a:spcPts val="0"/>
              </a:spcAft>
              <a:buClr>
                <a:schemeClr val="dk2"/>
              </a:buClr>
              <a:buSzPts val="2050"/>
              <a:buFont typeface="Proxima Nova"/>
              <a:buChar char="●"/>
            </a:pPr>
            <a:r>
              <a:rPr lang="en" sz="2050">
                <a:solidFill>
                  <a:schemeClr val="dk2"/>
                </a:solidFill>
                <a:latin typeface="Proxima Nova"/>
                <a:ea typeface="Proxima Nova"/>
                <a:cs typeface="Proxima Nova"/>
                <a:sym typeface="Proxima Nova"/>
              </a:rPr>
              <a:t>No desire to say no</a:t>
            </a:r>
            <a:endParaRPr sz="2050">
              <a:solidFill>
                <a:schemeClr val="dk2"/>
              </a:solidFill>
              <a:latin typeface="Proxima Nova"/>
              <a:ea typeface="Proxima Nova"/>
              <a:cs typeface="Proxima Nova"/>
              <a:sym typeface="Proxima Nova"/>
            </a:endParaRPr>
          </a:p>
          <a:p>
            <a:pPr indent="0" lvl="0" marL="457200" rtl="0" algn="l">
              <a:spcBef>
                <a:spcPts val="0"/>
              </a:spcBef>
              <a:spcAft>
                <a:spcPts val="0"/>
              </a:spcAft>
              <a:buNone/>
            </a:pPr>
            <a:r>
              <a:rPr lang="en" sz="1050">
                <a:solidFill>
                  <a:schemeClr val="dk2"/>
                </a:solidFill>
                <a:latin typeface="Proxima Nova"/>
                <a:ea typeface="Proxima Nova"/>
                <a:cs typeface="Proxima Nova"/>
                <a:sym typeface="Proxima Nova"/>
              </a:rPr>
              <a:t>*McCartin &amp; Wright-Mair, Muelemans &amp; Carr</a:t>
            </a:r>
            <a:endParaRPr sz="1050">
              <a:solidFill>
                <a:schemeClr val="dk2"/>
              </a:solidFill>
              <a:latin typeface="Proxima Nova"/>
              <a:ea typeface="Proxima Nova"/>
              <a:cs typeface="Proxima Nova"/>
              <a:sym typeface="Proxima Nova"/>
            </a:endParaRPr>
          </a:p>
        </p:txBody>
      </p:sp>
      <p:sp>
        <p:nvSpPr>
          <p:cNvPr id="104" name="Google Shape;104;p20"/>
          <p:cNvSpPr txBox="1"/>
          <p:nvPr/>
        </p:nvSpPr>
        <p:spPr>
          <a:xfrm>
            <a:off x="434950" y="859050"/>
            <a:ext cx="8251200" cy="57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000">
                <a:solidFill>
                  <a:schemeClr val="dk2"/>
                </a:solidFill>
                <a:latin typeface="Proxima Nova"/>
                <a:ea typeface="Proxima Nova"/>
                <a:cs typeface="Proxima Nova"/>
                <a:sym typeface="Proxima Nova"/>
              </a:rPr>
              <a:t>Meet student needs while honoring librarian time, energy, and expertise</a:t>
            </a:r>
            <a:endParaRPr sz="2000">
              <a:solidFill>
                <a:schemeClr val="dk2"/>
              </a:solidFill>
              <a:latin typeface="Proxima Nova"/>
              <a:ea typeface="Proxima Nova"/>
              <a:cs typeface="Proxima Nova"/>
              <a:sym typeface="Proxima Nov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08" name="Shape 108"/>
        <p:cNvGrpSpPr/>
        <p:nvPr/>
      </p:nvGrpSpPr>
      <p:grpSpPr>
        <a:xfrm>
          <a:off x="0" y="0"/>
          <a:ext cx="0" cy="0"/>
          <a:chOff x="0" y="0"/>
          <a:chExt cx="0" cy="0"/>
        </a:xfrm>
      </p:grpSpPr>
      <p:pic>
        <p:nvPicPr>
          <p:cNvPr descr="poll-type-id" id="109" name="Google Shape;109;p21">
            <a:hlinkClick r:id="rId3"/>
          </p:cNvPr>
          <p:cNvPicPr preferRelativeResize="0"/>
          <p:nvPr/>
        </p:nvPicPr>
        <p:blipFill>
          <a:blip r:embed="rId4">
            <a:alphaModFix/>
          </a:blip>
          <a:stretch>
            <a:fillRect/>
          </a:stretch>
        </p:blipFill>
        <p:spPr>
          <a:xfrm>
            <a:off x="508000" y="1657350"/>
            <a:ext cx="1828800" cy="1828800"/>
          </a:xfrm>
          <a:prstGeom prst="rect">
            <a:avLst/>
          </a:prstGeom>
          <a:noFill/>
          <a:ln>
            <a:noFill/>
          </a:ln>
        </p:spPr>
      </p:pic>
      <p:pic>
        <p:nvPicPr>
          <p:cNvPr descr="logo-id" id="110" name="Google Shape;110;p21">
            <a:hlinkClick r:id="rId5"/>
          </p:cNvPr>
          <p:cNvPicPr preferRelativeResize="0"/>
          <p:nvPr/>
        </p:nvPicPr>
        <p:blipFill>
          <a:blip r:embed="rId6">
            <a:alphaModFix/>
          </a:blip>
          <a:stretch>
            <a:fillRect/>
          </a:stretch>
        </p:blipFill>
        <p:spPr>
          <a:xfrm>
            <a:off x="2612020" y="508000"/>
            <a:ext cx="874500" cy="382594"/>
          </a:xfrm>
          <a:prstGeom prst="rect">
            <a:avLst/>
          </a:prstGeom>
          <a:noFill/>
          <a:ln>
            <a:noFill/>
          </a:ln>
        </p:spPr>
      </p:pic>
      <p:sp>
        <p:nvSpPr>
          <p:cNvPr descr="title-id" id="111" name="Google Shape;111;p21"/>
          <p:cNvSpPr txBox="1"/>
          <p:nvPr/>
        </p:nvSpPr>
        <p:spPr>
          <a:xfrm>
            <a:off x="2590800" y="1928813"/>
            <a:ext cx="6045300" cy="1285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3600">
                <a:solidFill>
                  <a:srgbClr val="5B5B5B"/>
                </a:solidFill>
                <a:latin typeface="Roboto"/>
                <a:ea typeface="Roboto"/>
                <a:cs typeface="Roboto"/>
                <a:sym typeface="Roboto"/>
              </a:rPr>
              <a:t>How do you feel about saying no to instruction requests? </a:t>
            </a:r>
            <a:endParaRPr b="1" sz="3600">
              <a:solidFill>
                <a:srgbClr val="5B5B5B"/>
              </a:solidFill>
              <a:latin typeface="Roboto"/>
              <a:ea typeface="Roboto"/>
              <a:cs typeface="Roboto"/>
              <a:sym typeface="Roboto"/>
            </a:endParaRPr>
          </a:p>
        </p:txBody>
      </p:sp>
      <p:sp>
        <p:nvSpPr>
          <p:cNvPr descr="footer-id" id="112" name="Google Shape;112;p21"/>
          <p:cNvSpPr txBox="1"/>
          <p:nvPr/>
        </p:nvSpPr>
        <p:spPr>
          <a:xfrm>
            <a:off x="2286000" y="4381500"/>
            <a:ext cx="304800" cy="3825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1300">
                <a:solidFill>
                  <a:srgbClr val="5B5B5B"/>
                </a:solidFill>
                <a:latin typeface="Roboto"/>
                <a:ea typeface="Roboto"/>
                <a:cs typeface="Roboto"/>
                <a:sym typeface="Roboto"/>
              </a:rPr>
              <a:t>ⓘ</a:t>
            </a:r>
            <a:endParaRPr b="1" sz="1300">
              <a:solidFill>
                <a:srgbClr val="5B5B5B"/>
              </a:solidFill>
              <a:latin typeface="Roboto"/>
              <a:ea typeface="Roboto"/>
              <a:cs typeface="Roboto"/>
              <a:sym typeface="Roboto"/>
            </a:endParaRPr>
          </a:p>
        </p:txBody>
      </p:sp>
      <p:sp>
        <p:nvSpPr>
          <p:cNvPr descr="footer-id" id="113" name="Google Shape;113;p21"/>
          <p:cNvSpPr txBox="1"/>
          <p:nvPr/>
        </p:nvSpPr>
        <p:spPr>
          <a:xfrm>
            <a:off x="2590800" y="4381500"/>
            <a:ext cx="6045300" cy="3825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solidFill>
                  <a:srgbClr val="5B5B5B"/>
                </a:solidFill>
                <a:latin typeface="Roboto"/>
                <a:ea typeface="Roboto"/>
                <a:cs typeface="Roboto"/>
                <a:sym typeface="Roboto"/>
              </a:rPr>
              <a:t>Click </a:t>
            </a:r>
            <a:r>
              <a:rPr b="1" lang="en">
                <a:solidFill>
                  <a:srgbClr val="5B5B5B"/>
                </a:solidFill>
                <a:latin typeface="Roboto"/>
                <a:ea typeface="Roboto"/>
                <a:cs typeface="Roboto"/>
                <a:sym typeface="Roboto"/>
              </a:rPr>
              <a:t>Present with Slido</a:t>
            </a:r>
            <a:r>
              <a:rPr lang="en">
                <a:solidFill>
                  <a:srgbClr val="5B5B5B"/>
                </a:solidFill>
                <a:latin typeface="Roboto"/>
                <a:ea typeface="Roboto"/>
                <a:cs typeface="Roboto"/>
                <a:sym typeface="Roboto"/>
              </a:rPr>
              <a:t> or install our </a:t>
            </a:r>
            <a:r>
              <a:rPr lang="en" u="sng">
                <a:solidFill>
                  <a:schemeClr val="hlink"/>
                </a:solidFill>
                <a:latin typeface="Roboto"/>
                <a:ea typeface="Roboto"/>
                <a:cs typeface="Roboto"/>
                <a:sym typeface="Roboto"/>
                <a:hlinkClick r:id="rId7"/>
              </a:rPr>
              <a:t>Chrome extension</a:t>
            </a:r>
            <a:r>
              <a:rPr lang="en">
                <a:solidFill>
                  <a:srgbClr val="5B5B5B"/>
                </a:solidFill>
                <a:latin typeface="Roboto"/>
                <a:ea typeface="Roboto"/>
                <a:cs typeface="Roboto"/>
                <a:sym typeface="Roboto"/>
              </a:rPr>
              <a:t> to activate this poll while presenting.</a:t>
            </a:r>
            <a:endParaRPr>
              <a:solidFill>
                <a:srgbClr val="5B5B5B"/>
              </a:solidFill>
              <a:latin typeface="Roboto"/>
              <a:ea typeface="Roboto"/>
              <a:cs typeface="Roboto"/>
              <a:sym typeface="Roboto"/>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Gameday">
  <a:themeElements>
    <a:clrScheme name="Gameday">
      <a:dk1>
        <a:srgbClr val="4285F4"/>
      </a:dk1>
      <a:lt1>
        <a:srgbClr val="FFFFFF"/>
      </a:lt1>
      <a:dk2>
        <a:srgbClr val="666666"/>
      </a:dk2>
      <a:lt2>
        <a:srgbClr val="D9D9D9"/>
      </a:lt2>
      <a:accent1>
        <a:srgbClr val="455A64"/>
      </a:accent1>
      <a:accent2>
        <a:srgbClr val="607D8B"/>
      </a:accent2>
      <a:accent3>
        <a:srgbClr val="FF5722"/>
      </a:accent3>
      <a:accent4>
        <a:srgbClr val="D84315"/>
      </a:accent4>
      <a:accent5>
        <a:srgbClr val="1C3AA9"/>
      </a:accent5>
      <a:accent6>
        <a:srgbClr val="FFAB40"/>
      </a:accent6>
      <a:hlink>
        <a:srgbClr val="1C3AA9"/>
      </a:hlink>
      <a:folHlink>
        <a:srgbClr val="1C3A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