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grandir Narrow" panose="020B0604020202020204" charset="0"/>
      <p:regular r:id="rId24"/>
    </p:embeddedFont>
    <p:embeddedFont>
      <p:font typeface="Arapey" panose="020B0604020202020204" charset="0"/>
      <p:regular r:id="rId25"/>
    </p:embeddedFont>
    <p:embeddedFont>
      <p:font typeface="Bebas Neue Cyrillic" panose="020B0604020202020204" charset="0"/>
      <p:regular r:id="rId26"/>
    </p:embeddedFont>
    <p:embeddedFont>
      <p:font typeface="Beth Ellen" panose="020B0604020202020204" charset="0"/>
      <p:regular r:id="rId27"/>
    </p:embeddedFont>
    <p:embeddedFont>
      <p:font typeface="Canva Sans" panose="020B0604020202020204" charset="0"/>
      <p:regular r:id="rId28"/>
    </p:embeddedFont>
    <p:embeddedFont>
      <p:font typeface="Glacial Indifference" panose="020B0604020202020204" charset="0"/>
      <p:regular r:id="rId29"/>
    </p:embeddedFont>
    <p:embeddedFont>
      <p:font typeface="Helvetica Neue" panose="020B0604020202020204" charset="0"/>
      <p:regular r:id="rId30"/>
    </p:embeddedFont>
    <p:embeddedFont>
      <p:font typeface="Helvetica Now Condensed" panose="020B0604020202020204" charset="0"/>
      <p:regular r:id="rId31"/>
    </p:embeddedFont>
    <p:embeddedFont>
      <p:font typeface="League Spartan" panose="020B0604020202020204" charset="0"/>
      <p:regular r:id="rId32"/>
    </p:embeddedFont>
    <p:embeddedFont>
      <p:font typeface="Noto Serif" panose="02020600060500020200" pitchFamily="18" charset="0"/>
      <p:regular r:id="rId33"/>
      <p:bold r:id="rId34"/>
      <p:italic r:id="rId35"/>
      <p:boldItalic r:id="rId36"/>
    </p:embeddedFont>
    <p:embeddedFont>
      <p:font typeface="Verdana Pro" panose="020B0604030504040204" pitchFamily="34" charset="0"/>
      <p:regular r:id="rId37"/>
      <p:bold r:id="rId38"/>
      <p:italic r:id="rId39"/>
      <p:boldItalic r:id="rId40"/>
    </p:embeddedFont>
    <p:embeddedFont>
      <p:font typeface="Verdana Pro Bold" panose="020B0804030504040204" charset="0"/>
      <p:regular r:id="rId41"/>
      <p:bold r:id="rId42"/>
    </p:embeddedFont>
    <p:embeddedFont>
      <p:font typeface="Verdana Pro Condensed" panose="020B0604020202020204" charset="0"/>
      <p:regular r:id="rId43"/>
    </p:embeddedFont>
    <p:embeddedFont>
      <p:font typeface="Verdana Pro Condensed Bold" panose="020B0604020202020204" charset="0"/>
      <p:regular r:id="rId44"/>
    </p:embeddedFont>
    <p:embeddedFont>
      <p:font typeface="Verdana Pro Condensed Italic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206" autoAdjust="0"/>
  </p:normalViewPr>
  <p:slideViewPr>
    <p:cSldViewPr>
      <p:cViewPr varScale="1">
        <p:scale>
          <a:sx n="67" d="100"/>
          <a:sy n="67" d="100"/>
        </p:scale>
        <p:origin x="8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 ANN </a:t>
            </a:r>
          </a:p>
          <a:p>
            <a:endParaRPr lang="en-US"/>
          </a:p>
          <a:p>
            <a:r>
              <a:rPr lang="en-US"/>
              <a:t>Welcome to "Growing the Canopy: Inosculation and Grafting Archival Projects to Create Opportunities for Students and the Community".  Whew!  What a mouthful.  At the end of our presentation today we hope you will leave with three things:   </a:t>
            </a:r>
          </a:p>
          <a:p>
            <a:endParaRPr lang="en-US"/>
          </a:p>
          <a:p>
            <a:r>
              <a:rPr lang="en-US"/>
              <a:t>1.	You will be able to IDENTIFY potential project partnership opportunities. </a:t>
            </a:r>
          </a:p>
          <a:p>
            <a:endParaRPr lang="en-US"/>
          </a:p>
          <a:p>
            <a:r>
              <a:rPr lang="en-US"/>
              <a:t>2.	You will be able to CREATE opportunities for High-Impact Practices (HIPs), skill-building, and improving career-readiness for students. </a:t>
            </a:r>
          </a:p>
          <a:p>
            <a:endParaRPr lang="en-US"/>
          </a:p>
          <a:p>
            <a:r>
              <a:rPr lang="en-US"/>
              <a:t>3.	You will be able to ASSESS and EVALUATE the outcomes of the partnerships/projects for your institution and students as well as the community partner.  </a:t>
            </a:r>
          </a:p>
          <a:p>
            <a:endParaRPr lang="en-US"/>
          </a:p>
          <a:p>
            <a:r>
              <a:rPr lang="en-US"/>
              <a:t>(transition to slide 2)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10:  LAURA </a:t>
            </a:r>
          </a:p>
          <a:p>
            <a:endParaRPr lang="en-US"/>
          </a:p>
          <a:p>
            <a:r>
              <a:rPr lang="en-US"/>
              <a:t>Once Tammy and Ann had agreed on the project idea, Ann then reached out to me and asked if I would partner with them to be the technical lead for LibGuides on the project (I jumped on this opportunity anything that allows me to show off LibGuides in a new way!).  The three of us met in December to discuss the project parameters and to lay out some basic content and design concepts of the guide that would make up the Digital Exhibit.   </a:t>
            </a:r>
          </a:p>
          <a:p>
            <a:endParaRPr lang="en-US"/>
          </a:p>
          <a:p>
            <a:r>
              <a:rPr lang="en-US"/>
              <a:t>Tammy altered the content of the course to support the project better. Students would not just transcribe the letters; they would also conduct contextual research to situate John Dolin and Margaret Payne within the time and setting of each letter. I created a working draft of the guide and then Ann and I spent the remainder of the fall semester, about two weeks, finalizing the framework for the guide.  (transition to slide 11)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11:  LAURA   </a:t>
            </a:r>
          </a:p>
          <a:p>
            <a:endParaRPr lang="en-US"/>
          </a:p>
          <a:p>
            <a:r>
              <a:rPr lang="en-US"/>
              <a:t>Before we go further, we wanted to offer a glance at the finished product, so you can have a mental image of what we are talking about.   </a:t>
            </a:r>
          </a:p>
          <a:p>
            <a:endParaRPr lang="en-US"/>
          </a:p>
          <a:p>
            <a:r>
              <a:rPr lang="en-US"/>
              <a:t>Here are two images of what a final page looks like in the digital exhibit. I attempted to create a museum-like vignette for each letter.    </a:t>
            </a:r>
          </a:p>
          <a:p>
            <a:endParaRPr lang="en-US"/>
          </a:p>
          <a:p>
            <a:r>
              <a:rPr lang="en-US"/>
              <a:t>Digital image of the letter and when available the envelope, shown in a Gallery Box </a:t>
            </a:r>
          </a:p>
          <a:p>
            <a:endParaRPr lang="en-US"/>
          </a:p>
          <a:p>
            <a:r>
              <a:rPr lang="en-US"/>
              <a:t>PDF copy of the transcript done by the students </a:t>
            </a:r>
          </a:p>
          <a:p>
            <a:endParaRPr lang="en-US"/>
          </a:p>
          <a:p>
            <a:r>
              <a:rPr lang="en-US"/>
              <a:t>Meta data about the object </a:t>
            </a:r>
          </a:p>
          <a:p>
            <a:endParaRPr lang="en-US"/>
          </a:p>
          <a:p>
            <a:r>
              <a:rPr lang="en-US"/>
              <a:t>“Inferences and Additional Questions” used by students as a place to ask questions as trey transcribed their letters for possible future research we told the students they did noto have to use any of the questions they placed in the box but I think this helped them to begin to choose reseach topics  </a:t>
            </a:r>
          </a:p>
          <a:p>
            <a:endParaRPr lang="en-US"/>
          </a:p>
          <a:p>
            <a:r>
              <a:rPr lang="en-US"/>
              <a:t>“Related Materials” this is where many students put their propaganda images that was one particular assignment </a:t>
            </a:r>
          </a:p>
          <a:p>
            <a:endParaRPr lang="en-US"/>
          </a:p>
          <a:p>
            <a:r>
              <a:rPr lang="en-US"/>
              <a:t>“Also at this time” this box was to choose a historical event that happened during the time of the letter </a:t>
            </a:r>
          </a:p>
          <a:p>
            <a:endParaRPr lang="en-US"/>
          </a:p>
          <a:p>
            <a:r>
              <a:rPr lang="en-US"/>
              <a:t>“Want to dig deeper” while some students used this box to put links out to other websites that discussed their topic some used this area to do additional research on one of their topics from another box </a:t>
            </a:r>
          </a:p>
          <a:p>
            <a:endParaRPr lang="en-US"/>
          </a:p>
          <a:p>
            <a:r>
              <a:rPr lang="en-US"/>
              <a:t>The students were trained in how to add their content to the boxes and edit if they wished to make changes. As we worked, I did realize that to keep images together and to maintain control of some information we would need to create some particular protocols, such as having the students send images to us so we could be the owner and they would sit in a folder we could access. More than ½ way through the class i realize the Citations with links in the rich text boxes of the student research would not work with the link checker so my solution was to create a hidden box that would contain the citation as a link </a:t>
            </a:r>
          </a:p>
          <a:p>
            <a:endParaRPr lang="en-US"/>
          </a:p>
          <a:p>
            <a:r>
              <a:rPr lang="en-US"/>
              <a:t>I also want to mention that at the end of our presentation, we will open up the guides and show you around the front and back sides of our exhibit during the questions and answers.  (transition to slide 12)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(Ann)</a:t>
            </a:r>
          </a:p>
          <a:p>
            <a:endParaRPr lang="en-US"/>
          </a:p>
          <a:p>
            <a:r>
              <a:rPr lang="en-US"/>
              <a:t>The organic way this project evolved left the initial portion of the letters written to Margaret Payne by John Dolin transcribed but without the supporting research for the letters that students were creating in class.  As a result, Laura and I, plus my student archives worker (who was also a student in this class) decided to take on the the task of researching and adding the contextual information for the first 44 letters transcribed by the independent study students.  We did this in order to ensure uniformity across the digital exhibit and provide consistency across all letters.  This decision turned out to be a LOT more work than we anticipated. </a:t>
            </a:r>
          </a:p>
          <a:p>
            <a:endParaRPr lang="en-US"/>
          </a:p>
          <a:p>
            <a:r>
              <a:rPr lang="en-US"/>
              <a:t>Despite the very large additional workload, this decision helped us to see the student's side of the project and encouraged us to come up with additional resources to help students more efficiently complete their assignments.  It also allowed us to build a foundation of information about "who" the students were reading about in the letters, Margaret and John.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13:  ANN and LAURA </a:t>
            </a:r>
          </a:p>
          <a:p>
            <a:endParaRPr lang="en-US"/>
          </a:p>
          <a:p>
            <a:r>
              <a:rPr lang="en-US"/>
              <a:t>(ANN) As we began working on the first 44 letters, we very quickly asked ourselves a few questions like: WHAT makes Margaret so special? She kept and donated the letters to PHPS and they show everyday life in Piedmont SC during this time. AND SECOND, Who was John Dolin?  From reading his letters, we only got a brief view of who he was (and honestly it wasn’t very flattering).  We realized that we needed to do some significant research into John Dolin and uncover details about his life that would allow us to create a holistic picture for the students.  This would allow the students to understand not just who he was, but also where he was during the time the letters were written.  Laura and I did extensive research using Ancestry.com, Fold Three, and contacted many public libraries and school archives to pull together this information.  For those of you who now *NEED* to know these answers, we’ll be happy to pull up the live version of the exhibit at the end of our presentation and show you the timeline!     </a:t>
            </a:r>
          </a:p>
          <a:p>
            <a:endParaRPr lang="en-US"/>
          </a:p>
          <a:p>
            <a:r>
              <a:rPr lang="en-US"/>
              <a:t>(LAURA) I also used my genealogy skills and created family trees for both John and Margaret that included other family members mentioned in the letters, such as John's sisters, and Margaret's sister Lil and her cousin Ruby.  Building a profile of who these people were and how they were related helped make this assignment come to life.  And the juicy drama that was John's life kept everyone captivated.  </a:t>
            </a:r>
          </a:p>
          <a:p>
            <a:endParaRPr lang="en-US"/>
          </a:p>
          <a:p>
            <a:r>
              <a:rPr lang="en-US"/>
              <a:t>We were excited to do this part of the project because 1. I’m nosy and curious and 2. it allowed us the ability to improve and expand on the project's design as we went through the semester.  We shared this information and our suppositions about John and his life to help the students connect.  Creating examples for the students by working on the first 44 letters helped them to understand the goal of the exhibit and illustrate what each page they were responsible for could look like.  </a:t>
            </a:r>
          </a:p>
          <a:p>
            <a:endParaRPr lang="en-US"/>
          </a:p>
          <a:p>
            <a:r>
              <a:rPr lang="en-US"/>
              <a:t>Ann's student worker created a spreadsheet of all the letters and a LibGuide page of potential topics for context, and the three of us connected the topics to specific letters and then did the research needed to build out the content boxes on each letter page. </a:t>
            </a:r>
          </a:p>
          <a:p>
            <a:endParaRPr lang="en-US"/>
          </a:p>
          <a:p>
            <a:r>
              <a:rPr lang="en-US"/>
              <a:t>However, in subsequent projects, we would NEVER be doing this work as it would be the students' responsibility. (transition to slide 14)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14:  LAURA   </a:t>
            </a:r>
          </a:p>
          <a:p>
            <a:endParaRPr lang="en-US"/>
          </a:p>
          <a:p>
            <a:r>
              <a:rPr lang="en-US"/>
              <a:t>From the beginning, I took my experience with LibGuides CMS to create a distinct look and feel for this project that would have more of a feel of a webpage that was also searchable to a degree.  </a:t>
            </a:r>
          </a:p>
          <a:p>
            <a:endParaRPr lang="en-US"/>
          </a:p>
          <a:p>
            <a:r>
              <a:rPr lang="en-US"/>
              <a:t>I created a separate group for this project giving it a group header, and distinct look and feel.  Also, with the Group I could give the students permission to get into the back side of JUST THIS GUIDE and be the editors of their own pages.  I would later use this guide and enhance the Group to include the Blanche Peden Payne Letters and possibly other collaborations with the Piedmont Historical Preservation Society. </a:t>
            </a:r>
          </a:p>
          <a:p>
            <a:endParaRPr lang="en-US"/>
          </a:p>
          <a:p>
            <a:r>
              <a:rPr lang="en-US"/>
              <a:t>If you want more information on how I did the “behind the scenes LibGuide stuff” email me and I would be more than happy to share. </a:t>
            </a:r>
          </a:p>
          <a:p>
            <a:endParaRPr lang="en-US"/>
          </a:p>
          <a:p>
            <a:r>
              <a:rPr lang="en-US"/>
              <a:t>Both Ann and I were embedded in this class and attended work periods most Fridays to teach the students how to put things into LibGuides and also help them think outside the box for research ideas.  I also encouraged the students to use images, video and other artifacts on their pages to make them visually interesting as well as educational.  (transition to slide 15)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15:  ANN </a:t>
            </a:r>
          </a:p>
          <a:p>
            <a:endParaRPr lang="en-US"/>
          </a:p>
          <a:p>
            <a:r>
              <a:rPr lang="en-US"/>
              <a:t>As we approached the end of the semester and the completion of the digital exhibit, Tammy requested to repeat the project again with her upcoming Fall 2023 course, "Women in the U.S. Since 1865".  The project would be set up the same way and would involve students transcribing a selection of letters written by Blanche Peden Payne, Margaret's mother.  The letters spanned the years 1905 - 1937, bringing them up to the time just before Margaret's letters began.  This time, Laura and I would not generate content for the exhibit but would still provide training and support through regular work periods during the semester.   </a:t>
            </a:r>
          </a:p>
          <a:p>
            <a:endParaRPr lang="en-US"/>
          </a:p>
          <a:p>
            <a:r>
              <a:rPr lang="en-US"/>
              <a:t>This project was also successful, but the students had a more difficult time engaging with the content of these letters as they were written by many different people.  This made it much harder for students to see a single “through-line” connecting all the letters.  To help the students, Laura again provided deep, contextual genealogical research by generating a family tree for Blanche and her husband James Huff Payne.  This seemed to help some students, but we realized that this time, the greater value would be to researchers and viewers of the digital exhibit.   </a:t>
            </a:r>
          </a:p>
          <a:p>
            <a:endParaRPr lang="en-US"/>
          </a:p>
          <a:p>
            <a:r>
              <a:rPr lang="en-US"/>
              <a:t>Near the end of the semester, Tammy once again asked for assistance with a third digital project for her upcoming “Unruly Women in 20th Century U.S”.  This time she wanted to have students record oral history interviews with someone they identified as a "Remarkable Woman".  However, she needed assistance understanding and developing the process the students would use, and how the LibGuides platform could be used to present these oral histories.  Using a combination of LibGuides and YuJa, the audio files were presented along with the transcriptions and supplied photos of the student's chosen narrator.  (transition to slide 16)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16:  LAURA </a:t>
            </a:r>
          </a:p>
          <a:p>
            <a:endParaRPr lang="en-US"/>
          </a:p>
          <a:p>
            <a:r>
              <a:rPr lang="en-US"/>
              <a:t>The original project finished with every student in the course presenting on their letters and the guide pages that included all their supplementary research.  This proved to be a very good experience for the students. Pictured are two of the students standing in front of the classroom presenting their pages. We both attended as many of the presentations as possible to continue our embedded commitment and show support for the students. </a:t>
            </a:r>
          </a:p>
          <a:p>
            <a:endParaRPr lang="en-US"/>
          </a:p>
          <a:p>
            <a:r>
              <a:rPr lang="en-US"/>
              <a:t>A few students did presentations at the South Carolina Upstate Research Symposium on the project, where Piedmont Historical Preservation Society members were in attendance.  Professor Pike did a panel presentation and a women's history presentation talking about the instructor's side of designing this type of project.  </a:t>
            </a:r>
          </a:p>
          <a:p>
            <a:endParaRPr lang="en-US"/>
          </a:p>
          <a:p>
            <a:r>
              <a:rPr lang="en-US"/>
              <a:t>Professor Pike won the Faculty Award for Excellence in Service-Learning Course Design, and two students won the Student Excellence in Service‐Learning in Research award.  (transition to slide 17)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17:  ANN  </a:t>
            </a:r>
          </a:p>
          <a:p>
            <a:endParaRPr lang="en-US"/>
          </a:p>
          <a:p>
            <a:r>
              <a:rPr lang="en-US"/>
              <a:t>Let's look at who benefits from grafting and growing projects like ours. Our community partner, PHPS, benefitted from the partnership.  First, they received the transcription and organizational help of the students. They also used the finished digital exhibit as part of a successful fundraising push to renovate a historic house in Piedmont that will become their museum.  They have also used the exhibit to provide greater visibility to their organization throughout the community, and it has become a tool to generate more interactions among community members. </a:t>
            </a:r>
          </a:p>
          <a:p>
            <a:endParaRPr lang="en-US"/>
          </a:p>
          <a:p>
            <a:r>
              <a:rPr lang="en-US"/>
              <a:t>Students also benefit in multiple ways when these inosculated and grafted projects are created.  In our projects, students benefitted from the High Impact Practices we integrated into the course: collaborative projects, service-learning, and community-based learning.  </a:t>
            </a:r>
          </a:p>
          <a:p>
            <a:endParaRPr lang="en-US"/>
          </a:p>
          <a:p>
            <a:r>
              <a:rPr lang="en-US"/>
              <a:t>Students gained experience with document transcription and were exposed to various types of genealogy documents and ephemera.  They also finished the project with concrete examples of project work that could be included on their resumes and LinkedIn profiles.  Finally, they gained valuable skills such as: critical thinking, reasoning and inferences, communication (both personal and professional), public speaking, basic graphic design and layout skills, research, and some project-specific technology skills. </a:t>
            </a:r>
          </a:p>
          <a:p>
            <a:endParaRPr lang="en-US"/>
          </a:p>
          <a:p>
            <a:r>
              <a:rPr lang="en-US"/>
              <a:t>The university, library, and archives all benefitted by gaining a strong community partner who could provide additional service-learning opportunities for students in the future.  The ongoing partnership also acts as an unofficial advertisement and positive recruitment tool for the university.  The library has been able to use the project to advertise the versatility of the LibGuides platform for other projects around campus, and highlights the willingness of library faculty to create partnerships.  The archives benefits from greater visibility through my involvement with all these different projects. (transition to slide 18)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18:  ANN  </a:t>
            </a:r>
          </a:p>
          <a:p>
            <a:endParaRPr lang="en-US"/>
          </a:p>
          <a:p>
            <a:r>
              <a:rPr lang="en-US"/>
              <a:t>Identifying opportunities for partnerships can take many forms.  For university librarians, it could be as simple as talking to your liaison faculty and identifying those who seem willing to try something different, or who are already doing their own outreach to various community organizations.  Watching for announcements from campus groups and administration about various initiatives can spark inspiration, as can local news stories.  Building collaborative partnerships with fellow librarians, other universities, and public libraries is often a source of inspiration.  Finally, canvassing community groups and historical societies to find those willing to host student projects will provide mutual benefits.  (transition to slide 19)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19:  LAURA </a:t>
            </a:r>
          </a:p>
          <a:p>
            <a:endParaRPr lang="en-US"/>
          </a:p>
          <a:p>
            <a:r>
              <a:rPr lang="en-US"/>
              <a:t>Each time we did a digital project, we included a student feedback survey that they completed near the semester's end.  We wanted to know what we did well, and what didn't work for the students so that we could adjust the next project.   </a:t>
            </a:r>
          </a:p>
          <a:p>
            <a:endParaRPr lang="en-US"/>
          </a:p>
          <a:p>
            <a:r>
              <a:rPr lang="en-US"/>
              <a:t>We had about 95% survey completion after the first semester, with students overwhelmingly positive about the project design and what they learned during the semester.  They were also honest about what they didn't like, and what they would change if another project came around.  All feedback was used to adjust the next project: The Letters of Blanche Peden Payne.   </a:t>
            </a:r>
          </a:p>
          <a:p>
            <a:endParaRPr lang="en-US"/>
          </a:p>
          <a:p>
            <a:r>
              <a:rPr lang="en-US"/>
              <a:t>like this quote: </a:t>
            </a:r>
          </a:p>
          <a:p>
            <a:endParaRPr lang="en-US"/>
          </a:p>
          <a:p>
            <a:r>
              <a:rPr lang="en-US"/>
              <a:t>The workshops were a great motivation because they were a specific time for us to work on our Libguides and ask questions and seek assistance if we needed it. It was great having that dedicated time to work on things and get the advice of others.  The work periods were often very collaborative. </a:t>
            </a:r>
          </a:p>
          <a:p>
            <a:endParaRPr lang="en-US"/>
          </a:p>
          <a:p>
            <a:r>
              <a:rPr lang="en-US"/>
              <a:t>(ANN) </a:t>
            </a:r>
          </a:p>
          <a:p>
            <a:endParaRPr lang="en-US"/>
          </a:p>
          <a:p>
            <a:r>
              <a:rPr lang="en-US"/>
              <a:t>My favorite quote is this:  The thing that kept me the most motivated throughout the project was my sense of community responsibility for the success of the LibGuide. I really felt like everyone's contribution mattered equally and everyone was responsible for the project to succeed. I also had a sense of personal pride and excitement for my projects and wanted to make sure I contributed a good effort to help the LibGuide succeed. </a:t>
            </a:r>
          </a:p>
          <a:p>
            <a:endParaRPr lang="en-US"/>
          </a:p>
          <a:p>
            <a:r>
              <a:rPr lang="en-US"/>
              <a:t> </a:t>
            </a:r>
          </a:p>
          <a:p>
            <a:endParaRPr lang="en-US"/>
          </a:p>
          <a:p>
            <a:r>
              <a:rPr lang="en-US"/>
              <a:t>(LAURA) </a:t>
            </a:r>
          </a:p>
          <a:p>
            <a:endParaRPr lang="en-US"/>
          </a:p>
          <a:p>
            <a:r>
              <a:rPr lang="en-US"/>
              <a:t>I often struggle with how much to "suggest" with students since I don't want to DO their research for them, and that was one complaint we got for both projects, that the students had problems tying their letters to topics.  I think this is a skill students are losing or don’t have so I try to encourage them to think outside of the box and do some interpreting and conjecture.  </a:t>
            </a:r>
          </a:p>
          <a:p>
            <a:endParaRPr lang="en-US"/>
          </a:p>
          <a:p>
            <a:r>
              <a:rPr lang="en-US"/>
              <a:t>For example one letter implies Margaret was baking in her underwear, it was summer, and she was wearing a slip. What direction could you go from this? How hot was it in July in SC hotter than usual? What did slips look like back then? When did the air-conditioner become a household item? How did people in mill houses keep them cool? And the possibilities go on. </a:t>
            </a:r>
          </a:p>
          <a:p>
            <a:endParaRPr lang="en-US"/>
          </a:p>
          <a:p>
            <a:r>
              <a:rPr lang="en-US"/>
              <a:t>Having pre-finished examples will help future students get a grasp on the concept and hopefully allow them to make smoother connections. I think in the future I may create a more in-depth timeline before the class starts so the students can look at some of the things that were happening at the time of the letters.  Maybe even include links to "Today in History"-type websites to encourage the students to look around and research... In some ways the Letters of Blanch Peden Payne ran smoother because of all that we learned during the Margaret Payne project. </a:t>
            </a:r>
          </a:p>
          <a:p>
            <a:endParaRPr lang="en-US"/>
          </a:p>
          <a:p>
            <a:r>
              <a:rPr lang="en-US"/>
              <a:t>Also, I feel like the classroom “buy-in” from the students will affect the overall success of a project.  It seemed very high with the first project with lively banter on Friday work periods and less so in the Oral histories project. (transition to slide 20)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  ANN and LAURA </a:t>
            </a:r>
          </a:p>
          <a:p>
            <a:endParaRPr lang="en-US"/>
          </a:p>
          <a:p>
            <a:r>
              <a:rPr lang="en-US"/>
              <a:t>I'm Ann Merryman.  I'm a research librarian and the University Archivist at USC Upstate.  I'm the first official archivist at the university, and I'm in my 11th year.  This is my second career; prior to this I spent many years in retail management before returning for my MLIS degree.  This is my colleague...  </a:t>
            </a:r>
          </a:p>
          <a:p>
            <a:endParaRPr lang="en-US"/>
          </a:p>
          <a:p>
            <a:r>
              <a:rPr lang="en-US"/>
              <a:t>I'm Laura Karas and I am a 24-year veteran of the USC Upstate library where my first job way back in 1999 was to overhaul the Pathfinders and keep them up to date.  For all of you youngsters out there, pathfinders were the LibGuides before the computer brought everything online.  When the university first got LibGuides I had been working with HTML and CSS to bring information online and I jumped on board with this platform and the rest as they say is history.  (transition to slide 3)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20:  ANN </a:t>
            </a:r>
          </a:p>
          <a:p>
            <a:endParaRPr lang="en-US"/>
          </a:p>
          <a:p>
            <a:r>
              <a:rPr lang="en-US"/>
              <a:t>I think the Letters of Margaret Payne digital exhibit project had some steep learning curves for EVERYONE, including us.  If you’ll forgive my non-arborist analogy, we were making it up as we went along and building the airplane while flying it, and we lacked the in-floor lighting leading to the emergency exits.  We didn’t know what we didn’t know.  However, after the family tree information and the timeline of John Dolin’s life were added to the site, the students got a lot more invested in the project.  We still had many challenges, however.    </a:t>
            </a:r>
          </a:p>
          <a:p>
            <a:endParaRPr lang="en-US"/>
          </a:p>
          <a:p>
            <a:r>
              <a:rPr lang="en-US"/>
              <a:t>We learned early on that success would hinge on how well we set up the students to find and present their content.  We added a comprehensive page of HOW-TO content, but not until the project got underway, and found ourselves adding to it throughout the semester as the students came up against roadblocks.  It was also challenging to teach the students the concept of small topic research:  making the intellectual leap from letter contents to identifying potential research topics to build out the guide content.  While we were not instructors of record, Tammy recognized us as valuable teaching partners and encouraged us to work directly with students who seemed to struggle with various parts of the project.  We had to develop ways to work with Tammy when we identified inconsistencies with student work and decide how to deal with incomplete student work.  Finally, some students struggled with reading cursive handwriting, making transcribing the letters difficult.   </a:t>
            </a:r>
          </a:p>
          <a:p>
            <a:r>
              <a:rPr lang="en-US"/>
              <a:t>The second and third iterations of our digital exhibits have benefitted from these challenges, but the students in our first cohort really had to blaze the trail through the woods.  (transition to slide 21)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21:  LAURA   </a:t>
            </a:r>
          </a:p>
          <a:p>
            <a:endParaRPr lang="en-US"/>
          </a:p>
          <a:p>
            <a:r>
              <a:rPr lang="en-US"/>
              <a:t>We want to take a few minutes now and open up the Letters of Margaret Payne Digital Exhibit guide and show you around.  </a:t>
            </a:r>
          </a:p>
          <a:p>
            <a:endParaRPr lang="en-US"/>
          </a:p>
          <a:p>
            <a:r>
              <a:rPr lang="en-US"/>
              <a:t>(OPEN GUIDE FRONT PAGE) -  </a:t>
            </a:r>
          </a:p>
          <a:p>
            <a:endParaRPr lang="en-US"/>
          </a:p>
          <a:p>
            <a:r>
              <a:rPr lang="en-US"/>
              <a:t>Remember earlier, I mentioned how the guides have a specific “look and Feel”  </a:t>
            </a:r>
          </a:p>
          <a:p>
            <a:endParaRPr lang="en-US"/>
          </a:p>
          <a:p>
            <a:r>
              <a:rPr lang="en-US"/>
              <a:t>READ each tab name, and briefly describe </a:t>
            </a:r>
          </a:p>
          <a:p>
            <a:endParaRPr lang="en-US"/>
          </a:p>
          <a:p>
            <a:r>
              <a:rPr lang="en-US"/>
              <a:t>LAURA – survey </a:t>
            </a:r>
          </a:p>
          <a:p>
            <a:endParaRPr lang="en-US"/>
          </a:p>
          <a:p>
            <a:r>
              <a:rPr lang="en-US"/>
              <a:t>ANN – About the project </a:t>
            </a:r>
          </a:p>
          <a:p>
            <a:endParaRPr lang="en-US"/>
          </a:p>
          <a:p>
            <a:r>
              <a:rPr lang="en-US"/>
              <a:t>LAURA – About Margaret </a:t>
            </a:r>
          </a:p>
          <a:p>
            <a:endParaRPr lang="en-US"/>
          </a:p>
          <a:p>
            <a:r>
              <a:rPr lang="en-US"/>
              <a:t>ANN – Intern letters and Content Advisory Notice </a:t>
            </a:r>
          </a:p>
          <a:p>
            <a:endParaRPr lang="en-US"/>
          </a:p>
          <a:p>
            <a:r>
              <a:rPr lang="en-US"/>
              <a:t>LAURA – class letters AND open Letter 42 </a:t>
            </a:r>
          </a:p>
          <a:p>
            <a:endParaRPr lang="en-US"/>
          </a:p>
          <a:p>
            <a:r>
              <a:rPr lang="en-US"/>
              <a:t>ANN – Timeline JS from John’s birth to death, also brief explanation about Hershey School </a:t>
            </a:r>
          </a:p>
          <a:p>
            <a:endParaRPr lang="en-US"/>
          </a:p>
          <a:p>
            <a:r>
              <a:rPr lang="en-US"/>
              <a:t>LAURA – Student researchers </a:t>
            </a:r>
          </a:p>
          <a:p>
            <a:endParaRPr lang="en-US"/>
          </a:p>
          <a:p>
            <a:r>
              <a:rPr lang="en-US"/>
              <a:t>ANN – Project partners </a:t>
            </a:r>
          </a:p>
          <a:p>
            <a:endParaRPr lang="en-US"/>
          </a:p>
          <a:p>
            <a:r>
              <a:rPr lang="en-US"/>
              <a:t>ANN - So, we have some time left for questions.  We also want to encourage you to use the QR code on the slide to look at our project the QR code takes you to a landing page with our information and links to each of the 3 projects we discussed today. </a:t>
            </a:r>
          </a:p>
          <a:p>
            <a:endParaRPr lang="en-US"/>
          </a:p>
          <a:p>
            <a:r>
              <a:rPr lang="en-US"/>
              <a:t>(IF TIME, open these?) </a:t>
            </a:r>
          </a:p>
          <a:p>
            <a:endParaRPr lang="en-US"/>
          </a:p>
          <a:p>
            <a:r>
              <a:rPr lang="en-US"/>
              <a:t>Slips and Air Conditioning – Letter 37a PUBLIC VIEW </a:t>
            </a:r>
          </a:p>
          <a:p>
            <a:endParaRPr lang="en-US"/>
          </a:p>
          <a:p>
            <a:r>
              <a:rPr lang="en-US"/>
              <a:t>Sid’s Café – Letter 37c PUBLIC VIEW </a:t>
            </a:r>
          </a:p>
          <a:p>
            <a:endParaRPr lang="en-US"/>
          </a:p>
          <a:p>
            <a:r>
              <a:rPr lang="en-US"/>
              <a:t>Letter 65 – FRONT side, and then BACK SIDE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3:  LAURA and ANN </a:t>
            </a:r>
          </a:p>
          <a:p>
            <a:endParaRPr lang="en-US"/>
          </a:p>
          <a:p>
            <a:r>
              <a:rPr lang="en-US"/>
              <a:t>(Laura) </a:t>
            </a:r>
          </a:p>
          <a:p>
            <a:endParaRPr lang="en-US"/>
          </a:p>
          <a:p>
            <a:r>
              <a:rPr lang="en-US"/>
              <a:t>As we finished the first project, I told Ann that we should see about presenting at LOEX.  I have been to several and I really enjoy this conference.  So when we found out the theme for LOEX 2024 was arboretum/tree-themed I took my horticultural vocabulary and played up the theme.  LOEX loves a good theme. </a:t>
            </a:r>
          </a:p>
          <a:p>
            <a:endParaRPr lang="en-US"/>
          </a:p>
          <a:p>
            <a:r>
              <a:rPr lang="en-US"/>
              <a:t>Did you know that Inosculation is the organic merging of two or more trees?  When trees grow near each other they can rub and bump creating callus tissue and eventually merge on a cellular level.  Point to first image </a:t>
            </a:r>
          </a:p>
          <a:p>
            <a:endParaRPr lang="en-US"/>
          </a:p>
          <a:p>
            <a:r>
              <a:rPr lang="en-US"/>
              <a:t>Grafting on the other hand is the deliberate joining of two or more trees to create a new tree.  Often arborists will add new branches or scion to an old trunk or rootstock, hoping to get the best of each half. Point to second image </a:t>
            </a:r>
          </a:p>
          <a:p>
            <a:endParaRPr lang="en-US"/>
          </a:p>
          <a:p>
            <a:r>
              <a:rPr lang="en-US"/>
              <a:t>(Ann)    </a:t>
            </a:r>
          </a:p>
          <a:p>
            <a:endParaRPr lang="en-US"/>
          </a:p>
          <a:p>
            <a:r>
              <a:rPr lang="en-US"/>
              <a:t>But what does this horticultural information have to do with archival projects and libraries?  Sticking with the arborist theme, we’re going to tell you how we staked and guyed the three participants in our project to stabilize and allow it to flourish. (transition to slide 4)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  LAURA </a:t>
            </a:r>
          </a:p>
          <a:p>
            <a:endParaRPr lang="en-US"/>
          </a:p>
          <a:p>
            <a:r>
              <a:rPr lang="en-US"/>
              <a:t>At the start of this journey, it was like we were 3 trees planted independently in a field... </a:t>
            </a:r>
          </a:p>
          <a:p>
            <a:endParaRPr lang="en-US"/>
          </a:p>
          <a:p>
            <a:r>
              <a:rPr lang="en-US"/>
              <a:t>•	The first tree is the Piedmont Historical Preservation Society; </a:t>
            </a:r>
          </a:p>
          <a:p>
            <a:endParaRPr lang="en-US"/>
          </a:p>
          <a:p>
            <a:r>
              <a:rPr lang="en-US"/>
              <a:t>•	 The second is Tammy Pike, USC Upstate Instructor of History;  </a:t>
            </a:r>
          </a:p>
          <a:p>
            <a:endParaRPr lang="en-US"/>
          </a:p>
          <a:p>
            <a:r>
              <a:rPr lang="en-US"/>
              <a:t>•	The third is the USC Upstate Archives and Library.  </a:t>
            </a:r>
          </a:p>
          <a:p>
            <a:endParaRPr lang="en-US"/>
          </a:p>
          <a:p>
            <a:r>
              <a:rPr lang="en-US"/>
              <a:t>So how did these three separate organisms merge into one?  We will explain the process. </a:t>
            </a:r>
          </a:p>
          <a:p>
            <a:endParaRPr lang="en-US"/>
          </a:p>
          <a:p>
            <a:r>
              <a:rPr lang="en-US"/>
              <a:t> (transition to slide 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5:  ANN </a:t>
            </a:r>
          </a:p>
          <a:p>
            <a:endParaRPr lang="en-US"/>
          </a:p>
          <a:p>
            <a:r>
              <a:rPr lang="en-US"/>
              <a:t>The Piedmont Historical Preservation Society held several significant collections in need of processing to make them accessible to researchers.  These collections included the Henry P. Hammett Collection of textile mill records, along with the Margaret Payne Collection which spanned over two centuries of correspondence and family records.  They received a grant to do the processing work, but as an almost wholly volunteer organization, they lacked enough personnel to do the work efficiently within the grant's timeframe. (transition to slide 6)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6:  LAURA </a:t>
            </a:r>
          </a:p>
          <a:p>
            <a:endParaRPr lang="en-US"/>
          </a:p>
          <a:p>
            <a:r>
              <a:rPr lang="en-US"/>
              <a:t>At the same time, the Piedmont Historical Preservation Society reached out to Tammy Pike, professor of history at USC Upstate, and asked her to act as their unofficial historian. </a:t>
            </a:r>
          </a:p>
          <a:p>
            <a:endParaRPr lang="en-US"/>
          </a:p>
          <a:p>
            <a:r>
              <a:rPr lang="en-US"/>
              <a:t>Professor Pike’s volunteer involvement alerted her to the unprocessed archival collections being worked on as part of the grant, and seeds of ideas were planted. (transition to slide 7)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7:  ANN </a:t>
            </a:r>
          </a:p>
          <a:p>
            <a:endParaRPr lang="en-US"/>
          </a:p>
          <a:p>
            <a:r>
              <a:rPr lang="en-US"/>
              <a:t>With their partnership in place, Tammy developed an independent study in the fall of 2022 for three history students to do transcriptions of ledger records in the Henry P. Hammett Collection as part of PHPS's grant project.   </a:t>
            </a:r>
          </a:p>
          <a:p>
            <a:endParaRPr lang="en-US"/>
          </a:p>
          <a:p>
            <a:r>
              <a:rPr lang="en-US"/>
              <a:t>As the semester progressed, the students also began transcribing a group of WWII-era letters from the Margaret Payne Collection as an added assignment and ended up transcribing 44 letters.  These letters were almost exclusively written by John Dolin, a 20-year-old Army soldier stationed at Greenville Army Air Base in Greenville SC, to Margaret Payne, a 17-year-old resident of Piedmont, SC, about 10 miles away.  (transition to slide 8)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8:  LAURA </a:t>
            </a:r>
          </a:p>
          <a:p>
            <a:endParaRPr lang="en-US"/>
          </a:p>
          <a:p>
            <a:r>
              <a:rPr lang="en-US"/>
              <a:t>Although the independent study mainly centered on transcribing documents, some processing and arranging of the collection was performed by the students under the supervision of the PHPS archivist, Joe Hursey, to help meet the deadline of the processing grant they had received. </a:t>
            </a:r>
          </a:p>
          <a:p>
            <a:endParaRPr lang="en-US"/>
          </a:p>
          <a:p>
            <a:r>
              <a:rPr lang="en-US"/>
              <a:t>As the semester progressed, Professor Pike arranged with Joe Hersey to have students in an upcoming spring 2023 history course “Women and WWII: War, Propaganda and the Homefront” continue transcribing additional letters from the Margaret Payne Collection as a service-learning element of the class.  (transition to slide 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9:  ANN </a:t>
            </a:r>
          </a:p>
          <a:p>
            <a:endParaRPr lang="en-US"/>
          </a:p>
          <a:p>
            <a:r>
              <a:rPr lang="en-US"/>
              <a:t>During an unrelated faculty meeting in late November of 2022, I was alerted to the fact that Tammy was planning on doing this transcription project of WWII-era letters with students in her upcoming Women &amp; WWII course that spring.  I had just completed a presentation with a colleague from Georgia Southern University who had used LibGuides as a platform for undergraduate and graduate student digital projects, and I thought this might be an opportunity to try something similar at USC Upstate.  I reached out to Tammy and asked if she was interested in trying to expand the transcription project into a larger Digital Humanities project, and she immediately said yes. </a:t>
            </a:r>
          </a:p>
          <a:p>
            <a:endParaRPr lang="en-US"/>
          </a:p>
          <a:p>
            <a:r>
              <a:rPr lang="en-US"/>
              <a:t>Service-learning is a big focus on our campus, so creating the opportunity for us to design a project for students that fulfilled this mission was important.  Creating this digital humanities project would add value to the student's course experience by giving them opportunities to engage in high-impact practices like collaborative projects and service learning.  In turn, this would improve their overall career readiness.  It would also provide an added benefit to the PHPS, as the project would showcase their materials while also contextualizing the collection for viewers of the digital exhibit.  (transition to slide 10)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19.svg"/><Relationship Id="rId9" Type="http://schemas.openxmlformats.org/officeDocument/2006/relationships/image" Target="../media/image9.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ancestry.com/family-tree/person/tree/187419204/person/28244772856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02033" y="6814707"/>
            <a:ext cx="9161556" cy="2732901"/>
            <a:chOff x="0" y="0"/>
            <a:chExt cx="2412920" cy="719776"/>
          </a:xfrm>
        </p:grpSpPr>
        <p:sp>
          <p:nvSpPr>
            <p:cNvPr id="3" name="Freeform 3"/>
            <p:cNvSpPr/>
            <p:nvPr/>
          </p:nvSpPr>
          <p:spPr>
            <a:xfrm>
              <a:off x="0" y="0"/>
              <a:ext cx="2412920" cy="719776"/>
            </a:xfrm>
            <a:custGeom>
              <a:avLst/>
              <a:gdLst/>
              <a:ahLst/>
              <a:cxnLst/>
              <a:rect l="l" t="t" r="r" b="b"/>
              <a:pathLst>
                <a:path w="2412920" h="719776">
                  <a:moveTo>
                    <a:pt x="43097" y="0"/>
                  </a:moveTo>
                  <a:lnTo>
                    <a:pt x="2369823" y="0"/>
                  </a:lnTo>
                  <a:cubicBezTo>
                    <a:pt x="2381253" y="0"/>
                    <a:pt x="2392215" y="4541"/>
                    <a:pt x="2400297" y="12623"/>
                  </a:cubicBezTo>
                  <a:cubicBezTo>
                    <a:pt x="2408379" y="20705"/>
                    <a:pt x="2412920" y="31667"/>
                    <a:pt x="2412920" y="43097"/>
                  </a:cubicBezTo>
                  <a:lnTo>
                    <a:pt x="2412920" y="676679"/>
                  </a:lnTo>
                  <a:cubicBezTo>
                    <a:pt x="2412920" y="688109"/>
                    <a:pt x="2408379" y="699071"/>
                    <a:pt x="2400297" y="707154"/>
                  </a:cubicBezTo>
                  <a:cubicBezTo>
                    <a:pt x="2392215" y="715236"/>
                    <a:pt x="2381253" y="719776"/>
                    <a:pt x="2369823" y="719776"/>
                  </a:cubicBezTo>
                  <a:lnTo>
                    <a:pt x="43097" y="719776"/>
                  </a:lnTo>
                  <a:cubicBezTo>
                    <a:pt x="31667" y="719776"/>
                    <a:pt x="20705" y="715236"/>
                    <a:pt x="12623" y="707154"/>
                  </a:cubicBezTo>
                  <a:cubicBezTo>
                    <a:pt x="4541" y="699071"/>
                    <a:pt x="0" y="688109"/>
                    <a:pt x="0" y="676679"/>
                  </a:cubicBezTo>
                  <a:lnTo>
                    <a:pt x="0" y="43097"/>
                  </a:lnTo>
                  <a:cubicBezTo>
                    <a:pt x="0" y="31667"/>
                    <a:pt x="4541" y="20705"/>
                    <a:pt x="12623" y="12623"/>
                  </a:cubicBezTo>
                  <a:cubicBezTo>
                    <a:pt x="20705" y="4541"/>
                    <a:pt x="31667" y="0"/>
                    <a:pt x="43097" y="0"/>
                  </a:cubicBezTo>
                  <a:close/>
                </a:path>
              </a:pathLst>
            </a:custGeom>
            <a:solidFill>
              <a:srgbClr val="C9EBAB"/>
            </a:solidFill>
          </p:spPr>
          <p:txBody>
            <a:bodyPr/>
            <a:lstStyle/>
            <a:p>
              <a:endParaRPr lang="en-US"/>
            </a:p>
          </p:txBody>
        </p:sp>
        <p:sp>
          <p:nvSpPr>
            <p:cNvPr id="4" name="TextBox 4"/>
            <p:cNvSpPr txBox="1"/>
            <p:nvPr/>
          </p:nvSpPr>
          <p:spPr>
            <a:xfrm>
              <a:off x="0" y="-38100"/>
              <a:ext cx="2412920" cy="75787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0"/>
            <a:ext cx="7608743" cy="10287000"/>
          </a:xfrm>
          <a:custGeom>
            <a:avLst/>
            <a:gdLst/>
            <a:ahLst/>
            <a:cxnLst/>
            <a:rect l="l" t="t" r="r" b="b"/>
            <a:pathLst>
              <a:path w="7608743" h="10287000">
                <a:moveTo>
                  <a:pt x="0" y="0"/>
                </a:moveTo>
                <a:lnTo>
                  <a:pt x="7608743" y="0"/>
                </a:lnTo>
                <a:lnTo>
                  <a:pt x="7608743" y="10287000"/>
                </a:lnTo>
                <a:lnTo>
                  <a:pt x="0" y="10287000"/>
                </a:lnTo>
                <a:lnTo>
                  <a:pt x="0" y="0"/>
                </a:lnTo>
                <a:close/>
              </a:path>
            </a:pathLst>
          </a:custGeom>
          <a:blipFill>
            <a:blip r:embed="rId3"/>
            <a:stretch>
              <a:fillRect l="-57385" r="-45541"/>
            </a:stretch>
          </a:blipFill>
        </p:spPr>
        <p:txBody>
          <a:bodyPr/>
          <a:lstStyle/>
          <a:p>
            <a:endParaRPr lang="en-US"/>
          </a:p>
        </p:txBody>
      </p:sp>
      <p:sp>
        <p:nvSpPr>
          <p:cNvPr id="6" name="TextBox 6"/>
          <p:cNvSpPr txBox="1"/>
          <p:nvPr/>
        </p:nvSpPr>
        <p:spPr>
          <a:xfrm>
            <a:off x="7657288" y="781050"/>
            <a:ext cx="10717054" cy="2042119"/>
          </a:xfrm>
          <a:prstGeom prst="rect">
            <a:avLst/>
          </a:prstGeom>
        </p:spPr>
        <p:txBody>
          <a:bodyPr lIns="0" tIns="0" rIns="0" bIns="0" rtlCol="0" anchor="t">
            <a:spAutoFit/>
          </a:bodyPr>
          <a:lstStyle/>
          <a:p>
            <a:pPr algn="ctr">
              <a:lnSpc>
                <a:spcPts val="16602"/>
              </a:lnSpc>
              <a:spcBef>
                <a:spcPct val="0"/>
              </a:spcBef>
            </a:pPr>
            <a:r>
              <a:rPr lang="en-US" sz="11858">
                <a:solidFill>
                  <a:srgbClr val="22260F"/>
                </a:solidFill>
                <a:latin typeface="Bebas Neue Cyrillic"/>
              </a:rPr>
              <a:t>Growing the Canopy</a:t>
            </a:r>
          </a:p>
        </p:txBody>
      </p:sp>
      <p:sp>
        <p:nvSpPr>
          <p:cNvPr id="7" name="TextBox 7"/>
          <p:cNvSpPr txBox="1"/>
          <p:nvPr/>
        </p:nvSpPr>
        <p:spPr>
          <a:xfrm>
            <a:off x="8502033" y="2751766"/>
            <a:ext cx="9027564" cy="2567808"/>
          </a:xfrm>
          <a:prstGeom prst="rect">
            <a:avLst/>
          </a:prstGeom>
        </p:spPr>
        <p:txBody>
          <a:bodyPr lIns="0" tIns="0" rIns="0" bIns="0" rtlCol="0" anchor="t">
            <a:spAutoFit/>
          </a:bodyPr>
          <a:lstStyle/>
          <a:p>
            <a:pPr algn="ctr">
              <a:lnSpc>
                <a:spcPts val="5040"/>
              </a:lnSpc>
            </a:pPr>
            <a:r>
              <a:rPr lang="en-US" sz="4800">
                <a:solidFill>
                  <a:srgbClr val="22260F"/>
                </a:solidFill>
                <a:latin typeface="Verdana Pro Condensed"/>
              </a:rPr>
              <a:t>Inosculation &amp; Grafting</a:t>
            </a:r>
          </a:p>
          <a:p>
            <a:pPr algn="ctr">
              <a:lnSpc>
                <a:spcPts val="5040"/>
              </a:lnSpc>
            </a:pPr>
            <a:r>
              <a:rPr lang="en-US" sz="4800">
                <a:solidFill>
                  <a:srgbClr val="22260F"/>
                </a:solidFill>
                <a:latin typeface="Verdana Pro Condensed"/>
              </a:rPr>
              <a:t>Archival Projects to Create Opportunities for Students </a:t>
            </a:r>
          </a:p>
          <a:p>
            <a:pPr algn="ctr">
              <a:lnSpc>
                <a:spcPts val="5040"/>
              </a:lnSpc>
            </a:pPr>
            <a:r>
              <a:rPr lang="en-US" sz="4800">
                <a:solidFill>
                  <a:srgbClr val="22260F"/>
                </a:solidFill>
                <a:latin typeface="Verdana Pro Condensed"/>
              </a:rPr>
              <a:t>and the Community</a:t>
            </a:r>
          </a:p>
        </p:txBody>
      </p:sp>
      <p:sp>
        <p:nvSpPr>
          <p:cNvPr id="8" name="TextBox 8"/>
          <p:cNvSpPr txBox="1"/>
          <p:nvPr/>
        </p:nvSpPr>
        <p:spPr>
          <a:xfrm>
            <a:off x="8992790" y="6954973"/>
            <a:ext cx="8180040" cy="2395220"/>
          </a:xfrm>
          <a:prstGeom prst="rect">
            <a:avLst/>
          </a:prstGeom>
        </p:spPr>
        <p:txBody>
          <a:bodyPr lIns="0" tIns="0" rIns="0" bIns="0" rtlCol="0" anchor="t">
            <a:spAutoFit/>
          </a:bodyPr>
          <a:lstStyle/>
          <a:p>
            <a:pPr algn="ctr">
              <a:lnSpc>
                <a:spcPts val="4480"/>
              </a:lnSpc>
              <a:spcBef>
                <a:spcPct val="0"/>
              </a:spcBef>
            </a:pPr>
            <a:r>
              <a:rPr lang="en-US" sz="3200">
                <a:solidFill>
                  <a:srgbClr val="22260F"/>
                </a:solidFill>
                <a:latin typeface="Verdana Pro Condensed"/>
              </a:rPr>
              <a:t>LOEX 52nd National Conference​</a:t>
            </a:r>
          </a:p>
          <a:p>
            <a:pPr algn="ctr">
              <a:lnSpc>
                <a:spcPts val="4480"/>
              </a:lnSpc>
              <a:spcBef>
                <a:spcPct val="0"/>
              </a:spcBef>
            </a:pPr>
            <a:r>
              <a:rPr lang="en-US" sz="3200">
                <a:solidFill>
                  <a:srgbClr val="22260F"/>
                </a:solidFill>
                <a:latin typeface="Verdana Pro Condensed"/>
              </a:rPr>
              <a:t>May 2-4, 2024, Naperville IL​</a:t>
            </a:r>
          </a:p>
          <a:p>
            <a:pPr algn="ctr">
              <a:lnSpc>
                <a:spcPts val="1400"/>
              </a:lnSpc>
              <a:spcBef>
                <a:spcPct val="0"/>
              </a:spcBef>
            </a:pPr>
            <a:endParaRPr lang="en-US" sz="3200">
              <a:solidFill>
                <a:srgbClr val="22260F"/>
              </a:solidFill>
              <a:latin typeface="Verdana Pro Condensed"/>
            </a:endParaRPr>
          </a:p>
          <a:p>
            <a:pPr algn="ctr">
              <a:lnSpc>
                <a:spcPts val="4480"/>
              </a:lnSpc>
              <a:spcBef>
                <a:spcPct val="0"/>
              </a:spcBef>
            </a:pPr>
            <a:r>
              <a:rPr lang="en-US" sz="3200">
                <a:solidFill>
                  <a:srgbClr val="22260F"/>
                </a:solidFill>
                <a:latin typeface="Verdana Pro Condensed"/>
              </a:rPr>
              <a:t>​Ann E. Merryman, MLIS and Laura Karas, MLIS​</a:t>
            </a:r>
          </a:p>
          <a:p>
            <a:pPr algn="ctr">
              <a:lnSpc>
                <a:spcPts val="4480"/>
              </a:lnSpc>
              <a:spcBef>
                <a:spcPct val="0"/>
              </a:spcBef>
            </a:pPr>
            <a:r>
              <a:rPr lang="en-US" sz="3200">
                <a:solidFill>
                  <a:srgbClr val="22260F"/>
                </a:solidFill>
                <a:latin typeface="Verdana Pro Condensed"/>
              </a:rPr>
              <a:t>University of South Carolina Upstate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864" y="3060348"/>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833104" y="2533789"/>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193462" y="394098"/>
            <a:ext cx="5294063" cy="5332500"/>
            <a:chOff x="0" y="0"/>
            <a:chExt cx="7058751" cy="7110000"/>
          </a:xfrm>
        </p:grpSpPr>
        <p:sp>
          <p:nvSpPr>
            <p:cNvPr id="7" name="Freeform 7"/>
            <p:cNvSpPr/>
            <p:nvPr/>
          </p:nvSpPr>
          <p:spPr>
            <a:xfrm rot="2589832">
              <a:off x="1306137" y="76625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8" name="TextBox 8"/>
            <p:cNvSpPr txBox="1"/>
            <p:nvPr/>
          </p:nvSpPr>
          <p:spPr>
            <a:xfrm rot="115307">
              <a:off x="18815" y="3365899"/>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Historian</a:t>
              </a:r>
            </a:p>
          </p:txBody>
        </p:sp>
      </p:grpSp>
      <p:sp>
        <p:nvSpPr>
          <p:cNvPr id="9" name="Freeform 9"/>
          <p:cNvSpPr/>
          <p:nvPr/>
        </p:nvSpPr>
        <p:spPr>
          <a:xfrm>
            <a:off x="-7270795" y="1072839"/>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10" name="Group 10"/>
          <p:cNvGrpSpPr/>
          <p:nvPr/>
        </p:nvGrpSpPr>
        <p:grpSpPr>
          <a:xfrm>
            <a:off x="-1543050" y="60735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294732" y="-678191"/>
            <a:ext cx="4557425" cy="4843440"/>
            <a:chOff x="0" y="0"/>
            <a:chExt cx="6076566" cy="6457920"/>
          </a:xfrm>
        </p:grpSpPr>
        <p:sp>
          <p:nvSpPr>
            <p:cNvPr id="14" name="Freeform 14"/>
            <p:cNvSpPr/>
            <p:nvPr/>
          </p:nvSpPr>
          <p:spPr>
            <a:xfrm rot="806054">
              <a:off x="1043017" y="44021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5" name="TextBox 15"/>
            <p:cNvSpPr txBox="1"/>
            <p:nvPr/>
          </p:nvSpPr>
          <p:spPr>
            <a:xfrm rot="-79183">
              <a:off x="20320" y="2806051"/>
              <a:ext cx="5580091"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Ann Merryman</a:t>
              </a:r>
            </a:p>
            <a:p>
              <a:pPr algn="ctr">
                <a:lnSpc>
                  <a:spcPts val="3600"/>
                </a:lnSpc>
              </a:pPr>
              <a:r>
                <a:rPr lang="en-US" sz="3000">
                  <a:solidFill>
                    <a:srgbClr val="000000"/>
                  </a:solidFill>
                  <a:latin typeface="Verdana Pro Condensed Bold"/>
                </a:rPr>
                <a:t>Archivist</a:t>
              </a:r>
            </a:p>
            <a:p>
              <a:pPr algn="ctr">
                <a:lnSpc>
                  <a:spcPts val="3600"/>
                </a:lnSpc>
              </a:pPr>
              <a:r>
                <a:rPr lang="en-US" sz="3000">
                  <a:solidFill>
                    <a:srgbClr val="000000"/>
                  </a:solidFill>
                  <a:latin typeface="Verdana Pro Condensed Bold"/>
                </a:rPr>
                <a:t>&amp; Digital Humanities</a:t>
              </a:r>
            </a:p>
          </p:txBody>
        </p:sp>
      </p:grpSp>
      <p:grpSp>
        <p:nvGrpSpPr>
          <p:cNvPr id="16" name="Group 16"/>
          <p:cNvGrpSpPr/>
          <p:nvPr/>
        </p:nvGrpSpPr>
        <p:grpSpPr>
          <a:xfrm>
            <a:off x="3926608" y="3763812"/>
            <a:ext cx="4913885" cy="4080729"/>
            <a:chOff x="0" y="0"/>
            <a:chExt cx="6551847" cy="5440972"/>
          </a:xfrm>
        </p:grpSpPr>
        <p:sp>
          <p:nvSpPr>
            <p:cNvPr id="17" name="Freeform 17"/>
            <p:cNvSpPr/>
            <p:nvPr/>
          </p:nvSpPr>
          <p:spPr>
            <a:xfrm rot="-4254993" flipV="1">
              <a:off x="1508222" y="202335"/>
              <a:ext cx="4015032" cy="5036302"/>
            </a:xfrm>
            <a:custGeom>
              <a:avLst/>
              <a:gdLst/>
              <a:ahLst/>
              <a:cxnLst/>
              <a:rect l="l" t="t" r="r" b="b"/>
              <a:pathLst>
                <a:path w="4015032" h="5036302">
                  <a:moveTo>
                    <a:pt x="0" y="5036302"/>
                  </a:moveTo>
                  <a:lnTo>
                    <a:pt x="4015032" y="5036302"/>
                  </a:lnTo>
                  <a:lnTo>
                    <a:pt x="4015032" y="0"/>
                  </a:lnTo>
                  <a:lnTo>
                    <a:pt x="0" y="0"/>
                  </a:lnTo>
                  <a:lnTo>
                    <a:pt x="0" y="5036302"/>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8" name="TextBox 18"/>
            <p:cNvSpPr txBox="1"/>
            <p:nvPr/>
          </p:nvSpPr>
          <p:spPr>
            <a:xfrm rot="-724148">
              <a:off x="127196" y="1571743"/>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Student</a:t>
              </a:r>
            </a:p>
            <a:p>
              <a:pPr algn="ctr">
                <a:lnSpc>
                  <a:spcPts val="3600"/>
                </a:lnSpc>
              </a:pPr>
              <a:r>
                <a:rPr lang="en-US" sz="3000">
                  <a:solidFill>
                    <a:srgbClr val="000000"/>
                  </a:solidFill>
                  <a:latin typeface="Verdana Pro Condensed Bold"/>
                </a:rPr>
                <a:t>Independent Study</a:t>
              </a:r>
            </a:p>
            <a:p>
              <a:pPr algn="ctr">
                <a:lnSpc>
                  <a:spcPts val="3600"/>
                </a:lnSpc>
              </a:pPr>
              <a:r>
                <a:rPr lang="en-US" sz="3000">
                  <a:solidFill>
                    <a:srgbClr val="000000"/>
                  </a:solidFill>
                  <a:latin typeface="Verdana Pro Condensed Bold"/>
                </a:rPr>
                <a:t>Transcriptions</a:t>
              </a:r>
            </a:p>
          </p:txBody>
        </p:sp>
      </p:grpSp>
      <p:grpSp>
        <p:nvGrpSpPr>
          <p:cNvPr id="19" name="Group 19"/>
          <p:cNvGrpSpPr/>
          <p:nvPr/>
        </p:nvGrpSpPr>
        <p:grpSpPr>
          <a:xfrm>
            <a:off x="3416773" y="-516088"/>
            <a:ext cx="5043542" cy="4519234"/>
            <a:chOff x="0" y="0"/>
            <a:chExt cx="6724723" cy="6025645"/>
          </a:xfrm>
        </p:grpSpPr>
        <p:sp>
          <p:nvSpPr>
            <p:cNvPr id="20" name="Freeform 20"/>
            <p:cNvSpPr/>
            <p:nvPr/>
          </p:nvSpPr>
          <p:spPr>
            <a:xfrm rot="-4254993" flipV="1">
              <a:off x="1139123" y="224078"/>
              <a:ext cx="4446477" cy="5577490"/>
            </a:xfrm>
            <a:custGeom>
              <a:avLst/>
              <a:gdLst/>
              <a:ahLst/>
              <a:cxnLst/>
              <a:rect l="l" t="t" r="r" b="b"/>
              <a:pathLst>
                <a:path w="4446477" h="5577490">
                  <a:moveTo>
                    <a:pt x="0" y="5577489"/>
                  </a:moveTo>
                  <a:lnTo>
                    <a:pt x="4446477" y="5577489"/>
                  </a:lnTo>
                  <a:lnTo>
                    <a:pt x="4446477" y="0"/>
                  </a:lnTo>
                  <a:lnTo>
                    <a:pt x="0" y="0"/>
                  </a:lnTo>
                  <a:lnTo>
                    <a:pt x="0" y="5577489"/>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21" name="TextBox 21"/>
            <p:cNvSpPr txBox="1"/>
            <p:nvPr/>
          </p:nvSpPr>
          <p:spPr>
            <a:xfrm rot="-1673755">
              <a:off x="1803" y="2063578"/>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grpSp>
      <p:grpSp>
        <p:nvGrpSpPr>
          <p:cNvPr id="22" name="Group 22"/>
          <p:cNvGrpSpPr/>
          <p:nvPr/>
        </p:nvGrpSpPr>
        <p:grpSpPr>
          <a:xfrm>
            <a:off x="9405660" y="2326536"/>
            <a:ext cx="4996846" cy="5296998"/>
            <a:chOff x="0" y="0"/>
            <a:chExt cx="6662461" cy="7062665"/>
          </a:xfrm>
        </p:grpSpPr>
        <p:sp>
          <p:nvSpPr>
            <p:cNvPr id="23" name="Freeform 23"/>
            <p:cNvSpPr/>
            <p:nvPr/>
          </p:nvSpPr>
          <p:spPr>
            <a:xfrm rot="1830616">
              <a:off x="1107992" y="742587"/>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24" name="TextBox 24"/>
            <p:cNvSpPr txBox="1"/>
            <p:nvPr/>
          </p:nvSpPr>
          <p:spPr>
            <a:xfrm rot="-348403">
              <a:off x="77657" y="3191177"/>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Service Learning</a:t>
              </a:r>
            </a:p>
            <a:p>
              <a:pPr algn="ctr">
                <a:lnSpc>
                  <a:spcPts val="3600"/>
                </a:lnSpc>
              </a:pPr>
              <a:r>
                <a:rPr lang="en-US" sz="3000">
                  <a:solidFill>
                    <a:srgbClr val="000000"/>
                  </a:solidFill>
                  <a:latin typeface="Verdana Pro Condensed Bold"/>
                </a:rPr>
                <a:t>Class</a:t>
              </a:r>
            </a:p>
          </p:txBody>
        </p:sp>
      </p:grpSp>
      <p:sp>
        <p:nvSpPr>
          <p:cNvPr id="25" name="Freeform 25"/>
          <p:cNvSpPr/>
          <p:nvPr/>
        </p:nvSpPr>
        <p:spPr>
          <a:xfrm rot="3441681">
            <a:off x="9212583" y="5584123"/>
            <a:ext cx="3334857" cy="4183117"/>
          </a:xfrm>
          <a:custGeom>
            <a:avLst/>
            <a:gdLst/>
            <a:ahLst/>
            <a:cxnLst/>
            <a:rect l="l" t="t" r="r" b="b"/>
            <a:pathLst>
              <a:path w="3334857" h="4183117">
                <a:moveTo>
                  <a:pt x="0" y="0"/>
                </a:moveTo>
                <a:lnTo>
                  <a:pt x="3334857" y="0"/>
                </a:lnTo>
                <a:lnTo>
                  <a:pt x="3334857" y="4183118"/>
                </a:lnTo>
                <a:lnTo>
                  <a:pt x="0" y="4183118"/>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26" name="TextBox 26"/>
          <p:cNvSpPr txBox="1"/>
          <p:nvPr/>
        </p:nvSpPr>
        <p:spPr>
          <a:xfrm rot="313466">
            <a:off x="8735364" y="7250404"/>
            <a:ext cx="3640831" cy="1047750"/>
          </a:xfrm>
          <a:prstGeom prst="rect">
            <a:avLst/>
          </a:prstGeom>
        </p:spPr>
        <p:txBody>
          <a:bodyPr lIns="0" tIns="0" rIns="0" bIns="0" rtlCol="0" anchor="t">
            <a:spAutoFit/>
          </a:bodyPr>
          <a:lstStyle/>
          <a:p>
            <a:pPr algn="ctr">
              <a:lnSpc>
                <a:spcPts val="4200"/>
              </a:lnSpc>
            </a:pPr>
            <a:r>
              <a:rPr lang="en-US" sz="3000">
                <a:solidFill>
                  <a:srgbClr val="000000"/>
                </a:solidFill>
                <a:latin typeface="Verdana Pro Condensed Bold"/>
              </a:rPr>
              <a:t>Laura Karas &amp;</a:t>
            </a:r>
          </a:p>
          <a:p>
            <a:pPr algn="ctr">
              <a:lnSpc>
                <a:spcPts val="4200"/>
              </a:lnSpc>
            </a:pPr>
            <a:r>
              <a:rPr lang="en-US" sz="3000">
                <a:solidFill>
                  <a:srgbClr val="000000"/>
                </a:solidFill>
                <a:latin typeface="Verdana Pro Condensed Bold"/>
              </a:rPr>
              <a:t>LibGuides Platform</a:t>
            </a:r>
          </a:p>
        </p:txBody>
      </p:sp>
      <p:sp>
        <p:nvSpPr>
          <p:cNvPr id="27" name="Freeform 27"/>
          <p:cNvSpPr/>
          <p:nvPr/>
        </p:nvSpPr>
        <p:spPr>
          <a:xfrm>
            <a:off x="14421556" y="5021187"/>
            <a:ext cx="3042600" cy="1053452"/>
          </a:xfrm>
          <a:custGeom>
            <a:avLst/>
            <a:gdLst/>
            <a:ahLst/>
            <a:cxnLst/>
            <a:rect l="l" t="t" r="r" b="b"/>
            <a:pathLst>
              <a:path w="3042600" h="1053452">
                <a:moveTo>
                  <a:pt x="0" y="0"/>
                </a:moveTo>
                <a:lnTo>
                  <a:pt x="3042600" y="0"/>
                </a:lnTo>
                <a:lnTo>
                  <a:pt x="3042600" y="1053452"/>
                </a:lnTo>
                <a:lnTo>
                  <a:pt x="0" y="1053452"/>
                </a:lnTo>
                <a:lnTo>
                  <a:pt x="0" y="0"/>
                </a:lnTo>
                <a:close/>
              </a:path>
            </a:pathLst>
          </a:custGeom>
          <a:blipFill>
            <a:blip r:embed="rId3">
              <a:extLst>
                <a:ext uri="{96DAC541-7B7A-43D3-8B79-37D633B846F1}">
                  <asvg:svgBlip xmlns:asvg="http://schemas.microsoft.com/office/drawing/2016/SVG/main" r:embed="rId4"/>
                </a:ext>
              </a:extLst>
            </a:blip>
            <a:stretch>
              <a:fillRect l="-199753" t="-220328"/>
            </a:stretch>
          </a:blipFill>
        </p:spPr>
        <p:txBody>
          <a:bodyPr/>
          <a:lstStyle/>
          <a:p>
            <a:endParaRPr lang="en-US"/>
          </a:p>
        </p:txBody>
      </p:sp>
      <p:sp>
        <p:nvSpPr>
          <p:cNvPr id="28" name="Freeform 28"/>
          <p:cNvSpPr/>
          <p:nvPr/>
        </p:nvSpPr>
        <p:spPr>
          <a:xfrm>
            <a:off x="12605291" y="5844794"/>
            <a:ext cx="5327771" cy="4363070"/>
          </a:xfrm>
          <a:custGeom>
            <a:avLst/>
            <a:gdLst/>
            <a:ahLst/>
            <a:cxnLst/>
            <a:rect l="l" t="t" r="r" b="b"/>
            <a:pathLst>
              <a:path w="5327771" h="4363070">
                <a:moveTo>
                  <a:pt x="0" y="0"/>
                </a:moveTo>
                <a:lnTo>
                  <a:pt x="5327771" y="0"/>
                </a:lnTo>
                <a:lnTo>
                  <a:pt x="5327771" y="4363070"/>
                </a:lnTo>
                <a:lnTo>
                  <a:pt x="0" y="4363070"/>
                </a:lnTo>
                <a:lnTo>
                  <a:pt x="0" y="0"/>
                </a:lnTo>
                <a:close/>
              </a:path>
            </a:pathLst>
          </a:custGeom>
          <a:blipFill>
            <a:blip r:embed="rId7">
              <a:extLst>
                <a:ext uri="{96DAC541-7B7A-43D3-8B79-37D633B846F1}">
                  <asvg:svgBlip xmlns:asvg="http://schemas.microsoft.com/office/drawing/2016/SVG/main" r:embed="rId8"/>
                </a:ext>
              </a:extLst>
            </a:blip>
            <a:stretch>
              <a:fillRect t="-12288" r="-88"/>
            </a:stretch>
          </a:blipFill>
        </p:spPr>
        <p:txBody>
          <a:bodyPr/>
          <a:lstStyle/>
          <a:p>
            <a:endParaRPr lang="en-US"/>
          </a:p>
        </p:txBody>
      </p:sp>
      <p:sp>
        <p:nvSpPr>
          <p:cNvPr id="29" name="TextBox 29"/>
          <p:cNvSpPr txBox="1"/>
          <p:nvPr/>
        </p:nvSpPr>
        <p:spPr>
          <a:xfrm>
            <a:off x="1197414" y="8719596"/>
            <a:ext cx="7959775" cy="844550"/>
          </a:xfrm>
          <a:prstGeom prst="rect">
            <a:avLst/>
          </a:prstGeom>
        </p:spPr>
        <p:txBody>
          <a:bodyPr lIns="0" tIns="0" rIns="0" bIns="0" rtlCol="0" anchor="t">
            <a:spAutoFit/>
          </a:bodyPr>
          <a:lstStyle/>
          <a:p>
            <a:pPr algn="ctr">
              <a:lnSpc>
                <a:spcPts val="6999"/>
              </a:lnSpc>
            </a:pPr>
            <a:r>
              <a:rPr lang="en-US" sz="4999">
                <a:solidFill>
                  <a:srgbClr val="000000"/>
                </a:solidFill>
                <a:latin typeface="Verdana Pro Bold"/>
              </a:rPr>
              <a:t>The canopy expands...</a:t>
            </a:r>
          </a:p>
        </p:txBody>
      </p:sp>
      <p:sp>
        <p:nvSpPr>
          <p:cNvPr id="30" name="TextBox 30"/>
          <p:cNvSpPr txBox="1"/>
          <p:nvPr/>
        </p:nvSpPr>
        <p:spPr>
          <a:xfrm rot="-603293">
            <a:off x="14720627" y="7803317"/>
            <a:ext cx="1622979"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Women &amp; WWII</a:t>
            </a:r>
          </a:p>
          <a:p>
            <a:pPr algn="ctr">
              <a:lnSpc>
                <a:spcPts val="3600"/>
              </a:lnSpc>
            </a:pPr>
            <a:r>
              <a:rPr lang="en-US" sz="3000">
                <a:solidFill>
                  <a:srgbClr val="000000"/>
                </a:solidFill>
                <a:latin typeface="Verdana Pro Condensed Bold"/>
              </a:rPr>
              <a:t>Digital Exhibit</a:t>
            </a:r>
          </a:p>
        </p:txBody>
      </p:sp>
      <p:sp>
        <p:nvSpPr>
          <p:cNvPr id="31" name="Freeform 31"/>
          <p:cNvSpPr/>
          <p:nvPr/>
        </p:nvSpPr>
        <p:spPr>
          <a:xfrm rot="1830616">
            <a:off x="14609606" y="2698281"/>
            <a:ext cx="3127593" cy="3923133"/>
          </a:xfrm>
          <a:custGeom>
            <a:avLst/>
            <a:gdLst/>
            <a:ahLst/>
            <a:cxnLst/>
            <a:rect l="l" t="t" r="r" b="b"/>
            <a:pathLst>
              <a:path w="3127593" h="3923133">
                <a:moveTo>
                  <a:pt x="0" y="0"/>
                </a:moveTo>
                <a:lnTo>
                  <a:pt x="3127593" y="0"/>
                </a:lnTo>
                <a:lnTo>
                  <a:pt x="3127593" y="3923133"/>
                </a:lnTo>
                <a:lnTo>
                  <a:pt x="0" y="3923133"/>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32" name="TextBox 32"/>
          <p:cNvSpPr txBox="1"/>
          <p:nvPr/>
        </p:nvSpPr>
        <p:spPr>
          <a:xfrm rot="-348403">
            <a:off x="14441208" y="4563987"/>
            <a:ext cx="2944493" cy="9144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Women &amp; WWII </a:t>
            </a:r>
          </a:p>
          <a:p>
            <a:pPr algn="ctr">
              <a:lnSpc>
                <a:spcPts val="3600"/>
              </a:lnSpc>
            </a:pPr>
            <a:r>
              <a:rPr lang="en-US" sz="3000">
                <a:solidFill>
                  <a:srgbClr val="000000"/>
                </a:solidFill>
                <a:latin typeface="Verdana Pro Condensed Bold"/>
              </a:rPr>
              <a:t>Course</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1607" y="4565414"/>
            <a:ext cx="8968627" cy="5348963"/>
          </a:xfrm>
          <a:custGeom>
            <a:avLst/>
            <a:gdLst/>
            <a:ahLst/>
            <a:cxnLst/>
            <a:rect l="l" t="t" r="r" b="b"/>
            <a:pathLst>
              <a:path w="8968627" h="5348963">
                <a:moveTo>
                  <a:pt x="0" y="0"/>
                </a:moveTo>
                <a:lnTo>
                  <a:pt x="8968626" y="0"/>
                </a:lnTo>
                <a:lnTo>
                  <a:pt x="8968626" y="5348963"/>
                </a:lnTo>
                <a:lnTo>
                  <a:pt x="0" y="5348963"/>
                </a:lnTo>
                <a:lnTo>
                  <a:pt x="0" y="0"/>
                </a:lnTo>
                <a:close/>
              </a:path>
            </a:pathLst>
          </a:custGeom>
          <a:blipFill>
            <a:blip r:embed="rId3"/>
            <a:stretch>
              <a:fillRect l="-30602" t="-10334" r="-138616" b="-42953"/>
            </a:stretch>
          </a:blipFill>
        </p:spPr>
        <p:txBody>
          <a:bodyPr/>
          <a:lstStyle/>
          <a:p>
            <a:endParaRPr lang="en-US"/>
          </a:p>
        </p:txBody>
      </p:sp>
      <p:sp>
        <p:nvSpPr>
          <p:cNvPr id="3" name="TextBox 3"/>
          <p:cNvSpPr txBox="1"/>
          <p:nvPr/>
        </p:nvSpPr>
        <p:spPr>
          <a:xfrm>
            <a:off x="664977" y="1028700"/>
            <a:ext cx="7176790" cy="2933700"/>
          </a:xfrm>
          <a:prstGeom prst="rect">
            <a:avLst/>
          </a:prstGeom>
        </p:spPr>
        <p:txBody>
          <a:bodyPr lIns="0" tIns="0" rIns="0" bIns="0" rtlCol="0" anchor="t">
            <a:spAutoFit/>
          </a:bodyPr>
          <a:lstStyle/>
          <a:p>
            <a:pPr marL="604519" lvl="1" indent="-302260">
              <a:lnSpc>
                <a:spcPts val="3359"/>
              </a:lnSpc>
              <a:buFont typeface="Arial"/>
              <a:buChar char="•"/>
            </a:pPr>
            <a:r>
              <a:rPr lang="en-US" sz="2799">
                <a:solidFill>
                  <a:srgbClr val="000000"/>
                </a:solidFill>
                <a:latin typeface="Verdana Pro"/>
              </a:rPr>
              <a:t>Letter and envelope images</a:t>
            </a:r>
          </a:p>
          <a:p>
            <a:pPr marL="604519" lvl="1" indent="-302260">
              <a:lnSpc>
                <a:spcPts val="3359"/>
              </a:lnSpc>
              <a:buFont typeface="Arial"/>
              <a:buChar char="•"/>
            </a:pPr>
            <a:r>
              <a:rPr lang="en-US" sz="2799">
                <a:solidFill>
                  <a:srgbClr val="000000"/>
                </a:solidFill>
                <a:latin typeface="Verdana Pro"/>
              </a:rPr>
              <a:t>Transcription PDF</a:t>
            </a:r>
          </a:p>
          <a:p>
            <a:pPr marL="604519" lvl="1" indent="-302260">
              <a:lnSpc>
                <a:spcPts val="3359"/>
              </a:lnSpc>
              <a:buFont typeface="Arial"/>
              <a:buChar char="•"/>
            </a:pPr>
            <a:r>
              <a:rPr lang="en-US" sz="2799">
                <a:solidFill>
                  <a:srgbClr val="000000"/>
                </a:solidFill>
                <a:latin typeface="Verdana Pro"/>
              </a:rPr>
              <a:t>Object Description (metadata)</a:t>
            </a:r>
          </a:p>
          <a:p>
            <a:pPr marL="604519" lvl="1" indent="-302260">
              <a:lnSpc>
                <a:spcPts val="3359"/>
              </a:lnSpc>
              <a:buFont typeface="Arial"/>
              <a:buChar char="•"/>
            </a:pPr>
            <a:r>
              <a:rPr lang="en-US" sz="2799">
                <a:solidFill>
                  <a:srgbClr val="000000"/>
                </a:solidFill>
                <a:latin typeface="Verdana Pro"/>
              </a:rPr>
              <a:t>Related Materials</a:t>
            </a:r>
          </a:p>
          <a:p>
            <a:pPr marL="604519" lvl="1" indent="-302260">
              <a:lnSpc>
                <a:spcPts val="3359"/>
              </a:lnSpc>
              <a:buFont typeface="Arial"/>
              <a:buChar char="•"/>
            </a:pPr>
            <a:r>
              <a:rPr lang="en-US" sz="2799">
                <a:solidFill>
                  <a:srgbClr val="000000"/>
                </a:solidFill>
                <a:latin typeface="Verdana Pro"/>
              </a:rPr>
              <a:t>Also at this Time - Historical Context</a:t>
            </a:r>
          </a:p>
          <a:p>
            <a:pPr marL="604519" lvl="1" indent="-302260">
              <a:lnSpc>
                <a:spcPts val="3359"/>
              </a:lnSpc>
              <a:buFont typeface="Arial"/>
              <a:buChar char="•"/>
            </a:pPr>
            <a:r>
              <a:rPr lang="en-US" sz="2799">
                <a:solidFill>
                  <a:srgbClr val="000000"/>
                </a:solidFill>
                <a:latin typeface="Verdana Pro"/>
              </a:rPr>
              <a:t>Want to Dig Deeper?</a:t>
            </a:r>
          </a:p>
          <a:p>
            <a:pPr marL="604519" lvl="1" indent="-302260" algn="l">
              <a:lnSpc>
                <a:spcPts val="3359"/>
              </a:lnSpc>
              <a:buFont typeface="Arial"/>
              <a:buChar char="•"/>
            </a:pPr>
            <a:r>
              <a:rPr lang="en-US" sz="2799">
                <a:solidFill>
                  <a:srgbClr val="000000"/>
                </a:solidFill>
                <a:latin typeface="Verdana Pro"/>
              </a:rPr>
              <a:t>Inferences and Additional Questions</a:t>
            </a:r>
          </a:p>
        </p:txBody>
      </p:sp>
      <p:sp>
        <p:nvSpPr>
          <p:cNvPr id="4" name="TextBox 4"/>
          <p:cNvSpPr txBox="1"/>
          <p:nvPr/>
        </p:nvSpPr>
        <p:spPr>
          <a:xfrm>
            <a:off x="441607" y="438150"/>
            <a:ext cx="4979670" cy="590550"/>
          </a:xfrm>
          <a:prstGeom prst="rect">
            <a:avLst/>
          </a:prstGeom>
        </p:spPr>
        <p:txBody>
          <a:bodyPr lIns="0" tIns="0" rIns="0" bIns="0" rtlCol="0" anchor="t">
            <a:spAutoFit/>
          </a:bodyPr>
          <a:lstStyle/>
          <a:p>
            <a:pPr algn="ctr">
              <a:lnSpc>
                <a:spcPts val="4799"/>
              </a:lnSpc>
              <a:spcBef>
                <a:spcPct val="0"/>
              </a:spcBef>
            </a:pPr>
            <a:r>
              <a:rPr lang="en-US" sz="3999">
                <a:solidFill>
                  <a:srgbClr val="000000"/>
                </a:solidFill>
                <a:latin typeface="Verdana Pro Condensed Bold"/>
              </a:rPr>
              <a:t>Each Page Included:  </a:t>
            </a:r>
          </a:p>
        </p:txBody>
      </p:sp>
      <p:grpSp>
        <p:nvGrpSpPr>
          <p:cNvPr id="5" name="Group 5"/>
          <p:cNvGrpSpPr/>
          <p:nvPr/>
        </p:nvGrpSpPr>
        <p:grpSpPr>
          <a:xfrm>
            <a:off x="9721741" y="313687"/>
            <a:ext cx="8197066" cy="10590507"/>
            <a:chOff x="0" y="0"/>
            <a:chExt cx="10929421" cy="14120676"/>
          </a:xfrm>
        </p:grpSpPr>
        <p:sp>
          <p:nvSpPr>
            <p:cNvPr id="6" name="Freeform 6"/>
            <p:cNvSpPr/>
            <p:nvPr/>
          </p:nvSpPr>
          <p:spPr>
            <a:xfrm>
              <a:off x="181122" y="0"/>
              <a:ext cx="10748299" cy="10020985"/>
            </a:xfrm>
            <a:custGeom>
              <a:avLst/>
              <a:gdLst/>
              <a:ahLst/>
              <a:cxnLst/>
              <a:rect l="l" t="t" r="r" b="b"/>
              <a:pathLst>
                <a:path w="10748299" h="10020985">
                  <a:moveTo>
                    <a:pt x="0" y="0"/>
                  </a:moveTo>
                  <a:lnTo>
                    <a:pt x="10748299" y="0"/>
                  </a:lnTo>
                  <a:lnTo>
                    <a:pt x="10748299" y="10020985"/>
                  </a:lnTo>
                  <a:lnTo>
                    <a:pt x="0" y="10020985"/>
                  </a:lnTo>
                  <a:lnTo>
                    <a:pt x="0" y="0"/>
                  </a:lnTo>
                  <a:close/>
                </a:path>
              </a:pathLst>
            </a:custGeom>
            <a:blipFill>
              <a:blip r:embed="rId4"/>
              <a:stretch>
                <a:fillRect l="-68456" t="-18486" r="-230073" b="-26670"/>
              </a:stretch>
            </a:blipFill>
          </p:spPr>
          <p:txBody>
            <a:bodyPr/>
            <a:lstStyle/>
            <a:p>
              <a:endParaRPr lang="en-US"/>
            </a:p>
          </p:txBody>
        </p:sp>
        <p:sp>
          <p:nvSpPr>
            <p:cNvPr id="7" name="Freeform 7"/>
            <p:cNvSpPr/>
            <p:nvPr/>
          </p:nvSpPr>
          <p:spPr>
            <a:xfrm>
              <a:off x="0" y="5224355"/>
              <a:ext cx="5617428" cy="8896321"/>
            </a:xfrm>
            <a:custGeom>
              <a:avLst/>
              <a:gdLst/>
              <a:ahLst/>
              <a:cxnLst/>
              <a:rect l="l" t="t" r="r" b="b"/>
              <a:pathLst>
                <a:path w="5617428" h="8896321">
                  <a:moveTo>
                    <a:pt x="0" y="0"/>
                  </a:moveTo>
                  <a:lnTo>
                    <a:pt x="5617428" y="0"/>
                  </a:lnTo>
                  <a:lnTo>
                    <a:pt x="5617428" y="8896321"/>
                  </a:lnTo>
                  <a:lnTo>
                    <a:pt x="0" y="8896321"/>
                  </a:lnTo>
                  <a:lnTo>
                    <a:pt x="0" y="0"/>
                  </a:lnTo>
                  <a:close/>
                </a:path>
              </a:pathLst>
            </a:custGeom>
            <a:blipFill>
              <a:blip r:embed="rId5"/>
              <a:stretch>
                <a:fillRect l="-103642" t="-31141" r="-480801" b="-15619"/>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90995" y="-2144809"/>
            <a:ext cx="5188812" cy="15605448"/>
          </a:xfrm>
          <a:custGeom>
            <a:avLst/>
            <a:gdLst/>
            <a:ahLst/>
            <a:cxnLst/>
            <a:rect l="l" t="t" r="r" b="b"/>
            <a:pathLst>
              <a:path w="5188812" h="15605448">
                <a:moveTo>
                  <a:pt x="5188812" y="0"/>
                </a:moveTo>
                <a:lnTo>
                  <a:pt x="0" y="0"/>
                </a:lnTo>
                <a:lnTo>
                  <a:pt x="0" y="15605448"/>
                </a:lnTo>
                <a:lnTo>
                  <a:pt x="5188812" y="15605448"/>
                </a:lnTo>
                <a:lnTo>
                  <a:pt x="518881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622803">
            <a:off x="4046669" y="6029508"/>
            <a:ext cx="3334857" cy="4183117"/>
          </a:xfrm>
          <a:custGeom>
            <a:avLst/>
            <a:gdLst/>
            <a:ahLst/>
            <a:cxnLst/>
            <a:rect l="l" t="t" r="r" b="b"/>
            <a:pathLst>
              <a:path w="3334857" h="4183117">
                <a:moveTo>
                  <a:pt x="0" y="0"/>
                </a:moveTo>
                <a:lnTo>
                  <a:pt x="3334857" y="0"/>
                </a:lnTo>
                <a:lnTo>
                  <a:pt x="3334857" y="4183117"/>
                </a:lnTo>
                <a:lnTo>
                  <a:pt x="0" y="4183117"/>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4" name="Freeform 4"/>
          <p:cNvSpPr/>
          <p:nvPr/>
        </p:nvSpPr>
        <p:spPr>
          <a:xfrm rot="-5210021" flipV="1">
            <a:off x="5862781" y="668279"/>
            <a:ext cx="3011274" cy="3777227"/>
          </a:xfrm>
          <a:custGeom>
            <a:avLst/>
            <a:gdLst/>
            <a:ahLst/>
            <a:cxnLst/>
            <a:rect l="l" t="t" r="r" b="b"/>
            <a:pathLst>
              <a:path w="3011274" h="3777227">
                <a:moveTo>
                  <a:pt x="0" y="3777227"/>
                </a:moveTo>
                <a:lnTo>
                  <a:pt x="3011273" y="3777227"/>
                </a:lnTo>
                <a:lnTo>
                  <a:pt x="3011273" y="0"/>
                </a:lnTo>
                <a:lnTo>
                  <a:pt x="0" y="0"/>
                </a:lnTo>
                <a:lnTo>
                  <a:pt x="0" y="3777227"/>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5" name="TextBox 5"/>
          <p:cNvSpPr txBox="1"/>
          <p:nvPr/>
        </p:nvSpPr>
        <p:spPr>
          <a:xfrm>
            <a:off x="5576024" y="1671068"/>
            <a:ext cx="2743190" cy="1682115"/>
          </a:xfrm>
          <a:prstGeom prst="rect">
            <a:avLst/>
          </a:prstGeom>
        </p:spPr>
        <p:txBody>
          <a:bodyPr lIns="0" tIns="0" rIns="0" bIns="0" rtlCol="0" anchor="t">
            <a:spAutoFit/>
          </a:bodyPr>
          <a:lstStyle/>
          <a:p>
            <a:pPr algn="ctr">
              <a:lnSpc>
                <a:spcPts val="3330"/>
              </a:lnSpc>
            </a:pPr>
            <a:r>
              <a:rPr lang="en-US" sz="3000">
                <a:solidFill>
                  <a:srgbClr val="000000"/>
                </a:solidFill>
                <a:latin typeface="Verdana Pro Condensed Bold"/>
              </a:rPr>
              <a:t>Independent Study,</a:t>
            </a:r>
          </a:p>
          <a:p>
            <a:pPr algn="ctr">
              <a:lnSpc>
                <a:spcPts val="3330"/>
              </a:lnSpc>
            </a:pPr>
            <a:r>
              <a:rPr lang="en-US" sz="3000">
                <a:solidFill>
                  <a:srgbClr val="000000"/>
                </a:solidFill>
                <a:latin typeface="Verdana Pro Condensed Bold"/>
              </a:rPr>
              <a:t>First 40</a:t>
            </a:r>
          </a:p>
          <a:p>
            <a:pPr algn="ctr">
              <a:lnSpc>
                <a:spcPts val="3330"/>
              </a:lnSpc>
            </a:pPr>
            <a:r>
              <a:rPr lang="en-US" sz="3000">
                <a:solidFill>
                  <a:srgbClr val="000000"/>
                </a:solidFill>
                <a:latin typeface="Verdana Pro Condensed Bold"/>
              </a:rPr>
              <a:t>Letters</a:t>
            </a:r>
          </a:p>
        </p:txBody>
      </p:sp>
      <p:sp>
        <p:nvSpPr>
          <p:cNvPr id="6" name="Freeform 6"/>
          <p:cNvSpPr/>
          <p:nvPr/>
        </p:nvSpPr>
        <p:spPr>
          <a:xfrm rot="-3689772" flipV="1">
            <a:off x="9109043" y="1102917"/>
            <a:ext cx="3334857" cy="4183117"/>
          </a:xfrm>
          <a:custGeom>
            <a:avLst/>
            <a:gdLst/>
            <a:ahLst/>
            <a:cxnLst/>
            <a:rect l="l" t="t" r="r" b="b"/>
            <a:pathLst>
              <a:path w="3334857" h="4183117">
                <a:moveTo>
                  <a:pt x="0" y="4183117"/>
                </a:moveTo>
                <a:lnTo>
                  <a:pt x="3334857" y="4183117"/>
                </a:lnTo>
                <a:lnTo>
                  <a:pt x="3334857" y="0"/>
                </a:lnTo>
                <a:lnTo>
                  <a:pt x="0" y="0"/>
                </a:lnTo>
                <a:lnTo>
                  <a:pt x="0" y="4183117"/>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7" name="Freeform 7"/>
          <p:cNvSpPr/>
          <p:nvPr/>
        </p:nvSpPr>
        <p:spPr>
          <a:xfrm rot="6790101">
            <a:off x="3440785" y="4807528"/>
            <a:ext cx="3917478" cy="1106688"/>
          </a:xfrm>
          <a:custGeom>
            <a:avLst/>
            <a:gdLst/>
            <a:ahLst/>
            <a:cxnLst/>
            <a:rect l="l" t="t" r="r" b="b"/>
            <a:pathLst>
              <a:path w="3917478" h="1106688">
                <a:moveTo>
                  <a:pt x="0" y="0"/>
                </a:moveTo>
                <a:lnTo>
                  <a:pt x="3917479" y="0"/>
                </a:lnTo>
                <a:lnTo>
                  <a:pt x="3917479" y="1106688"/>
                </a:lnTo>
                <a:lnTo>
                  <a:pt x="0" y="11066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8657706" y="2005020"/>
            <a:ext cx="3213697" cy="1682115"/>
          </a:xfrm>
          <a:prstGeom prst="rect">
            <a:avLst/>
          </a:prstGeom>
        </p:spPr>
        <p:txBody>
          <a:bodyPr lIns="0" tIns="0" rIns="0" bIns="0" rtlCol="0" anchor="t">
            <a:spAutoFit/>
          </a:bodyPr>
          <a:lstStyle/>
          <a:p>
            <a:pPr algn="ctr">
              <a:lnSpc>
                <a:spcPts val="3330"/>
              </a:lnSpc>
            </a:pPr>
            <a:r>
              <a:rPr lang="en-US" sz="3000" dirty="0">
                <a:solidFill>
                  <a:srgbClr val="000000"/>
                </a:solidFill>
                <a:latin typeface="Verdana Pro Condensed Bold"/>
              </a:rPr>
              <a:t>Women &amp; WWII</a:t>
            </a:r>
          </a:p>
          <a:p>
            <a:pPr algn="ctr">
              <a:lnSpc>
                <a:spcPts val="3330"/>
              </a:lnSpc>
            </a:pPr>
            <a:r>
              <a:rPr lang="en-US" sz="3000" dirty="0">
                <a:solidFill>
                  <a:srgbClr val="000000"/>
                </a:solidFill>
                <a:latin typeface="Verdana Pro Condensed Bold"/>
              </a:rPr>
              <a:t>Class,</a:t>
            </a:r>
          </a:p>
          <a:p>
            <a:pPr algn="ctr">
              <a:lnSpc>
                <a:spcPts val="3330"/>
              </a:lnSpc>
            </a:pPr>
            <a:r>
              <a:rPr lang="en-US" sz="3000" dirty="0">
                <a:solidFill>
                  <a:srgbClr val="000000"/>
                </a:solidFill>
                <a:latin typeface="Verdana Pro Condensed Bold"/>
              </a:rPr>
              <a:t>2 letters </a:t>
            </a:r>
          </a:p>
          <a:p>
            <a:pPr algn="ctr">
              <a:lnSpc>
                <a:spcPts val="3330"/>
              </a:lnSpc>
            </a:pPr>
            <a:r>
              <a:rPr lang="en-US" sz="3000" dirty="0">
                <a:solidFill>
                  <a:srgbClr val="000000"/>
                </a:solidFill>
                <a:latin typeface="Verdana Pro Condensed Bold"/>
              </a:rPr>
              <a:t>per student</a:t>
            </a:r>
          </a:p>
        </p:txBody>
      </p:sp>
      <p:sp>
        <p:nvSpPr>
          <p:cNvPr id="9" name="TextBox 9"/>
          <p:cNvSpPr txBox="1"/>
          <p:nvPr/>
        </p:nvSpPr>
        <p:spPr>
          <a:xfrm>
            <a:off x="14010303" y="7033946"/>
            <a:ext cx="3980219" cy="2202815"/>
          </a:xfrm>
          <a:prstGeom prst="rect">
            <a:avLst/>
          </a:prstGeom>
        </p:spPr>
        <p:txBody>
          <a:bodyPr lIns="0" tIns="0" rIns="0" bIns="0" rtlCol="0" anchor="t">
            <a:spAutoFit/>
          </a:bodyPr>
          <a:lstStyle/>
          <a:p>
            <a:pPr algn="ctr">
              <a:lnSpc>
                <a:spcPts val="3519"/>
              </a:lnSpc>
            </a:pPr>
            <a:r>
              <a:rPr lang="en-US" sz="3199">
                <a:solidFill>
                  <a:srgbClr val="000000"/>
                </a:solidFill>
                <a:latin typeface="Verdana Pro"/>
              </a:rPr>
              <a:t>Creating a cohesive exhibit requires consistency among all components</a:t>
            </a:r>
          </a:p>
        </p:txBody>
      </p:sp>
      <p:sp>
        <p:nvSpPr>
          <p:cNvPr id="10" name="Freeform 10"/>
          <p:cNvSpPr/>
          <p:nvPr/>
        </p:nvSpPr>
        <p:spPr>
          <a:xfrm rot="718470">
            <a:off x="8987192" y="3827242"/>
            <a:ext cx="3684353" cy="2413515"/>
          </a:xfrm>
          <a:custGeom>
            <a:avLst/>
            <a:gdLst/>
            <a:ahLst/>
            <a:cxnLst/>
            <a:rect l="l" t="t" r="r" b="b"/>
            <a:pathLst>
              <a:path w="3684353" h="2413515">
                <a:moveTo>
                  <a:pt x="0" y="0"/>
                </a:moveTo>
                <a:lnTo>
                  <a:pt x="3684353" y="0"/>
                </a:lnTo>
                <a:lnTo>
                  <a:pt x="3684353" y="2413515"/>
                </a:lnTo>
                <a:lnTo>
                  <a:pt x="0" y="2413515"/>
                </a:lnTo>
                <a:lnTo>
                  <a:pt x="0" y="0"/>
                </a:lnTo>
                <a:close/>
              </a:path>
            </a:pathLst>
          </a:custGeom>
          <a:blipFill>
            <a:blip r:embed="rId9">
              <a:extLst>
                <a:ext uri="{96DAC541-7B7A-43D3-8B79-37D633B846F1}">
                  <asvg:svgBlip xmlns:asvg="http://schemas.microsoft.com/office/drawing/2016/SVG/main" r:embed="rId10"/>
                </a:ext>
              </a:extLst>
            </a:blip>
            <a:stretch>
              <a:fillRect l="-161992" b="-47979"/>
            </a:stretch>
          </a:blipFill>
        </p:spPr>
        <p:txBody>
          <a:bodyPr/>
          <a:lstStyle/>
          <a:p>
            <a:endParaRPr lang="en-US"/>
          </a:p>
        </p:txBody>
      </p:sp>
      <p:sp>
        <p:nvSpPr>
          <p:cNvPr id="11" name="Freeform 11"/>
          <p:cNvSpPr/>
          <p:nvPr/>
        </p:nvSpPr>
        <p:spPr>
          <a:xfrm>
            <a:off x="9232382" y="4130068"/>
            <a:ext cx="6015834" cy="4755261"/>
          </a:xfrm>
          <a:custGeom>
            <a:avLst/>
            <a:gdLst/>
            <a:ahLst/>
            <a:cxnLst/>
            <a:rect l="l" t="t" r="r" b="b"/>
            <a:pathLst>
              <a:path w="6015834" h="4755261">
                <a:moveTo>
                  <a:pt x="0" y="0"/>
                </a:moveTo>
                <a:lnTo>
                  <a:pt x="6015834" y="0"/>
                </a:lnTo>
                <a:lnTo>
                  <a:pt x="6015834" y="4755261"/>
                </a:lnTo>
                <a:lnTo>
                  <a:pt x="0" y="4755261"/>
                </a:lnTo>
                <a:lnTo>
                  <a:pt x="0" y="0"/>
                </a:lnTo>
                <a:close/>
              </a:path>
            </a:pathLst>
          </a:custGeom>
          <a:blipFill>
            <a:blip r:embed="rId11">
              <a:extLst>
                <a:ext uri="{96DAC541-7B7A-43D3-8B79-37D633B846F1}">
                  <asvg:svgBlip xmlns:asvg="http://schemas.microsoft.com/office/drawing/2016/SVG/main" r:embed="rId12"/>
                </a:ext>
              </a:extLst>
            </a:blip>
            <a:stretch>
              <a:fillRect t="-16230"/>
            </a:stretch>
          </a:blipFill>
        </p:spPr>
        <p:txBody>
          <a:bodyPr/>
          <a:lstStyle/>
          <a:p>
            <a:endParaRPr lang="en-US"/>
          </a:p>
        </p:txBody>
      </p:sp>
      <p:sp>
        <p:nvSpPr>
          <p:cNvPr id="12" name="Freeform 12"/>
          <p:cNvSpPr/>
          <p:nvPr/>
        </p:nvSpPr>
        <p:spPr>
          <a:xfrm rot="4178233" flipV="1">
            <a:off x="11451489" y="3611204"/>
            <a:ext cx="3917478" cy="1106688"/>
          </a:xfrm>
          <a:custGeom>
            <a:avLst/>
            <a:gdLst/>
            <a:ahLst/>
            <a:cxnLst/>
            <a:rect l="l" t="t" r="r" b="b"/>
            <a:pathLst>
              <a:path w="3917478" h="1106688">
                <a:moveTo>
                  <a:pt x="0" y="1106687"/>
                </a:moveTo>
                <a:lnTo>
                  <a:pt x="3917478" y="1106687"/>
                </a:lnTo>
                <a:lnTo>
                  <a:pt x="3917478" y="0"/>
                </a:lnTo>
                <a:lnTo>
                  <a:pt x="0" y="0"/>
                </a:lnTo>
                <a:lnTo>
                  <a:pt x="0" y="110668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899825">
            <a:off x="7725741" y="7867364"/>
            <a:ext cx="3917478" cy="1106688"/>
          </a:xfrm>
          <a:custGeom>
            <a:avLst/>
            <a:gdLst/>
            <a:ahLst/>
            <a:cxnLst/>
            <a:rect l="l" t="t" r="r" b="b"/>
            <a:pathLst>
              <a:path w="3917478" h="1106688">
                <a:moveTo>
                  <a:pt x="0" y="0"/>
                </a:moveTo>
                <a:lnTo>
                  <a:pt x="3917478" y="0"/>
                </a:lnTo>
                <a:lnTo>
                  <a:pt x="3917478" y="1106688"/>
                </a:lnTo>
                <a:lnTo>
                  <a:pt x="0" y="11066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rot="-116119">
            <a:off x="3765133" y="7763504"/>
            <a:ext cx="3266579" cy="1263015"/>
          </a:xfrm>
          <a:prstGeom prst="rect">
            <a:avLst/>
          </a:prstGeom>
        </p:spPr>
        <p:txBody>
          <a:bodyPr lIns="0" tIns="0" rIns="0" bIns="0" rtlCol="0" anchor="t">
            <a:spAutoFit/>
          </a:bodyPr>
          <a:lstStyle/>
          <a:p>
            <a:pPr algn="ctr">
              <a:lnSpc>
                <a:spcPts val="3330"/>
              </a:lnSpc>
            </a:pPr>
            <a:r>
              <a:rPr lang="en-US" sz="3000">
                <a:solidFill>
                  <a:srgbClr val="000000"/>
                </a:solidFill>
                <a:latin typeface="Verdana Pro Condensed Bold"/>
              </a:rPr>
              <a:t>Ann Merryman,</a:t>
            </a:r>
          </a:p>
          <a:p>
            <a:pPr algn="ctr">
              <a:lnSpc>
                <a:spcPts val="3330"/>
              </a:lnSpc>
            </a:pPr>
            <a:r>
              <a:rPr lang="en-US" sz="3000">
                <a:solidFill>
                  <a:srgbClr val="000000"/>
                </a:solidFill>
                <a:latin typeface="Verdana Pro Condensed Bold"/>
              </a:rPr>
              <a:t>Laura Karas, &amp;</a:t>
            </a:r>
          </a:p>
          <a:p>
            <a:pPr algn="ctr">
              <a:lnSpc>
                <a:spcPts val="3330"/>
              </a:lnSpc>
            </a:pPr>
            <a:r>
              <a:rPr lang="en-US" sz="3000">
                <a:solidFill>
                  <a:srgbClr val="000000"/>
                </a:solidFill>
                <a:latin typeface="Verdana Pro Condensed Bold"/>
              </a:rPr>
              <a:t>Student Employee</a:t>
            </a:r>
          </a:p>
        </p:txBody>
      </p:sp>
      <p:sp>
        <p:nvSpPr>
          <p:cNvPr id="15" name="TextBox 15"/>
          <p:cNvSpPr txBox="1"/>
          <p:nvPr/>
        </p:nvSpPr>
        <p:spPr>
          <a:xfrm>
            <a:off x="357364" y="1656470"/>
            <a:ext cx="4936531" cy="1685925"/>
          </a:xfrm>
          <a:prstGeom prst="rect">
            <a:avLst/>
          </a:prstGeom>
        </p:spPr>
        <p:txBody>
          <a:bodyPr lIns="0" tIns="0" rIns="0" bIns="0" rtlCol="0" anchor="t">
            <a:spAutoFit/>
          </a:bodyPr>
          <a:lstStyle/>
          <a:p>
            <a:pPr>
              <a:lnSpc>
                <a:spcPts val="3300"/>
              </a:lnSpc>
            </a:pPr>
            <a:r>
              <a:rPr lang="en-US" sz="3000">
                <a:solidFill>
                  <a:srgbClr val="000000"/>
                </a:solidFill>
                <a:latin typeface="Verdana Pro"/>
              </a:rPr>
              <a:t>44 letters transcribed by the internship class didn’t include the additional research</a:t>
            </a:r>
          </a:p>
        </p:txBody>
      </p:sp>
      <p:sp>
        <p:nvSpPr>
          <p:cNvPr id="16" name="TextBox 16"/>
          <p:cNvSpPr txBox="1"/>
          <p:nvPr/>
        </p:nvSpPr>
        <p:spPr>
          <a:xfrm>
            <a:off x="13299000" y="708450"/>
            <a:ext cx="4339268" cy="1638300"/>
          </a:xfrm>
          <a:prstGeom prst="rect">
            <a:avLst/>
          </a:prstGeom>
        </p:spPr>
        <p:txBody>
          <a:bodyPr lIns="0" tIns="0" rIns="0" bIns="0" rtlCol="0" anchor="t">
            <a:spAutoFit/>
          </a:bodyPr>
          <a:lstStyle/>
          <a:p>
            <a:pPr>
              <a:lnSpc>
                <a:spcPts val="3299"/>
              </a:lnSpc>
            </a:pPr>
            <a:r>
              <a:rPr lang="en-US" sz="2999">
                <a:solidFill>
                  <a:srgbClr val="000000"/>
                </a:solidFill>
                <a:latin typeface="Verdana Pro"/>
              </a:rPr>
              <a:t>26 letters transcribed and researched as part of the Women &amp; WWII class</a:t>
            </a:r>
          </a:p>
        </p:txBody>
      </p:sp>
      <p:sp>
        <p:nvSpPr>
          <p:cNvPr id="17" name="TextBox 17"/>
          <p:cNvSpPr txBox="1"/>
          <p:nvPr/>
        </p:nvSpPr>
        <p:spPr>
          <a:xfrm rot="-129177">
            <a:off x="11753470" y="6262426"/>
            <a:ext cx="1622979"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Women &amp; WWII</a:t>
            </a:r>
          </a:p>
          <a:p>
            <a:pPr algn="ctr">
              <a:lnSpc>
                <a:spcPts val="3600"/>
              </a:lnSpc>
            </a:pPr>
            <a:r>
              <a:rPr lang="en-US" sz="3000">
                <a:solidFill>
                  <a:srgbClr val="000000"/>
                </a:solidFill>
                <a:latin typeface="Verdana Pro Condensed Bold"/>
              </a:rPr>
              <a:t>Digital Exhibit</a:t>
            </a:r>
          </a:p>
        </p:txBody>
      </p:sp>
      <p:sp>
        <p:nvSpPr>
          <p:cNvPr id="18" name="Freeform 18"/>
          <p:cNvSpPr/>
          <p:nvPr/>
        </p:nvSpPr>
        <p:spPr>
          <a:xfrm rot="7865090" flipH="1">
            <a:off x="11916879" y="3719629"/>
            <a:ext cx="654419" cy="820879"/>
          </a:xfrm>
          <a:custGeom>
            <a:avLst/>
            <a:gdLst/>
            <a:ahLst/>
            <a:cxnLst/>
            <a:rect l="l" t="t" r="r" b="b"/>
            <a:pathLst>
              <a:path w="654419" h="820879">
                <a:moveTo>
                  <a:pt x="654420" y="0"/>
                </a:moveTo>
                <a:lnTo>
                  <a:pt x="0" y="0"/>
                </a:lnTo>
                <a:lnTo>
                  <a:pt x="0" y="820878"/>
                </a:lnTo>
                <a:lnTo>
                  <a:pt x="654420" y="820878"/>
                </a:lnTo>
                <a:lnTo>
                  <a:pt x="65442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9" name="TextBox 19"/>
          <p:cNvSpPr txBox="1"/>
          <p:nvPr/>
        </p:nvSpPr>
        <p:spPr>
          <a:xfrm>
            <a:off x="0" y="289350"/>
            <a:ext cx="8657706" cy="76200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Verdana Pro Bold"/>
              </a:rPr>
              <a:t>Assess and Evaluate...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0562" y="1227847"/>
            <a:ext cx="7856882" cy="8742010"/>
          </a:xfrm>
          <a:custGeom>
            <a:avLst/>
            <a:gdLst/>
            <a:ahLst/>
            <a:cxnLst/>
            <a:rect l="l" t="t" r="r" b="b"/>
            <a:pathLst>
              <a:path w="7856882" h="8742010">
                <a:moveTo>
                  <a:pt x="0" y="0"/>
                </a:moveTo>
                <a:lnTo>
                  <a:pt x="7856881" y="0"/>
                </a:lnTo>
                <a:lnTo>
                  <a:pt x="7856881" y="8742011"/>
                </a:lnTo>
                <a:lnTo>
                  <a:pt x="0" y="8742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4324551" y="694601"/>
            <a:ext cx="9030903" cy="1667637"/>
          </a:xfrm>
          <a:prstGeom prst="rect">
            <a:avLst/>
          </a:prstGeom>
        </p:spPr>
        <p:txBody>
          <a:bodyPr lIns="0" tIns="0" rIns="0" bIns="0" rtlCol="0" anchor="t">
            <a:spAutoFit/>
          </a:bodyPr>
          <a:lstStyle/>
          <a:p>
            <a:pPr algn="ctr">
              <a:lnSpc>
                <a:spcPts val="6548"/>
              </a:lnSpc>
            </a:pPr>
            <a:r>
              <a:rPr lang="en-US" sz="5899">
                <a:solidFill>
                  <a:srgbClr val="236429"/>
                </a:solidFill>
                <a:latin typeface="League Spartan"/>
              </a:rPr>
              <a:t>Adding Context &amp;</a:t>
            </a:r>
          </a:p>
          <a:p>
            <a:pPr algn="ctr">
              <a:lnSpc>
                <a:spcPts val="6548"/>
              </a:lnSpc>
            </a:pPr>
            <a:r>
              <a:rPr lang="en-US" sz="5899">
                <a:solidFill>
                  <a:srgbClr val="236429"/>
                </a:solidFill>
                <a:latin typeface="League Spartan"/>
              </a:rPr>
              <a:t> Family Trees</a:t>
            </a:r>
          </a:p>
        </p:txBody>
      </p:sp>
      <p:sp>
        <p:nvSpPr>
          <p:cNvPr id="4" name="Freeform 4"/>
          <p:cNvSpPr/>
          <p:nvPr/>
        </p:nvSpPr>
        <p:spPr>
          <a:xfrm flipH="1">
            <a:off x="9441002" y="1028700"/>
            <a:ext cx="8035866" cy="8941158"/>
          </a:xfrm>
          <a:custGeom>
            <a:avLst/>
            <a:gdLst/>
            <a:ahLst/>
            <a:cxnLst/>
            <a:rect l="l" t="t" r="r" b="b"/>
            <a:pathLst>
              <a:path w="8035866" h="8941158">
                <a:moveTo>
                  <a:pt x="8035865" y="0"/>
                </a:moveTo>
                <a:lnTo>
                  <a:pt x="0" y="0"/>
                </a:lnTo>
                <a:lnTo>
                  <a:pt x="0" y="8941158"/>
                </a:lnTo>
                <a:lnTo>
                  <a:pt x="8035865" y="8941158"/>
                </a:lnTo>
                <a:lnTo>
                  <a:pt x="803586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87858" y="6808631"/>
            <a:ext cx="2916884" cy="1241140"/>
          </a:xfrm>
          <a:prstGeom prst="rect">
            <a:avLst/>
          </a:prstGeom>
        </p:spPr>
        <p:txBody>
          <a:bodyPr lIns="0" tIns="0" rIns="0" bIns="0" rtlCol="0" anchor="t">
            <a:spAutoFit/>
          </a:bodyPr>
          <a:lstStyle/>
          <a:p>
            <a:pPr algn="ctr">
              <a:lnSpc>
                <a:spcPts val="3378"/>
              </a:lnSpc>
            </a:pPr>
            <a:r>
              <a:rPr lang="en-US" sz="2413" u="sng">
                <a:solidFill>
                  <a:srgbClr val="000000"/>
                </a:solidFill>
                <a:latin typeface="Verdana Pro Bold"/>
                <a:hlinkClick r:id="rId7" tooltip="https://www.ancestry.com/family-tree/person/tree/187419204/person/282447728564"/>
              </a:rPr>
              <a:t>John Richard</a:t>
            </a:r>
          </a:p>
          <a:p>
            <a:pPr algn="ctr">
              <a:lnSpc>
                <a:spcPts val="3378"/>
              </a:lnSpc>
            </a:pPr>
            <a:r>
              <a:rPr lang="en-US" sz="2413" u="sng">
                <a:solidFill>
                  <a:srgbClr val="000000"/>
                </a:solidFill>
                <a:latin typeface="Verdana Pro Bold"/>
                <a:hlinkClick r:id="rId7" tooltip="https://www.ancestry.com/family-tree/person/tree/187419204/person/282447728564"/>
              </a:rPr>
              <a:t>Dolin</a:t>
            </a:r>
            <a:r>
              <a:rPr lang="en-US" sz="2413">
                <a:solidFill>
                  <a:srgbClr val="000000"/>
                </a:solidFill>
                <a:latin typeface="Verdana Pro Bold"/>
              </a:rPr>
              <a:t> </a:t>
            </a:r>
          </a:p>
          <a:p>
            <a:pPr algn="ctr">
              <a:lnSpc>
                <a:spcPts val="3378"/>
              </a:lnSpc>
            </a:pPr>
            <a:r>
              <a:rPr lang="en-US" sz="2413">
                <a:solidFill>
                  <a:srgbClr val="000000"/>
                </a:solidFill>
                <a:latin typeface="Verdana Pro Bold"/>
              </a:rPr>
              <a:t>Family Tree</a:t>
            </a:r>
          </a:p>
        </p:txBody>
      </p:sp>
      <p:sp>
        <p:nvSpPr>
          <p:cNvPr id="6" name="TextBox 6"/>
          <p:cNvSpPr txBox="1"/>
          <p:nvPr/>
        </p:nvSpPr>
        <p:spPr>
          <a:xfrm>
            <a:off x="14388263" y="6808631"/>
            <a:ext cx="3761145" cy="819693"/>
          </a:xfrm>
          <a:prstGeom prst="rect">
            <a:avLst/>
          </a:prstGeom>
        </p:spPr>
        <p:txBody>
          <a:bodyPr lIns="0" tIns="0" rIns="0" bIns="0" rtlCol="0" anchor="t">
            <a:spAutoFit/>
          </a:bodyPr>
          <a:lstStyle/>
          <a:p>
            <a:pPr algn="ctr">
              <a:lnSpc>
                <a:spcPts val="3378"/>
              </a:lnSpc>
            </a:pPr>
            <a:r>
              <a:rPr lang="en-US" sz="2413" u="sng">
                <a:solidFill>
                  <a:srgbClr val="000000"/>
                </a:solidFill>
                <a:latin typeface="Verdana Pro Bold"/>
                <a:hlinkClick r:id="rId7" tooltip="https://www.ancestry.com/family-tree/person/tree/187419204/person/282447728564"/>
              </a:rPr>
              <a:t>Margaret Payne</a:t>
            </a:r>
            <a:r>
              <a:rPr lang="en-US" sz="2413">
                <a:solidFill>
                  <a:srgbClr val="000000"/>
                </a:solidFill>
                <a:latin typeface="Verdana Pro"/>
              </a:rPr>
              <a:t> </a:t>
            </a:r>
          </a:p>
          <a:p>
            <a:pPr algn="ctr">
              <a:lnSpc>
                <a:spcPts val="3378"/>
              </a:lnSpc>
            </a:pPr>
            <a:r>
              <a:rPr lang="en-US" sz="2413">
                <a:solidFill>
                  <a:srgbClr val="000000"/>
                </a:solidFill>
                <a:latin typeface="Verdana Pro Bold"/>
              </a:rPr>
              <a:t>Family Tree</a:t>
            </a:r>
          </a:p>
        </p:txBody>
      </p:sp>
      <p:sp>
        <p:nvSpPr>
          <p:cNvPr id="7" name="TextBox 7"/>
          <p:cNvSpPr txBox="1"/>
          <p:nvPr/>
        </p:nvSpPr>
        <p:spPr>
          <a:xfrm>
            <a:off x="14812467" y="3471483"/>
            <a:ext cx="1910353" cy="717379"/>
          </a:xfrm>
          <a:prstGeom prst="rect">
            <a:avLst/>
          </a:prstGeom>
        </p:spPr>
        <p:txBody>
          <a:bodyPr lIns="0" tIns="0" rIns="0" bIns="0" rtlCol="0" anchor="t">
            <a:spAutoFit/>
          </a:bodyPr>
          <a:lstStyle/>
          <a:p>
            <a:pPr algn="ctr">
              <a:lnSpc>
                <a:spcPts val="2936"/>
              </a:lnSpc>
            </a:pPr>
            <a:r>
              <a:rPr lang="en-US" sz="2097">
                <a:solidFill>
                  <a:srgbClr val="000000"/>
                </a:solidFill>
                <a:latin typeface="Beth Ellen"/>
              </a:rPr>
              <a:t>Lillian</a:t>
            </a:r>
          </a:p>
          <a:p>
            <a:pPr algn="ctr">
              <a:lnSpc>
                <a:spcPts val="2936"/>
              </a:lnSpc>
            </a:pPr>
            <a:r>
              <a:rPr lang="en-US" sz="2097">
                <a:solidFill>
                  <a:srgbClr val="000000"/>
                </a:solidFill>
                <a:latin typeface="Beth Ellen"/>
              </a:rPr>
              <a:t>Payne</a:t>
            </a:r>
          </a:p>
        </p:txBody>
      </p:sp>
      <p:sp>
        <p:nvSpPr>
          <p:cNvPr id="8" name="TextBox 8"/>
          <p:cNvSpPr txBox="1"/>
          <p:nvPr/>
        </p:nvSpPr>
        <p:spPr>
          <a:xfrm>
            <a:off x="11710288" y="2456419"/>
            <a:ext cx="1910353" cy="1083657"/>
          </a:xfrm>
          <a:prstGeom prst="rect">
            <a:avLst/>
          </a:prstGeom>
        </p:spPr>
        <p:txBody>
          <a:bodyPr lIns="0" tIns="0" rIns="0" bIns="0" rtlCol="0" anchor="t">
            <a:spAutoFit/>
          </a:bodyPr>
          <a:lstStyle/>
          <a:p>
            <a:pPr algn="ctr">
              <a:lnSpc>
                <a:spcPts val="2936"/>
              </a:lnSpc>
            </a:pPr>
            <a:r>
              <a:rPr lang="en-US" sz="2097">
                <a:solidFill>
                  <a:srgbClr val="000000"/>
                </a:solidFill>
                <a:latin typeface="Beth Ellen"/>
              </a:rPr>
              <a:t>Blanche</a:t>
            </a:r>
          </a:p>
          <a:p>
            <a:pPr algn="ctr">
              <a:lnSpc>
                <a:spcPts val="2936"/>
              </a:lnSpc>
            </a:pPr>
            <a:r>
              <a:rPr lang="en-US" sz="2097">
                <a:solidFill>
                  <a:srgbClr val="000000"/>
                </a:solidFill>
                <a:latin typeface="Beth Ellen"/>
              </a:rPr>
              <a:t>Peden</a:t>
            </a:r>
          </a:p>
          <a:p>
            <a:pPr algn="ctr">
              <a:lnSpc>
                <a:spcPts val="2936"/>
              </a:lnSpc>
            </a:pPr>
            <a:r>
              <a:rPr lang="en-US" sz="2097">
                <a:solidFill>
                  <a:srgbClr val="000000"/>
                </a:solidFill>
                <a:latin typeface="Beth Ellen"/>
              </a:rPr>
              <a:t>Payne</a:t>
            </a:r>
          </a:p>
        </p:txBody>
      </p:sp>
      <p:sp>
        <p:nvSpPr>
          <p:cNvPr id="9" name="TextBox 9"/>
          <p:cNvSpPr txBox="1"/>
          <p:nvPr/>
        </p:nvSpPr>
        <p:spPr>
          <a:xfrm>
            <a:off x="13857291" y="1777140"/>
            <a:ext cx="1910353" cy="717379"/>
          </a:xfrm>
          <a:prstGeom prst="rect">
            <a:avLst/>
          </a:prstGeom>
        </p:spPr>
        <p:txBody>
          <a:bodyPr lIns="0" tIns="0" rIns="0" bIns="0" rtlCol="0" anchor="t">
            <a:spAutoFit/>
          </a:bodyPr>
          <a:lstStyle/>
          <a:p>
            <a:pPr algn="ctr">
              <a:lnSpc>
                <a:spcPts val="2936"/>
              </a:lnSpc>
            </a:pPr>
            <a:r>
              <a:rPr lang="en-US" sz="2097">
                <a:solidFill>
                  <a:srgbClr val="000000"/>
                </a:solidFill>
                <a:latin typeface="Beth Ellen"/>
              </a:rPr>
              <a:t>James</a:t>
            </a:r>
          </a:p>
          <a:p>
            <a:pPr algn="ctr">
              <a:lnSpc>
                <a:spcPts val="2936"/>
              </a:lnSpc>
            </a:pPr>
            <a:r>
              <a:rPr lang="en-US" sz="2097">
                <a:solidFill>
                  <a:srgbClr val="000000"/>
                </a:solidFill>
                <a:latin typeface="Beth Ellen"/>
              </a:rPr>
              <a:t>Payne</a:t>
            </a:r>
          </a:p>
        </p:txBody>
      </p:sp>
      <p:sp>
        <p:nvSpPr>
          <p:cNvPr id="10" name="TextBox 10"/>
          <p:cNvSpPr txBox="1"/>
          <p:nvPr/>
        </p:nvSpPr>
        <p:spPr>
          <a:xfrm>
            <a:off x="3109854" y="4674645"/>
            <a:ext cx="1867803" cy="692724"/>
          </a:xfrm>
          <a:prstGeom prst="rect">
            <a:avLst/>
          </a:prstGeom>
        </p:spPr>
        <p:txBody>
          <a:bodyPr lIns="0" tIns="0" rIns="0" bIns="0" rtlCol="0" anchor="t">
            <a:spAutoFit/>
          </a:bodyPr>
          <a:lstStyle/>
          <a:p>
            <a:pPr algn="ctr">
              <a:lnSpc>
                <a:spcPts val="2871"/>
              </a:lnSpc>
            </a:pPr>
            <a:r>
              <a:rPr lang="en-US" sz="2050">
                <a:solidFill>
                  <a:srgbClr val="000000"/>
                </a:solidFill>
                <a:latin typeface="Beth Ellen"/>
              </a:rPr>
              <a:t>John</a:t>
            </a:r>
          </a:p>
          <a:p>
            <a:pPr algn="ctr">
              <a:lnSpc>
                <a:spcPts val="2871"/>
              </a:lnSpc>
            </a:pPr>
            <a:r>
              <a:rPr lang="en-US" sz="2050">
                <a:solidFill>
                  <a:srgbClr val="000000"/>
                </a:solidFill>
                <a:latin typeface="Beth Ellen"/>
              </a:rPr>
              <a:t>Dolin</a:t>
            </a:r>
          </a:p>
        </p:txBody>
      </p:sp>
      <p:sp>
        <p:nvSpPr>
          <p:cNvPr id="11" name="TextBox 11"/>
          <p:cNvSpPr txBox="1"/>
          <p:nvPr/>
        </p:nvSpPr>
        <p:spPr>
          <a:xfrm>
            <a:off x="1057728" y="3418007"/>
            <a:ext cx="1867803" cy="1050844"/>
          </a:xfrm>
          <a:prstGeom prst="rect">
            <a:avLst/>
          </a:prstGeom>
        </p:spPr>
        <p:txBody>
          <a:bodyPr lIns="0" tIns="0" rIns="0" bIns="0" rtlCol="0" anchor="t">
            <a:spAutoFit/>
          </a:bodyPr>
          <a:lstStyle/>
          <a:p>
            <a:pPr algn="ctr">
              <a:lnSpc>
                <a:spcPts val="2871"/>
              </a:lnSpc>
            </a:pPr>
            <a:r>
              <a:rPr lang="en-US" sz="2050">
                <a:solidFill>
                  <a:srgbClr val="000000"/>
                </a:solidFill>
                <a:latin typeface="Beth Ellen"/>
              </a:rPr>
              <a:t>Isabel</a:t>
            </a:r>
          </a:p>
          <a:p>
            <a:pPr algn="ctr">
              <a:lnSpc>
                <a:spcPts val="2871"/>
              </a:lnSpc>
            </a:pPr>
            <a:r>
              <a:rPr lang="en-US" sz="2050">
                <a:solidFill>
                  <a:srgbClr val="000000"/>
                </a:solidFill>
                <a:latin typeface="Beth Ellen"/>
              </a:rPr>
              <a:t>Dolin</a:t>
            </a:r>
          </a:p>
          <a:p>
            <a:pPr algn="ctr">
              <a:lnSpc>
                <a:spcPts val="2871"/>
              </a:lnSpc>
            </a:pPr>
            <a:r>
              <a:rPr lang="en-US" sz="2050">
                <a:solidFill>
                  <a:srgbClr val="000000"/>
                </a:solidFill>
                <a:latin typeface="Beth Ellen"/>
              </a:rPr>
              <a:t>Forney</a:t>
            </a:r>
          </a:p>
        </p:txBody>
      </p:sp>
      <p:sp>
        <p:nvSpPr>
          <p:cNvPr id="12" name="TextBox 12"/>
          <p:cNvSpPr txBox="1"/>
          <p:nvPr/>
        </p:nvSpPr>
        <p:spPr>
          <a:xfrm>
            <a:off x="5577456" y="4160287"/>
            <a:ext cx="1867803" cy="1050844"/>
          </a:xfrm>
          <a:prstGeom prst="rect">
            <a:avLst/>
          </a:prstGeom>
        </p:spPr>
        <p:txBody>
          <a:bodyPr lIns="0" tIns="0" rIns="0" bIns="0" rtlCol="0" anchor="t">
            <a:spAutoFit/>
          </a:bodyPr>
          <a:lstStyle/>
          <a:p>
            <a:pPr algn="ctr">
              <a:lnSpc>
                <a:spcPts val="2871"/>
              </a:lnSpc>
            </a:pPr>
            <a:r>
              <a:rPr lang="en-US" sz="2050">
                <a:solidFill>
                  <a:srgbClr val="000000"/>
                </a:solidFill>
                <a:latin typeface="Beth Ellen"/>
              </a:rPr>
              <a:t>Bertha</a:t>
            </a:r>
          </a:p>
          <a:p>
            <a:pPr algn="ctr">
              <a:lnSpc>
                <a:spcPts val="2871"/>
              </a:lnSpc>
            </a:pPr>
            <a:r>
              <a:rPr lang="en-US" sz="2050">
                <a:solidFill>
                  <a:srgbClr val="000000"/>
                </a:solidFill>
                <a:latin typeface="Beth Ellen"/>
              </a:rPr>
              <a:t>Dolin</a:t>
            </a:r>
          </a:p>
          <a:p>
            <a:pPr algn="ctr">
              <a:lnSpc>
                <a:spcPts val="2871"/>
              </a:lnSpc>
            </a:pPr>
            <a:r>
              <a:rPr lang="en-US" sz="2050">
                <a:solidFill>
                  <a:srgbClr val="000000"/>
                </a:solidFill>
                <a:latin typeface="Beth Ellen"/>
              </a:rPr>
              <a:t>Rhea</a:t>
            </a:r>
          </a:p>
        </p:txBody>
      </p:sp>
      <p:sp>
        <p:nvSpPr>
          <p:cNvPr id="13" name="TextBox 13"/>
          <p:cNvSpPr txBox="1"/>
          <p:nvPr/>
        </p:nvSpPr>
        <p:spPr>
          <a:xfrm>
            <a:off x="2175952" y="1968294"/>
            <a:ext cx="1867803" cy="692724"/>
          </a:xfrm>
          <a:prstGeom prst="rect">
            <a:avLst/>
          </a:prstGeom>
        </p:spPr>
        <p:txBody>
          <a:bodyPr lIns="0" tIns="0" rIns="0" bIns="0" rtlCol="0" anchor="t">
            <a:spAutoFit/>
          </a:bodyPr>
          <a:lstStyle/>
          <a:p>
            <a:pPr algn="ctr">
              <a:lnSpc>
                <a:spcPts val="2871"/>
              </a:lnSpc>
            </a:pPr>
            <a:r>
              <a:rPr lang="en-US" sz="2050">
                <a:solidFill>
                  <a:srgbClr val="000000"/>
                </a:solidFill>
                <a:latin typeface="Beth Ellen"/>
              </a:rPr>
              <a:t>Richard</a:t>
            </a:r>
          </a:p>
          <a:p>
            <a:pPr algn="ctr">
              <a:lnSpc>
                <a:spcPts val="2871"/>
              </a:lnSpc>
            </a:pPr>
            <a:r>
              <a:rPr lang="en-US" sz="2050">
                <a:solidFill>
                  <a:srgbClr val="000000"/>
                </a:solidFill>
                <a:latin typeface="Beth Ellen"/>
              </a:rPr>
              <a:t>Dolin</a:t>
            </a:r>
          </a:p>
        </p:txBody>
      </p:sp>
      <p:sp>
        <p:nvSpPr>
          <p:cNvPr id="14" name="TextBox 14"/>
          <p:cNvSpPr txBox="1"/>
          <p:nvPr/>
        </p:nvSpPr>
        <p:spPr>
          <a:xfrm>
            <a:off x="4172082" y="2632443"/>
            <a:ext cx="1867803" cy="1050844"/>
          </a:xfrm>
          <a:prstGeom prst="rect">
            <a:avLst/>
          </a:prstGeom>
        </p:spPr>
        <p:txBody>
          <a:bodyPr lIns="0" tIns="0" rIns="0" bIns="0" rtlCol="0" anchor="t">
            <a:spAutoFit/>
          </a:bodyPr>
          <a:lstStyle/>
          <a:p>
            <a:pPr algn="ctr">
              <a:lnSpc>
                <a:spcPts val="2871"/>
              </a:lnSpc>
            </a:pPr>
            <a:r>
              <a:rPr lang="en-US" sz="2050" dirty="0">
                <a:solidFill>
                  <a:srgbClr val="000000"/>
                </a:solidFill>
                <a:latin typeface="Beth Ellen"/>
              </a:rPr>
              <a:t>Lucy</a:t>
            </a:r>
          </a:p>
          <a:p>
            <a:pPr algn="ctr">
              <a:lnSpc>
                <a:spcPts val="2871"/>
              </a:lnSpc>
            </a:pPr>
            <a:r>
              <a:rPr lang="en-US" sz="2050" dirty="0">
                <a:solidFill>
                  <a:srgbClr val="000000"/>
                </a:solidFill>
                <a:latin typeface="Beth Ellen"/>
              </a:rPr>
              <a:t>Goss</a:t>
            </a:r>
          </a:p>
          <a:p>
            <a:pPr algn="ctr">
              <a:lnSpc>
                <a:spcPts val="2871"/>
              </a:lnSpc>
            </a:pPr>
            <a:r>
              <a:rPr lang="en-US" sz="2050" dirty="0">
                <a:solidFill>
                  <a:srgbClr val="000000"/>
                </a:solidFill>
                <a:latin typeface="Beth Ellen"/>
              </a:rPr>
              <a:t>Dolin</a:t>
            </a:r>
          </a:p>
        </p:txBody>
      </p:sp>
      <p:sp>
        <p:nvSpPr>
          <p:cNvPr id="15" name="TextBox 15"/>
          <p:cNvSpPr txBox="1"/>
          <p:nvPr/>
        </p:nvSpPr>
        <p:spPr>
          <a:xfrm>
            <a:off x="5577456" y="6316419"/>
            <a:ext cx="6734357" cy="2784476"/>
          </a:xfrm>
          <a:prstGeom prst="rect">
            <a:avLst/>
          </a:prstGeom>
        </p:spPr>
        <p:txBody>
          <a:bodyPr lIns="0" tIns="0" rIns="0" bIns="0" rtlCol="0" anchor="t">
            <a:spAutoFit/>
          </a:bodyPr>
          <a:lstStyle/>
          <a:p>
            <a:pPr marL="863588" lvl="1" indent="-431794">
              <a:lnSpc>
                <a:spcPts val="5599"/>
              </a:lnSpc>
              <a:buFont typeface="Arial"/>
              <a:buChar char="•"/>
            </a:pPr>
            <a:r>
              <a:rPr lang="en-US" sz="3999">
                <a:solidFill>
                  <a:srgbClr val="000000"/>
                </a:solidFill>
                <a:latin typeface="Verdana Pro Condensed"/>
              </a:rPr>
              <a:t>Family Trees</a:t>
            </a:r>
          </a:p>
          <a:p>
            <a:pPr marL="863588" lvl="1" indent="-431794">
              <a:lnSpc>
                <a:spcPts val="5599"/>
              </a:lnSpc>
              <a:buFont typeface="Arial"/>
              <a:buChar char="•"/>
            </a:pPr>
            <a:r>
              <a:rPr lang="en-US" sz="3999">
                <a:solidFill>
                  <a:srgbClr val="000000"/>
                </a:solidFill>
                <a:latin typeface="Verdana Pro Condensed"/>
              </a:rPr>
              <a:t>Genealogical Profiles</a:t>
            </a:r>
          </a:p>
          <a:p>
            <a:pPr marL="863588" lvl="1" indent="-431794">
              <a:lnSpc>
                <a:spcPts val="5599"/>
              </a:lnSpc>
              <a:buFont typeface="Arial"/>
              <a:buChar char="•"/>
            </a:pPr>
            <a:r>
              <a:rPr lang="en-US" sz="3999">
                <a:solidFill>
                  <a:srgbClr val="000000"/>
                </a:solidFill>
                <a:latin typeface="Verdana Pro Condensed"/>
              </a:rPr>
              <a:t>Timeline</a:t>
            </a:r>
          </a:p>
          <a:p>
            <a:pPr marL="863588" lvl="1" indent="-431794">
              <a:lnSpc>
                <a:spcPts val="5599"/>
              </a:lnSpc>
              <a:buFont typeface="Arial"/>
              <a:buChar char="•"/>
            </a:pPr>
            <a:r>
              <a:rPr lang="en-US" sz="3999">
                <a:solidFill>
                  <a:srgbClr val="000000"/>
                </a:solidFill>
                <a:latin typeface="Verdana Pro Condensed"/>
              </a:rPr>
              <a:t>Local History &amp; Maps</a:t>
            </a:r>
          </a:p>
        </p:txBody>
      </p:sp>
      <p:sp>
        <p:nvSpPr>
          <p:cNvPr id="16" name="TextBox 16"/>
          <p:cNvSpPr txBox="1"/>
          <p:nvPr/>
        </p:nvSpPr>
        <p:spPr>
          <a:xfrm>
            <a:off x="12902114" y="4649991"/>
            <a:ext cx="1910353" cy="717379"/>
          </a:xfrm>
          <a:prstGeom prst="rect">
            <a:avLst/>
          </a:prstGeom>
        </p:spPr>
        <p:txBody>
          <a:bodyPr lIns="0" tIns="0" rIns="0" bIns="0" rtlCol="0" anchor="t">
            <a:spAutoFit/>
          </a:bodyPr>
          <a:lstStyle/>
          <a:p>
            <a:pPr algn="ctr">
              <a:lnSpc>
                <a:spcPts val="2936"/>
              </a:lnSpc>
            </a:pPr>
            <a:r>
              <a:rPr lang="en-US" sz="2097">
                <a:solidFill>
                  <a:srgbClr val="000000"/>
                </a:solidFill>
                <a:latin typeface="Beth Ellen"/>
              </a:rPr>
              <a:t>Margaret</a:t>
            </a:r>
          </a:p>
          <a:p>
            <a:pPr algn="ctr">
              <a:lnSpc>
                <a:spcPts val="2936"/>
              </a:lnSpc>
            </a:pPr>
            <a:r>
              <a:rPr lang="en-US" sz="2097">
                <a:solidFill>
                  <a:srgbClr val="000000"/>
                </a:solidFill>
                <a:latin typeface="Beth Ellen"/>
              </a:rPr>
              <a:t>Payne</a:t>
            </a:r>
          </a:p>
        </p:txBody>
      </p:sp>
      <p:sp>
        <p:nvSpPr>
          <p:cNvPr id="17" name="TextBox 17"/>
          <p:cNvSpPr txBox="1"/>
          <p:nvPr/>
        </p:nvSpPr>
        <p:spPr>
          <a:xfrm>
            <a:off x="10284421" y="4181255"/>
            <a:ext cx="1910353" cy="717379"/>
          </a:xfrm>
          <a:prstGeom prst="rect">
            <a:avLst/>
          </a:prstGeom>
        </p:spPr>
        <p:txBody>
          <a:bodyPr lIns="0" tIns="0" rIns="0" bIns="0" rtlCol="0" anchor="t">
            <a:spAutoFit/>
          </a:bodyPr>
          <a:lstStyle/>
          <a:p>
            <a:pPr algn="ctr">
              <a:lnSpc>
                <a:spcPts val="2936"/>
              </a:lnSpc>
            </a:pPr>
            <a:r>
              <a:rPr lang="en-US" sz="2097">
                <a:solidFill>
                  <a:srgbClr val="000000"/>
                </a:solidFill>
                <a:latin typeface="Beth Ellen"/>
              </a:rPr>
              <a:t>Ruby</a:t>
            </a:r>
          </a:p>
          <a:p>
            <a:pPr algn="ctr">
              <a:lnSpc>
                <a:spcPts val="2936"/>
              </a:lnSpc>
            </a:pPr>
            <a:r>
              <a:rPr lang="en-US" sz="2097">
                <a:solidFill>
                  <a:srgbClr val="000000"/>
                </a:solidFill>
                <a:latin typeface="Beth Ellen"/>
              </a:rPr>
              <a:t>Payne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6452" y="9214943"/>
            <a:ext cx="2719570" cy="543914"/>
          </a:xfrm>
          <a:custGeom>
            <a:avLst/>
            <a:gdLst/>
            <a:ahLst/>
            <a:cxnLst/>
            <a:rect l="l" t="t" r="r" b="b"/>
            <a:pathLst>
              <a:path w="2719570" h="543914">
                <a:moveTo>
                  <a:pt x="0" y="0"/>
                </a:moveTo>
                <a:lnTo>
                  <a:pt x="2719570" y="0"/>
                </a:lnTo>
                <a:lnTo>
                  <a:pt x="2719570" y="543914"/>
                </a:lnTo>
                <a:lnTo>
                  <a:pt x="0" y="543914"/>
                </a:lnTo>
                <a:lnTo>
                  <a:pt x="0" y="0"/>
                </a:lnTo>
                <a:close/>
              </a:path>
            </a:pathLst>
          </a:custGeom>
          <a:blipFill>
            <a:blip r:embed="rId3"/>
            <a:stretch>
              <a:fillRect/>
            </a:stretch>
          </a:blipFill>
        </p:spPr>
        <p:txBody>
          <a:bodyPr/>
          <a:lstStyle/>
          <a:p>
            <a:endParaRPr lang="en-US"/>
          </a:p>
        </p:txBody>
      </p:sp>
      <p:sp>
        <p:nvSpPr>
          <p:cNvPr id="3" name="Freeform 3"/>
          <p:cNvSpPr/>
          <p:nvPr/>
        </p:nvSpPr>
        <p:spPr>
          <a:xfrm>
            <a:off x="1731790" y="8136749"/>
            <a:ext cx="1305338" cy="949337"/>
          </a:xfrm>
          <a:custGeom>
            <a:avLst/>
            <a:gdLst/>
            <a:ahLst/>
            <a:cxnLst/>
            <a:rect l="l" t="t" r="r" b="b"/>
            <a:pathLst>
              <a:path w="1305338" h="949337">
                <a:moveTo>
                  <a:pt x="0" y="0"/>
                </a:moveTo>
                <a:lnTo>
                  <a:pt x="1305338" y="0"/>
                </a:lnTo>
                <a:lnTo>
                  <a:pt x="1305338" y="949337"/>
                </a:lnTo>
                <a:lnTo>
                  <a:pt x="0" y="949337"/>
                </a:lnTo>
                <a:lnTo>
                  <a:pt x="0" y="0"/>
                </a:lnTo>
                <a:close/>
              </a:path>
            </a:pathLst>
          </a:custGeom>
          <a:blipFill>
            <a:blip r:embed="rId4"/>
            <a:stretch>
              <a:fillRect/>
            </a:stretch>
          </a:blipFill>
        </p:spPr>
        <p:txBody>
          <a:bodyPr/>
          <a:lstStyle/>
          <a:p>
            <a:endParaRPr lang="en-US"/>
          </a:p>
        </p:txBody>
      </p:sp>
      <p:sp>
        <p:nvSpPr>
          <p:cNvPr id="4" name="Freeform 4"/>
          <p:cNvSpPr/>
          <p:nvPr/>
        </p:nvSpPr>
        <p:spPr>
          <a:xfrm>
            <a:off x="426452" y="8136749"/>
            <a:ext cx="1305338" cy="949337"/>
          </a:xfrm>
          <a:custGeom>
            <a:avLst/>
            <a:gdLst/>
            <a:ahLst/>
            <a:cxnLst/>
            <a:rect l="l" t="t" r="r" b="b"/>
            <a:pathLst>
              <a:path w="1305338" h="949337">
                <a:moveTo>
                  <a:pt x="0" y="0"/>
                </a:moveTo>
                <a:lnTo>
                  <a:pt x="1305338" y="0"/>
                </a:lnTo>
                <a:lnTo>
                  <a:pt x="1305338" y="949337"/>
                </a:lnTo>
                <a:lnTo>
                  <a:pt x="0" y="949337"/>
                </a:lnTo>
                <a:lnTo>
                  <a:pt x="0" y="0"/>
                </a:lnTo>
                <a:close/>
              </a:path>
            </a:pathLst>
          </a:custGeom>
          <a:blipFill>
            <a:blip r:embed="rId5"/>
            <a:stretch>
              <a:fillRect/>
            </a:stretch>
          </a:blipFill>
        </p:spPr>
        <p:txBody>
          <a:bodyPr/>
          <a:lstStyle/>
          <a:p>
            <a:endParaRPr lang="en-US"/>
          </a:p>
        </p:txBody>
      </p:sp>
      <p:sp>
        <p:nvSpPr>
          <p:cNvPr id="5" name="Freeform 5"/>
          <p:cNvSpPr/>
          <p:nvPr/>
        </p:nvSpPr>
        <p:spPr>
          <a:xfrm>
            <a:off x="5709014" y="1233593"/>
            <a:ext cx="12104806" cy="8216871"/>
          </a:xfrm>
          <a:custGeom>
            <a:avLst/>
            <a:gdLst/>
            <a:ahLst/>
            <a:cxnLst/>
            <a:rect l="l" t="t" r="r" b="b"/>
            <a:pathLst>
              <a:path w="12104806" h="8216871">
                <a:moveTo>
                  <a:pt x="0" y="0"/>
                </a:moveTo>
                <a:lnTo>
                  <a:pt x="12104806" y="0"/>
                </a:lnTo>
                <a:lnTo>
                  <a:pt x="12104806" y="8216871"/>
                </a:lnTo>
                <a:lnTo>
                  <a:pt x="0" y="8216871"/>
                </a:lnTo>
                <a:lnTo>
                  <a:pt x="0" y="0"/>
                </a:lnTo>
                <a:close/>
              </a:path>
            </a:pathLst>
          </a:custGeom>
          <a:blipFill>
            <a:blip r:embed="rId6" cstate="email">
              <a:extLst>
                <a:ext uri="{28A0092B-C50C-407E-A947-70E740481C1C}">
                  <a14:useLocalDpi xmlns:a14="http://schemas.microsoft.com/office/drawing/2010/main"/>
                </a:ext>
              </a:extLst>
            </a:blip>
            <a:stretch>
              <a:fillRect l="-21579" t="-8784" r="-120959" b="-12548"/>
            </a:stretch>
          </a:blipFill>
        </p:spPr>
        <p:txBody>
          <a:bodyPr/>
          <a:lstStyle/>
          <a:p>
            <a:endParaRPr lang="en-US"/>
          </a:p>
        </p:txBody>
      </p:sp>
      <p:sp>
        <p:nvSpPr>
          <p:cNvPr id="6" name="Freeform 6"/>
          <p:cNvSpPr/>
          <p:nvPr/>
        </p:nvSpPr>
        <p:spPr>
          <a:xfrm>
            <a:off x="0" y="1366943"/>
            <a:ext cx="7100098" cy="6523215"/>
          </a:xfrm>
          <a:custGeom>
            <a:avLst/>
            <a:gdLst/>
            <a:ahLst/>
            <a:cxnLst/>
            <a:rect l="l" t="t" r="r" b="b"/>
            <a:pathLst>
              <a:path w="7100098" h="6523215">
                <a:moveTo>
                  <a:pt x="0" y="0"/>
                </a:moveTo>
                <a:lnTo>
                  <a:pt x="7100098" y="0"/>
                </a:lnTo>
                <a:lnTo>
                  <a:pt x="7100098" y="6523215"/>
                </a:lnTo>
                <a:lnTo>
                  <a:pt x="0" y="6523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rot="-296357">
            <a:off x="3053761" y="4662450"/>
            <a:ext cx="1542597" cy="1511213"/>
          </a:xfrm>
          <a:prstGeom prst="rect">
            <a:avLst/>
          </a:prstGeom>
        </p:spPr>
        <p:txBody>
          <a:bodyPr lIns="0" tIns="0" rIns="0" bIns="0" rtlCol="0" anchor="t">
            <a:spAutoFit/>
          </a:bodyPr>
          <a:lstStyle/>
          <a:p>
            <a:pPr algn="ctr">
              <a:lnSpc>
                <a:spcPts val="2965"/>
              </a:lnSpc>
            </a:pPr>
            <a:r>
              <a:rPr lang="en-US" sz="2851">
                <a:solidFill>
                  <a:srgbClr val="000000"/>
                </a:solidFill>
                <a:latin typeface="Verdana Pro Condensed Bold"/>
              </a:rPr>
              <a:t>Women &amp; WWII</a:t>
            </a:r>
          </a:p>
          <a:p>
            <a:pPr algn="ctr">
              <a:lnSpc>
                <a:spcPts val="2965"/>
              </a:lnSpc>
            </a:pPr>
            <a:r>
              <a:rPr lang="en-US" sz="2851">
                <a:solidFill>
                  <a:srgbClr val="000000"/>
                </a:solidFill>
                <a:latin typeface="Verdana Pro Condensed Bold"/>
              </a:rPr>
              <a:t>Digital Exhibit</a:t>
            </a:r>
          </a:p>
        </p:txBody>
      </p:sp>
      <p:sp>
        <p:nvSpPr>
          <p:cNvPr id="8" name="TextBox 8"/>
          <p:cNvSpPr txBox="1"/>
          <p:nvPr/>
        </p:nvSpPr>
        <p:spPr>
          <a:xfrm rot="1544032">
            <a:off x="4021667" y="3472560"/>
            <a:ext cx="2300871" cy="656698"/>
          </a:xfrm>
          <a:prstGeom prst="rect">
            <a:avLst/>
          </a:prstGeom>
        </p:spPr>
        <p:txBody>
          <a:bodyPr lIns="0" tIns="0" rIns="0" bIns="0" rtlCol="0" anchor="t">
            <a:spAutoFit/>
          </a:bodyPr>
          <a:lstStyle/>
          <a:p>
            <a:pPr algn="ctr">
              <a:lnSpc>
                <a:spcPts val="2452"/>
              </a:lnSpc>
            </a:pPr>
            <a:r>
              <a:rPr lang="en-US" sz="2851">
                <a:solidFill>
                  <a:srgbClr val="000000"/>
                </a:solidFill>
                <a:latin typeface="Verdana Pro Condensed Bold"/>
              </a:rPr>
              <a:t>LibGuides Platform</a:t>
            </a:r>
          </a:p>
        </p:txBody>
      </p:sp>
      <p:sp>
        <p:nvSpPr>
          <p:cNvPr id="9" name="TextBox 9"/>
          <p:cNvSpPr txBox="1"/>
          <p:nvPr/>
        </p:nvSpPr>
        <p:spPr>
          <a:xfrm>
            <a:off x="1257067" y="422063"/>
            <a:ext cx="3924649" cy="811530"/>
          </a:xfrm>
          <a:prstGeom prst="rect">
            <a:avLst/>
          </a:prstGeom>
        </p:spPr>
        <p:txBody>
          <a:bodyPr lIns="0" tIns="0" rIns="0" bIns="0" rtlCol="0" anchor="t">
            <a:spAutoFit/>
          </a:bodyPr>
          <a:lstStyle/>
          <a:p>
            <a:pPr algn="ctr">
              <a:lnSpc>
                <a:spcPts val="6719"/>
              </a:lnSpc>
            </a:pPr>
            <a:r>
              <a:rPr lang="en-US" sz="4800">
                <a:solidFill>
                  <a:srgbClr val="000000"/>
                </a:solidFill>
                <a:latin typeface="Verdana Pro Bold"/>
              </a:rPr>
              <a:t>The Fruits</a:t>
            </a:r>
          </a:p>
        </p:txBody>
      </p:sp>
      <p:sp>
        <p:nvSpPr>
          <p:cNvPr id="10" name="TextBox 10"/>
          <p:cNvSpPr txBox="1"/>
          <p:nvPr/>
        </p:nvSpPr>
        <p:spPr>
          <a:xfrm rot="-2397351">
            <a:off x="986206" y="3486101"/>
            <a:ext cx="2300871" cy="623742"/>
          </a:xfrm>
          <a:prstGeom prst="rect">
            <a:avLst/>
          </a:prstGeom>
        </p:spPr>
        <p:txBody>
          <a:bodyPr lIns="0" tIns="0" rIns="0" bIns="0" rtlCol="0" anchor="t">
            <a:spAutoFit/>
          </a:bodyPr>
          <a:lstStyle/>
          <a:p>
            <a:pPr algn="ctr">
              <a:lnSpc>
                <a:spcPts val="2338"/>
              </a:lnSpc>
            </a:pPr>
            <a:r>
              <a:rPr lang="en-US" sz="2851">
                <a:solidFill>
                  <a:srgbClr val="000000"/>
                </a:solidFill>
                <a:latin typeface="Verdana Pro Condensed Bold"/>
              </a:rPr>
              <a:t>Student Researchers</a:t>
            </a:r>
          </a:p>
        </p:txBody>
      </p:sp>
      <p:sp>
        <p:nvSpPr>
          <p:cNvPr id="11" name="TextBox 11"/>
          <p:cNvSpPr txBox="1"/>
          <p:nvPr/>
        </p:nvSpPr>
        <p:spPr>
          <a:xfrm rot="-169655">
            <a:off x="3244446" y="6222968"/>
            <a:ext cx="1757460" cy="994062"/>
          </a:xfrm>
          <a:prstGeom prst="rect">
            <a:avLst/>
          </a:prstGeom>
        </p:spPr>
        <p:txBody>
          <a:bodyPr lIns="0" tIns="0" rIns="0" bIns="0" rtlCol="0" anchor="t">
            <a:spAutoFit/>
          </a:bodyPr>
          <a:lstStyle/>
          <a:p>
            <a:pPr algn="ctr">
              <a:lnSpc>
                <a:spcPts val="2590"/>
              </a:lnSpc>
            </a:pPr>
            <a:r>
              <a:rPr lang="en-US" sz="2539">
                <a:solidFill>
                  <a:srgbClr val="092066"/>
                </a:solidFill>
                <a:latin typeface="Playlist Script Bold Italics"/>
              </a:rPr>
              <a:t> The Letters of Margaret Payne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26859" y="2400478"/>
            <a:ext cx="8171134" cy="4703193"/>
          </a:xfrm>
          <a:custGeom>
            <a:avLst/>
            <a:gdLst/>
            <a:ahLst/>
            <a:cxnLst/>
            <a:rect l="l" t="t" r="r" b="b"/>
            <a:pathLst>
              <a:path w="8171134" h="4703193">
                <a:moveTo>
                  <a:pt x="0" y="0"/>
                </a:moveTo>
                <a:lnTo>
                  <a:pt x="8171134" y="0"/>
                </a:lnTo>
                <a:lnTo>
                  <a:pt x="8171134" y="4703193"/>
                </a:lnTo>
                <a:lnTo>
                  <a:pt x="0" y="4703193"/>
                </a:lnTo>
                <a:lnTo>
                  <a:pt x="0" y="0"/>
                </a:lnTo>
                <a:close/>
              </a:path>
            </a:pathLst>
          </a:custGeom>
          <a:blipFill>
            <a:blip r:embed="rId3"/>
            <a:stretch>
              <a:fillRect l="-59259" t="-15030" r="-210221" b="-102955"/>
            </a:stretch>
          </a:blipFill>
        </p:spPr>
        <p:txBody>
          <a:bodyPr/>
          <a:lstStyle/>
          <a:p>
            <a:endParaRPr lang="en-US"/>
          </a:p>
        </p:txBody>
      </p:sp>
      <p:sp>
        <p:nvSpPr>
          <p:cNvPr id="3" name="Freeform 3"/>
          <p:cNvSpPr/>
          <p:nvPr/>
        </p:nvSpPr>
        <p:spPr>
          <a:xfrm flipH="1">
            <a:off x="8367985" y="5898453"/>
            <a:ext cx="10180875" cy="3766924"/>
          </a:xfrm>
          <a:custGeom>
            <a:avLst/>
            <a:gdLst/>
            <a:ahLst/>
            <a:cxnLst/>
            <a:rect l="l" t="t" r="r" b="b"/>
            <a:pathLst>
              <a:path w="10180875" h="3766924">
                <a:moveTo>
                  <a:pt x="10180875" y="0"/>
                </a:moveTo>
                <a:lnTo>
                  <a:pt x="0" y="0"/>
                </a:lnTo>
                <a:lnTo>
                  <a:pt x="0" y="3766924"/>
                </a:lnTo>
                <a:lnTo>
                  <a:pt x="10180875" y="3766924"/>
                </a:lnTo>
                <a:lnTo>
                  <a:pt x="1018087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91762" y="1073162"/>
            <a:ext cx="7876088" cy="7827253"/>
          </a:xfrm>
          <a:custGeom>
            <a:avLst/>
            <a:gdLst/>
            <a:ahLst/>
            <a:cxnLst/>
            <a:rect l="l" t="t" r="r" b="b"/>
            <a:pathLst>
              <a:path w="7876088" h="7827253">
                <a:moveTo>
                  <a:pt x="0" y="0"/>
                </a:moveTo>
                <a:lnTo>
                  <a:pt x="7876088" y="0"/>
                </a:lnTo>
                <a:lnTo>
                  <a:pt x="7876088" y="7827254"/>
                </a:lnTo>
                <a:lnTo>
                  <a:pt x="0" y="7827254"/>
                </a:lnTo>
                <a:lnTo>
                  <a:pt x="0" y="0"/>
                </a:lnTo>
                <a:close/>
              </a:path>
            </a:pathLst>
          </a:custGeom>
          <a:blipFill>
            <a:blip r:embed="rId6"/>
            <a:stretch>
              <a:fillRect l="-62577" t="-10016" r="-213632" b="-18535"/>
            </a:stretch>
          </a:blipFill>
        </p:spPr>
        <p:txBody>
          <a:bodyPr/>
          <a:lstStyle/>
          <a:p>
            <a:endParaRPr lang="en-US"/>
          </a:p>
        </p:txBody>
      </p:sp>
      <p:sp>
        <p:nvSpPr>
          <p:cNvPr id="5" name="Freeform 5"/>
          <p:cNvSpPr/>
          <p:nvPr/>
        </p:nvSpPr>
        <p:spPr>
          <a:xfrm rot="1856073" flipH="1" flipV="1">
            <a:off x="6831777" y="6458096"/>
            <a:ext cx="3334857" cy="4183117"/>
          </a:xfrm>
          <a:custGeom>
            <a:avLst/>
            <a:gdLst/>
            <a:ahLst/>
            <a:cxnLst/>
            <a:rect l="l" t="t" r="r" b="b"/>
            <a:pathLst>
              <a:path w="3334857" h="4183117">
                <a:moveTo>
                  <a:pt x="3334857" y="4183117"/>
                </a:moveTo>
                <a:lnTo>
                  <a:pt x="0" y="4183117"/>
                </a:lnTo>
                <a:lnTo>
                  <a:pt x="0" y="0"/>
                </a:lnTo>
                <a:lnTo>
                  <a:pt x="3334857" y="0"/>
                </a:lnTo>
                <a:lnTo>
                  <a:pt x="3334857" y="4183117"/>
                </a:lnTo>
                <a:close/>
              </a:path>
            </a:pathLst>
          </a:custGeom>
          <a:blipFill>
            <a:blip r:embed="rId7">
              <a:extLst>
                <a:ext uri="{96DAC541-7B7A-43D3-8B79-37D633B846F1}">
                  <asvg:svgBlip xmlns:asvg="http://schemas.microsoft.com/office/drawing/2016/SVG/main" r:embed="rId8"/>
                </a:ext>
              </a:extLst>
            </a:blip>
            <a:stretch>
              <a:fillRect l="-34822" b="-6811"/>
            </a:stretch>
          </a:blipFill>
        </p:spPr>
        <p:txBody>
          <a:bodyPr/>
          <a:lstStyle/>
          <a:p>
            <a:endParaRPr lang="en-US"/>
          </a:p>
        </p:txBody>
      </p:sp>
      <p:sp>
        <p:nvSpPr>
          <p:cNvPr id="6" name="Freeform 6"/>
          <p:cNvSpPr/>
          <p:nvPr/>
        </p:nvSpPr>
        <p:spPr>
          <a:xfrm rot="155425" flipH="1">
            <a:off x="7640742" y="2632762"/>
            <a:ext cx="3334857" cy="4183117"/>
          </a:xfrm>
          <a:custGeom>
            <a:avLst/>
            <a:gdLst/>
            <a:ahLst/>
            <a:cxnLst/>
            <a:rect l="l" t="t" r="r" b="b"/>
            <a:pathLst>
              <a:path w="3334857" h="4183117">
                <a:moveTo>
                  <a:pt x="3334857" y="0"/>
                </a:moveTo>
                <a:lnTo>
                  <a:pt x="0" y="0"/>
                </a:lnTo>
                <a:lnTo>
                  <a:pt x="0" y="4183117"/>
                </a:lnTo>
                <a:lnTo>
                  <a:pt x="3334857" y="4183117"/>
                </a:lnTo>
                <a:lnTo>
                  <a:pt x="3334857" y="0"/>
                </a:lnTo>
                <a:close/>
              </a:path>
            </a:pathLst>
          </a:custGeom>
          <a:blipFill>
            <a:blip r:embed="rId7">
              <a:extLst>
                <a:ext uri="{96DAC541-7B7A-43D3-8B79-37D633B846F1}">
                  <asvg:svgBlip xmlns:asvg="http://schemas.microsoft.com/office/drawing/2016/SVG/main" r:embed="rId8"/>
                </a:ext>
              </a:extLst>
            </a:blip>
            <a:stretch>
              <a:fillRect l="-34822" b="-6811"/>
            </a:stretch>
          </a:blipFill>
        </p:spPr>
        <p:txBody>
          <a:bodyPr/>
          <a:lstStyle/>
          <a:p>
            <a:endParaRPr lang="en-US"/>
          </a:p>
        </p:txBody>
      </p:sp>
      <p:sp>
        <p:nvSpPr>
          <p:cNvPr id="7" name="Freeform 7"/>
          <p:cNvSpPr/>
          <p:nvPr/>
        </p:nvSpPr>
        <p:spPr>
          <a:xfrm rot="-3876269" flipH="1">
            <a:off x="9220013" y="8938335"/>
            <a:ext cx="1159223" cy="1454085"/>
          </a:xfrm>
          <a:custGeom>
            <a:avLst/>
            <a:gdLst/>
            <a:ahLst/>
            <a:cxnLst/>
            <a:rect l="l" t="t" r="r" b="b"/>
            <a:pathLst>
              <a:path w="1159223" h="1454085">
                <a:moveTo>
                  <a:pt x="1159223" y="0"/>
                </a:moveTo>
                <a:lnTo>
                  <a:pt x="0" y="0"/>
                </a:lnTo>
                <a:lnTo>
                  <a:pt x="0" y="1454085"/>
                </a:lnTo>
                <a:lnTo>
                  <a:pt x="1159223" y="1454085"/>
                </a:lnTo>
                <a:lnTo>
                  <a:pt x="1159223" y="0"/>
                </a:lnTo>
                <a:close/>
              </a:path>
            </a:pathLst>
          </a:custGeom>
          <a:blipFill>
            <a:blip r:embed="rId7">
              <a:extLst>
                <a:ext uri="{96DAC541-7B7A-43D3-8B79-37D633B846F1}">
                  <asvg:svgBlip xmlns:asvg="http://schemas.microsoft.com/office/drawing/2016/SVG/main" r:embed="rId8"/>
                </a:ext>
              </a:extLst>
            </a:blip>
            <a:stretch>
              <a:fillRect l="-34822" b="-6811"/>
            </a:stretch>
          </a:blipFill>
        </p:spPr>
        <p:txBody>
          <a:bodyPr/>
          <a:lstStyle/>
          <a:p>
            <a:endParaRPr lang="en-US"/>
          </a:p>
        </p:txBody>
      </p:sp>
      <p:sp>
        <p:nvSpPr>
          <p:cNvPr id="8" name="Freeform 8"/>
          <p:cNvSpPr/>
          <p:nvPr/>
        </p:nvSpPr>
        <p:spPr>
          <a:xfrm rot="-1845585" flipH="1">
            <a:off x="12117776" y="5545336"/>
            <a:ext cx="3334857" cy="4183117"/>
          </a:xfrm>
          <a:custGeom>
            <a:avLst/>
            <a:gdLst/>
            <a:ahLst/>
            <a:cxnLst/>
            <a:rect l="l" t="t" r="r" b="b"/>
            <a:pathLst>
              <a:path w="3334857" h="4183117">
                <a:moveTo>
                  <a:pt x="3334857" y="0"/>
                </a:moveTo>
                <a:lnTo>
                  <a:pt x="0" y="0"/>
                </a:lnTo>
                <a:lnTo>
                  <a:pt x="0" y="4183117"/>
                </a:lnTo>
                <a:lnTo>
                  <a:pt x="3334857" y="4183117"/>
                </a:lnTo>
                <a:lnTo>
                  <a:pt x="3334857" y="0"/>
                </a:lnTo>
                <a:close/>
              </a:path>
            </a:pathLst>
          </a:custGeom>
          <a:blipFill>
            <a:blip r:embed="rId7">
              <a:extLst>
                <a:ext uri="{96DAC541-7B7A-43D3-8B79-37D633B846F1}">
                  <asvg:svgBlip xmlns:asvg="http://schemas.microsoft.com/office/drawing/2016/SVG/main" r:embed="rId8"/>
                </a:ext>
              </a:extLst>
            </a:blip>
            <a:stretch>
              <a:fillRect l="-34822" b="-6811"/>
            </a:stretch>
          </a:blipFill>
        </p:spPr>
        <p:txBody>
          <a:bodyPr/>
          <a:lstStyle/>
          <a:p>
            <a:endParaRPr lang="en-US"/>
          </a:p>
        </p:txBody>
      </p:sp>
      <p:sp>
        <p:nvSpPr>
          <p:cNvPr id="9" name="TextBox 9"/>
          <p:cNvSpPr txBox="1"/>
          <p:nvPr/>
        </p:nvSpPr>
        <p:spPr>
          <a:xfrm>
            <a:off x="12646504" y="7496698"/>
            <a:ext cx="2957394" cy="13716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Service Learning</a:t>
            </a:r>
          </a:p>
          <a:p>
            <a:pPr algn="ctr">
              <a:lnSpc>
                <a:spcPts val="3600"/>
              </a:lnSpc>
            </a:pPr>
            <a:r>
              <a:rPr lang="en-US" sz="3000">
                <a:solidFill>
                  <a:srgbClr val="000000"/>
                </a:solidFill>
                <a:latin typeface="Verdana Pro Condensed Bold"/>
              </a:rPr>
              <a:t>Classes</a:t>
            </a:r>
          </a:p>
        </p:txBody>
      </p:sp>
      <p:sp>
        <p:nvSpPr>
          <p:cNvPr id="10" name="TextBox 10"/>
          <p:cNvSpPr txBox="1"/>
          <p:nvPr/>
        </p:nvSpPr>
        <p:spPr>
          <a:xfrm>
            <a:off x="7659835" y="4216291"/>
            <a:ext cx="334480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Letters of</a:t>
            </a:r>
          </a:p>
          <a:p>
            <a:pPr algn="ctr">
              <a:lnSpc>
                <a:spcPts val="3600"/>
              </a:lnSpc>
            </a:pPr>
            <a:r>
              <a:rPr lang="en-US" sz="3000">
                <a:solidFill>
                  <a:srgbClr val="000000"/>
                </a:solidFill>
                <a:latin typeface="Verdana Pro Condensed Bold"/>
              </a:rPr>
              <a:t>Blanche Peden</a:t>
            </a:r>
          </a:p>
          <a:p>
            <a:pPr algn="ctr">
              <a:lnSpc>
                <a:spcPts val="3600"/>
              </a:lnSpc>
            </a:pPr>
            <a:r>
              <a:rPr lang="en-US" sz="3000">
                <a:solidFill>
                  <a:srgbClr val="000000"/>
                </a:solidFill>
                <a:latin typeface="Verdana Pro Condensed Bold"/>
              </a:rPr>
              <a:t>Payne</a:t>
            </a:r>
          </a:p>
          <a:p>
            <a:pPr algn="ctr">
              <a:lnSpc>
                <a:spcPts val="3600"/>
              </a:lnSpc>
            </a:pPr>
            <a:r>
              <a:rPr lang="en-US" sz="3000">
                <a:solidFill>
                  <a:srgbClr val="000000"/>
                </a:solidFill>
                <a:latin typeface="Verdana Pro Condensed Bold"/>
              </a:rPr>
              <a:t>Digital Exhibit</a:t>
            </a:r>
          </a:p>
        </p:txBody>
      </p:sp>
      <p:sp>
        <p:nvSpPr>
          <p:cNvPr id="11" name="TextBox 11"/>
          <p:cNvSpPr txBox="1"/>
          <p:nvPr/>
        </p:nvSpPr>
        <p:spPr>
          <a:xfrm>
            <a:off x="481855" y="134612"/>
            <a:ext cx="17042789" cy="854075"/>
          </a:xfrm>
          <a:prstGeom prst="rect">
            <a:avLst/>
          </a:prstGeom>
        </p:spPr>
        <p:txBody>
          <a:bodyPr lIns="0" tIns="0" rIns="0" bIns="0" rtlCol="0" anchor="t">
            <a:spAutoFit/>
          </a:bodyPr>
          <a:lstStyle/>
          <a:p>
            <a:pPr>
              <a:lnSpc>
                <a:spcPts val="7000"/>
              </a:lnSpc>
            </a:pPr>
            <a:r>
              <a:rPr lang="en-US" sz="5000">
                <a:solidFill>
                  <a:srgbClr val="000000"/>
                </a:solidFill>
                <a:latin typeface="Verdana Pro Bold"/>
              </a:rPr>
              <a:t>New Growth - additional projects leaf out...</a:t>
            </a:r>
          </a:p>
        </p:txBody>
      </p:sp>
      <p:sp>
        <p:nvSpPr>
          <p:cNvPr id="12" name="TextBox 12"/>
          <p:cNvSpPr txBox="1"/>
          <p:nvPr/>
        </p:nvSpPr>
        <p:spPr>
          <a:xfrm rot="-348403">
            <a:off x="7020508" y="7496698"/>
            <a:ext cx="2957394" cy="13716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Unruly Women Oral Histories</a:t>
            </a:r>
          </a:p>
          <a:p>
            <a:pPr algn="ctr">
              <a:lnSpc>
                <a:spcPts val="3600"/>
              </a:lnSpc>
            </a:pPr>
            <a:r>
              <a:rPr lang="en-US" sz="3000">
                <a:solidFill>
                  <a:srgbClr val="000000"/>
                </a:solidFill>
                <a:latin typeface="Verdana Pro Condensed Bold"/>
              </a:rPr>
              <a:t>Project</a:t>
            </a:r>
          </a:p>
        </p:txBody>
      </p:sp>
      <p:sp>
        <p:nvSpPr>
          <p:cNvPr id="13" name="TextBox 13"/>
          <p:cNvSpPr txBox="1"/>
          <p:nvPr/>
        </p:nvSpPr>
        <p:spPr>
          <a:xfrm>
            <a:off x="11482201" y="1304058"/>
            <a:ext cx="5285999" cy="914400"/>
          </a:xfrm>
          <a:prstGeom prst="rect">
            <a:avLst/>
          </a:prstGeom>
        </p:spPr>
        <p:txBody>
          <a:bodyPr lIns="0" tIns="0" rIns="0" bIns="0" rtlCol="0" anchor="t">
            <a:spAutoFit/>
          </a:bodyPr>
          <a:lstStyle/>
          <a:p>
            <a:pPr>
              <a:lnSpc>
                <a:spcPts val="3600"/>
              </a:lnSpc>
            </a:pPr>
            <a:r>
              <a:rPr lang="en-US" sz="3000">
                <a:solidFill>
                  <a:srgbClr val="000000"/>
                </a:solidFill>
                <a:latin typeface="Verdana Pro Condensed"/>
              </a:rPr>
              <a:t>HIST 325 - Women in the U.S. Since 1865 (Fall 2023)</a:t>
            </a:r>
          </a:p>
        </p:txBody>
      </p:sp>
      <p:sp>
        <p:nvSpPr>
          <p:cNvPr id="14" name="TextBox 14"/>
          <p:cNvSpPr txBox="1"/>
          <p:nvPr/>
        </p:nvSpPr>
        <p:spPr>
          <a:xfrm>
            <a:off x="481855" y="9014384"/>
            <a:ext cx="5924794" cy="9144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Verdana Pro Condensed"/>
              </a:rPr>
              <a:t>HIST 324 - Unruly Women in 20th Century U.S. (Spring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E6C9"/>
        </a:solidFill>
        <a:effectLst/>
      </p:bgPr>
    </p:bg>
    <p:spTree>
      <p:nvGrpSpPr>
        <p:cNvPr id="1" name=""/>
        <p:cNvGrpSpPr/>
        <p:nvPr/>
      </p:nvGrpSpPr>
      <p:grpSpPr>
        <a:xfrm>
          <a:off x="0" y="0"/>
          <a:ext cx="0" cy="0"/>
          <a:chOff x="0" y="0"/>
          <a:chExt cx="0" cy="0"/>
        </a:xfrm>
      </p:grpSpPr>
      <p:sp>
        <p:nvSpPr>
          <p:cNvPr id="2" name="TextBox 2"/>
          <p:cNvSpPr txBox="1"/>
          <p:nvPr/>
        </p:nvSpPr>
        <p:spPr>
          <a:xfrm>
            <a:off x="5589297" y="6274106"/>
            <a:ext cx="12699374" cy="847725"/>
          </a:xfrm>
          <a:prstGeom prst="rect">
            <a:avLst/>
          </a:prstGeom>
        </p:spPr>
        <p:txBody>
          <a:bodyPr lIns="0" tIns="0" rIns="0" bIns="0" rtlCol="0" anchor="t">
            <a:spAutoFit/>
          </a:bodyPr>
          <a:lstStyle/>
          <a:p>
            <a:pPr>
              <a:lnSpc>
                <a:spcPts val="3300"/>
              </a:lnSpc>
            </a:pPr>
            <a:r>
              <a:rPr lang="en-US" sz="3000">
                <a:solidFill>
                  <a:srgbClr val="000000"/>
                </a:solidFill>
                <a:latin typeface="Verdana Pro Condensed Bold"/>
              </a:rPr>
              <a:t>SL/CE Panel </a:t>
            </a:r>
            <a:r>
              <a:rPr lang="en-US" sz="3000">
                <a:solidFill>
                  <a:srgbClr val="000000"/>
                </a:solidFill>
                <a:latin typeface="Verdana Pro Condensed Italics"/>
              </a:rPr>
              <a:t>Engaging Students and Developing Community Partnerships -</a:t>
            </a:r>
          </a:p>
          <a:p>
            <a:pPr>
              <a:lnSpc>
                <a:spcPts val="3300"/>
              </a:lnSpc>
            </a:pPr>
            <a:r>
              <a:rPr lang="en-US" sz="3000">
                <a:solidFill>
                  <a:srgbClr val="000000"/>
                </a:solidFill>
                <a:latin typeface="Verdana Pro Condensed Italics"/>
              </a:rPr>
              <a:t>     </a:t>
            </a:r>
            <a:r>
              <a:rPr lang="en-US" sz="3000">
                <a:solidFill>
                  <a:srgbClr val="000000"/>
                </a:solidFill>
                <a:latin typeface="Verdana Pro Condensed"/>
              </a:rPr>
              <a:t>Tammy Pike and Joe Hursey</a:t>
            </a:r>
          </a:p>
        </p:txBody>
      </p:sp>
      <p:sp>
        <p:nvSpPr>
          <p:cNvPr id="3" name="TextBox 3"/>
          <p:cNvSpPr txBox="1"/>
          <p:nvPr/>
        </p:nvSpPr>
        <p:spPr>
          <a:xfrm>
            <a:off x="5570188" y="7483781"/>
            <a:ext cx="12094161" cy="847725"/>
          </a:xfrm>
          <a:prstGeom prst="rect">
            <a:avLst/>
          </a:prstGeom>
        </p:spPr>
        <p:txBody>
          <a:bodyPr lIns="0" tIns="0" rIns="0" bIns="0" rtlCol="0" anchor="t">
            <a:spAutoFit/>
          </a:bodyPr>
          <a:lstStyle/>
          <a:p>
            <a:pPr>
              <a:lnSpc>
                <a:spcPts val="3300"/>
              </a:lnSpc>
            </a:pPr>
            <a:r>
              <a:rPr lang="en-US" sz="3000">
                <a:solidFill>
                  <a:srgbClr val="000000"/>
                </a:solidFill>
                <a:latin typeface="Verdana Pro Condensed Bold"/>
              </a:rPr>
              <a:t>SCURS:</a:t>
            </a:r>
            <a:r>
              <a:rPr lang="en-US" sz="3000">
                <a:solidFill>
                  <a:srgbClr val="000000"/>
                </a:solidFill>
                <a:latin typeface="Verdana Pro Condensed"/>
              </a:rPr>
              <a:t> </a:t>
            </a:r>
            <a:r>
              <a:rPr lang="en-US" sz="3000">
                <a:solidFill>
                  <a:srgbClr val="000000"/>
                </a:solidFill>
                <a:latin typeface="Verdana Pro Condensed Italics"/>
              </a:rPr>
              <a:t>New History Discovered Through Digitization </a:t>
            </a:r>
            <a:r>
              <a:rPr lang="en-US" sz="3000">
                <a:solidFill>
                  <a:srgbClr val="000000"/>
                </a:solidFill>
                <a:latin typeface="Verdana Pro Condensed"/>
              </a:rPr>
              <a:t>- </a:t>
            </a:r>
          </a:p>
          <a:p>
            <a:pPr>
              <a:lnSpc>
                <a:spcPts val="3300"/>
              </a:lnSpc>
            </a:pPr>
            <a:r>
              <a:rPr lang="en-US" sz="3000">
                <a:solidFill>
                  <a:srgbClr val="000000"/>
                </a:solidFill>
                <a:latin typeface="Verdana Pro Condensed"/>
              </a:rPr>
              <a:t>     Lauren Henderson and Mallory Stoop</a:t>
            </a:r>
          </a:p>
        </p:txBody>
      </p:sp>
      <p:sp>
        <p:nvSpPr>
          <p:cNvPr id="4" name="TextBox 4"/>
          <p:cNvSpPr txBox="1"/>
          <p:nvPr/>
        </p:nvSpPr>
        <p:spPr>
          <a:xfrm>
            <a:off x="5589297" y="8848725"/>
            <a:ext cx="11670003" cy="847725"/>
          </a:xfrm>
          <a:prstGeom prst="rect">
            <a:avLst/>
          </a:prstGeom>
        </p:spPr>
        <p:txBody>
          <a:bodyPr lIns="0" tIns="0" rIns="0" bIns="0" rtlCol="0" anchor="t">
            <a:spAutoFit/>
          </a:bodyPr>
          <a:lstStyle/>
          <a:p>
            <a:pPr>
              <a:lnSpc>
                <a:spcPts val="3300"/>
              </a:lnSpc>
            </a:pPr>
            <a:r>
              <a:rPr lang="en-US" sz="3000">
                <a:solidFill>
                  <a:srgbClr val="000000"/>
                </a:solidFill>
                <a:latin typeface="Verdana Pro Condensed Bold"/>
              </a:rPr>
              <a:t>SCURS:</a:t>
            </a:r>
            <a:r>
              <a:rPr lang="en-US" sz="3000">
                <a:solidFill>
                  <a:srgbClr val="000000"/>
                </a:solidFill>
                <a:latin typeface="Verdana Pro Condensed"/>
              </a:rPr>
              <a:t> </a:t>
            </a:r>
            <a:r>
              <a:rPr lang="en-US" sz="3000">
                <a:solidFill>
                  <a:srgbClr val="000000"/>
                </a:solidFill>
                <a:latin typeface="Verdana Pro Condensed Italics"/>
              </a:rPr>
              <a:t>Women &amp; WWII Digital Exhibit - The Margaret Payne Letters</a:t>
            </a:r>
            <a:r>
              <a:rPr lang="en-US" sz="3000">
                <a:solidFill>
                  <a:srgbClr val="000000"/>
                </a:solidFill>
                <a:latin typeface="Verdana Pro Condensed"/>
              </a:rPr>
              <a:t> -</a:t>
            </a:r>
          </a:p>
          <a:p>
            <a:pPr>
              <a:lnSpc>
                <a:spcPts val="3300"/>
              </a:lnSpc>
            </a:pPr>
            <a:r>
              <a:rPr lang="en-US" sz="3000">
                <a:solidFill>
                  <a:srgbClr val="000000"/>
                </a:solidFill>
                <a:latin typeface="Verdana Pro Condensed"/>
              </a:rPr>
              <a:t>     Ann Merryman and Laura Karas</a:t>
            </a:r>
          </a:p>
        </p:txBody>
      </p:sp>
      <p:sp>
        <p:nvSpPr>
          <p:cNvPr id="5" name="Freeform 5"/>
          <p:cNvSpPr/>
          <p:nvPr/>
        </p:nvSpPr>
        <p:spPr>
          <a:xfrm>
            <a:off x="215131" y="4053416"/>
            <a:ext cx="5005554" cy="5965380"/>
          </a:xfrm>
          <a:custGeom>
            <a:avLst/>
            <a:gdLst/>
            <a:ahLst/>
            <a:cxnLst/>
            <a:rect l="l" t="t" r="r" b="b"/>
            <a:pathLst>
              <a:path w="5005554" h="5965380">
                <a:moveTo>
                  <a:pt x="0" y="0"/>
                </a:moveTo>
                <a:lnTo>
                  <a:pt x="5005554" y="0"/>
                </a:lnTo>
                <a:lnTo>
                  <a:pt x="5005554" y="5965380"/>
                </a:lnTo>
                <a:lnTo>
                  <a:pt x="0" y="5965380"/>
                </a:lnTo>
                <a:lnTo>
                  <a:pt x="0" y="0"/>
                </a:lnTo>
                <a:close/>
              </a:path>
            </a:pathLst>
          </a:custGeom>
          <a:blipFill>
            <a:blip r:embed="rId3" cstate="screen">
              <a:extLst>
                <a:ext uri="{28A0092B-C50C-407E-A947-70E740481C1C}">
                  <a14:useLocalDpi xmlns:a14="http://schemas.microsoft.com/office/drawing/2010/main"/>
                </a:ext>
              </a:extLst>
            </a:blip>
            <a:stretch>
              <a:fillRect l="-43819" t="-48169" r="-91622"/>
            </a:stretch>
          </a:blipFill>
        </p:spPr>
        <p:txBody>
          <a:bodyPr/>
          <a:lstStyle/>
          <a:p>
            <a:endParaRPr lang="en-US"/>
          </a:p>
        </p:txBody>
      </p:sp>
      <p:sp>
        <p:nvSpPr>
          <p:cNvPr id="6" name="Freeform 6"/>
          <p:cNvSpPr/>
          <p:nvPr/>
        </p:nvSpPr>
        <p:spPr>
          <a:xfrm>
            <a:off x="11205086" y="183799"/>
            <a:ext cx="6814098" cy="4519247"/>
          </a:xfrm>
          <a:custGeom>
            <a:avLst/>
            <a:gdLst/>
            <a:ahLst/>
            <a:cxnLst/>
            <a:rect l="l" t="t" r="r" b="b"/>
            <a:pathLst>
              <a:path w="6814098" h="4519247">
                <a:moveTo>
                  <a:pt x="0" y="0"/>
                </a:moveTo>
                <a:lnTo>
                  <a:pt x="6814098" y="0"/>
                </a:lnTo>
                <a:lnTo>
                  <a:pt x="6814098" y="4519247"/>
                </a:lnTo>
                <a:lnTo>
                  <a:pt x="0" y="4519247"/>
                </a:lnTo>
                <a:lnTo>
                  <a:pt x="0" y="0"/>
                </a:lnTo>
                <a:close/>
              </a:path>
            </a:pathLst>
          </a:custGeom>
          <a:blipFill>
            <a:blip r:embed="rId4" cstate="screen">
              <a:extLst>
                <a:ext uri="{28A0092B-C50C-407E-A947-70E740481C1C}">
                  <a14:useLocalDpi xmlns:a14="http://schemas.microsoft.com/office/drawing/2010/main"/>
                </a:ext>
              </a:extLst>
            </a:blip>
            <a:stretch>
              <a:fillRect l="-11690" t="-25279" r="-16855" b="-20086"/>
            </a:stretch>
          </a:blipFill>
        </p:spPr>
        <p:txBody>
          <a:bodyPr/>
          <a:lstStyle/>
          <a:p>
            <a:endParaRPr lang="en-US"/>
          </a:p>
        </p:txBody>
      </p:sp>
      <p:sp>
        <p:nvSpPr>
          <p:cNvPr id="7" name="TextBox 7"/>
          <p:cNvSpPr txBox="1"/>
          <p:nvPr/>
        </p:nvSpPr>
        <p:spPr>
          <a:xfrm>
            <a:off x="596347" y="2534780"/>
            <a:ext cx="11020921" cy="914400"/>
          </a:xfrm>
          <a:prstGeom prst="rect">
            <a:avLst/>
          </a:prstGeom>
        </p:spPr>
        <p:txBody>
          <a:bodyPr lIns="0" tIns="0" rIns="0" bIns="0" rtlCol="0" anchor="t">
            <a:spAutoFit/>
          </a:bodyPr>
          <a:lstStyle/>
          <a:p>
            <a:pPr>
              <a:lnSpc>
                <a:spcPts val="3600"/>
              </a:lnSpc>
              <a:spcBef>
                <a:spcPct val="0"/>
              </a:spcBef>
            </a:pPr>
            <a:r>
              <a:rPr lang="en-US" sz="3000">
                <a:solidFill>
                  <a:srgbClr val="000000"/>
                </a:solidFill>
                <a:latin typeface="Verdana Pro Condensed"/>
              </a:rPr>
              <a:t>Student Excellence in Service‐Learning in Research - </a:t>
            </a:r>
          </a:p>
          <a:p>
            <a:pPr>
              <a:lnSpc>
                <a:spcPts val="3600"/>
              </a:lnSpc>
              <a:spcBef>
                <a:spcPct val="0"/>
              </a:spcBef>
            </a:pPr>
            <a:r>
              <a:rPr lang="en-US" sz="3000">
                <a:solidFill>
                  <a:srgbClr val="000000"/>
                </a:solidFill>
                <a:latin typeface="Verdana Pro Condensed"/>
              </a:rPr>
              <a:t>      Lauren Henderson &amp; Mallory Stoop</a:t>
            </a:r>
          </a:p>
        </p:txBody>
      </p:sp>
      <p:sp>
        <p:nvSpPr>
          <p:cNvPr id="8" name="TextBox 8"/>
          <p:cNvSpPr txBox="1"/>
          <p:nvPr/>
        </p:nvSpPr>
        <p:spPr>
          <a:xfrm>
            <a:off x="583413" y="1325105"/>
            <a:ext cx="10011767" cy="914400"/>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erdana Pro Condensed"/>
              </a:rPr>
              <a:t>Faculty Excellence in Service‐Learning Course Design - </a:t>
            </a:r>
          </a:p>
          <a:p>
            <a:pPr algn="just">
              <a:lnSpc>
                <a:spcPts val="3600"/>
              </a:lnSpc>
              <a:spcBef>
                <a:spcPct val="0"/>
              </a:spcBef>
            </a:pPr>
            <a:r>
              <a:rPr lang="en-US" sz="3000">
                <a:solidFill>
                  <a:srgbClr val="000000"/>
                </a:solidFill>
                <a:latin typeface="Verdana Pro Condensed"/>
              </a:rPr>
              <a:t>      Tammy Pike</a:t>
            </a:r>
          </a:p>
        </p:txBody>
      </p:sp>
      <p:sp>
        <p:nvSpPr>
          <p:cNvPr id="9" name="TextBox 9"/>
          <p:cNvSpPr txBox="1"/>
          <p:nvPr/>
        </p:nvSpPr>
        <p:spPr>
          <a:xfrm>
            <a:off x="5588626" y="5064431"/>
            <a:ext cx="11438208" cy="847725"/>
          </a:xfrm>
          <a:prstGeom prst="rect">
            <a:avLst/>
          </a:prstGeom>
        </p:spPr>
        <p:txBody>
          <a:bodyPr lIns="0" tIns="0" rIns="0" bIns="0" rtlCol="0" anchor="t">
            <a:spAutoFit/>
          </a:bodyPr>
          <a:lstStyle/>
          <a:p>
            <a:pPr>
              <a:lnSpc>
                <a:spcPts val="3300"/>
              </a:lnSpc>
            </a:pPr>
            <a:r>
              <a:rPr lang="en-US" sz="3000">
                <a:solidFill>
                  <a:srgbClr val="000000"/>
                </a:solidFill>
                <a:latin typeface="Verdana Pro Condensed Bold"/>
              </a:rPr>
              <a:t>Women’s History Month </a:t>
            </a:r>
            <a:r>
              <a:rPr lang="en-US" sz="3000">
                <a:solidFill>
                  <a:srgbClr val="000000"/>
                </a:solidFill>
                <a:latin typeface="Verdana Pro Condensed Italics"/>
              </a:rPr>
              <a:t>Digitizing Hand-written Letters: Working</a:t>
            </a:r>
          </a:p>
          <a:p>
            <a:pPr>
              <a:lnSpc>
                <a:spcPts val="3300"/>
              </a:lnSpc>
            </a:pPr>
            <a:r>
              <a:rPr lang="en-US" sz="3000">
                <a:solidFill>
                  <a:srgbClr val="000000"/>
                </a:solidFill>
                <a:latin typeface="Verdana Pro Condensed Italics"/>
              </a:rPr>
              <a:t>    with Students to Preserve Women’s History</a:t>
            </a:r>
            <a:r>
              <a:rPr lang="en-US" sz="3000">
                <a:solidFill>
                  <a:srgbClr val="000000"/>
                </a:solidFill>
                <a:latin typeface="Verdana Pro Condensed"/>
              </a:rPr>
              <a:t> – Tammy Pike</a:t>
            </a:r>
          </a:p>
        </p:txBody>
      </p:sp>
      <p:sp>
        <p:nvSpPr>
          <p:cNvPr id="10" name="TextBox 10"/>
          <p:cNvSpPr txBox="1"/>
          <p:nvPr/>
        </p:nvSpPr>
        <p:spPr>
          <a:xfrm>
            <a:off x="700498" y="416420"/>
            <a:ext cx="8245725" cy="613410"/>
          </a:xfrm>
          <a:prstGeom prst="rect">
            <a:avLst/>
          </a:prstGeom>
        </p:spPr>
        <p:txBody>
          <a:bodyPr lIns="0" tIns="0" rIns="0" bIns="0" rtlCol="0" anchor="t">
            <a:spAutoFit/>
          </a:bodyPr>
          <a:lstStyle/>
          <a:p>
            <a:pPr algn="ctr">
              <a:lnSpc>
                <a:spcPts val="5040"/>
              </a:lnSpc>
            </a:pPr>
            <a:r>
              <a:rPr lang="en-US" sz="3600">
                <a:solidFill>
                  <a:srgbClr val="000000"/>
                </a:solidFill>
                <a:latin typeface="Verdana Pro Bold"/>
              </a:rPr>
              <a:t>2023 Awards</a:t>
            </a:r>
          </a:p>
        </p:txBody>
      </p:sp>
      <p:sp>
        <p:nvSpPr>
          <p:cNvPr id="11" name="TextBox 11"/>
          <p:cNvSpPr txBox="1"/>
          <p:nvPr/>
        </p:nvSpPr>
        <p:spPr>
          <a:xfrm>
            <a:off x="5588626" y="4089636"/>
            <a:ext cx="5322296" cy="613410"/>
          </a:xfrm>
          <a:prstGeom prst="rect">
            <a:avLst/>
          </a:prstGeom>
        </p:spPr>
        <p:txBody>
          <a:bodyPr lIns="0" tIns="0" rIns="0" bIns="0" rtlCol="0" anchor="t">
            <a:spAutoFit/>
          </a:bodyPr>
          <a:lstStyle/>
          <a:p>
            <a:pPr algn="ctr">
              <a:lnSpc>
                <a:spcPts val="5040"/>
              </a:lnSpc>
            </a:pPr>
            <a:r>
              <a:rPr lang="en-US" sz="3600">
                <a:solidFill>
                  <a:srgbClr val="000000"/>
                </a:solidFill>
                <a:latin typeface="Verdana Pro Bold"/>
              </a:rPr>
              <a:t>2023 Presentations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8EDDC">
                <a:alpha val="100000"/>
              </a:srgbClr>
            </a:gs>
            <a:gs pos="100000">
              <a:srgbClr val="C7EBB7">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8459376" y="96639"/>
            <a:ext cx="9527987" cy="10190361"/>
          </a:xfrm>
          <a:custGeom>
            <a:avLst/>
            <a:gdLst/>
            <a:ahLst/>
            <a:cxnLst/>
            <a:rect l="l" t="t" r="r" b="b"/>
            <a:pathLst>
              <a:path w="9527987" h="10190361">
                <a:moveTo>
                  <a:pt x="0" y="0"/>
                </a:moveTo>
                <a:lnTo>
                  <a:pt x="9527987" y="0"/>
                </a:lnTo>
                <a:lnTo>
                  <a:pt x="9527987" y="10190361"/>
                </a:lnTo>
                <a:lnTo>
                  <a:pt x="0" y="1019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430586" y="3839564"/>
            <a:ext cx="7762479" cy="1057910"/>
          </a:xfrm>
          <a:prstGeom prst="rect">
            <a:avLst/>
          </a:prstGeom>
        </p:spPr>
        <p:txBody>
          <a:bodyPr lIns="0" tIns="0" rIns="0" bIns="0" rtlCol="0" anchor="t">
            <a:spAutoFit/>
          </a:bodyPr>
          <a:lstStyle/>
          <a:p>
            <a:pPr marL="820419" lvl="1" indent="-410209">
              <a:lnSpc>
                <a:spcPts val="4179"/>
              </a:lnSpc>
              <a:buFont typeface="Arial"/>
              <a:buChar char="•"/>
            </a:pPr>
            <a:r>
              <a:rPr lang="en-US" sz="3799">
                <a:solidFill>
                  <a:srgbClr val="000000"/>
                </a:solidFill>
                <a:latin typeface="Verdana Pro Condensed"/>
              </a:rPr>
              <a:t>Publicity, visibility, free labor, and fundraising opportunities</a:t>
            </a:r>
          </a:p>
        </p:txBody>
      </p:sp>
      <p:sp>
        <p:nvSpPr>
          <p:cNvPr id="4" name="TextBox 4"/>
          <p:cNvSpPr txBox="1"/>
          <p:nvPr/>
        </p:nvSpPr>
        <p:spPr>
          <a:xfrm>
            <a:off x="220647" y="629880"/>
            <a:ext cx="8982861" cy="1800225"/>
          </a:xfrm>
          <a:prstGeom prst="rect">
            <a:avLst/>
          </a:prstGeom>
        </p:spPr>
        <p:txBody>
          <a:bodyPr lIns="0" tIns="0" rIns="0" bIns="0" rtlCol="0" anchor="t">
            <a:spAutoFit/>
          </a:bodyPr>
          <a:lstStyle/>
          <a:p>
            <a:pPr algn="ctr">
              <a:lnSpc>
                <a:spcPts val="7199"/>
              </a:lnSpc>
            </a:pPr>
            <a:r>
              <a:rPr lang="en-US" sz="5999">
                <a:solidFill>
                  <a:srgbClr val="000000"/>
                </a:solidFill>
                <a:latin typeface="Verdana Pro Bold"/>
              </a:rPr>
              <a:t>Who Benefits &amp; How?</a:t>
            </a:r>
          </a:p>
        </p:txBody>
      </p:sp>
      <p:sp>
        <p:nvSpPr>
          <p:cNvPr id="5" name="TextBox 5"/>
          <p:cNvSpPr txBox="1"/>
          <p:nvPr/>
        </p:nvSpPr>
        <p:spPr>
          <a:xfrm>
            <a:off x="526180" y="8140418"/>
            <a:ext cx="8982861" cy="1057910"/>
          </a:xfrm>
          <a:prstGeom prst="rect">
            <a:avLst/>
          </a:prstGeom>
        </p:spPr>
        <p:txBody>
          <a:bodyPr lIns="0" tIns="0" rIns="0" bIns="0" rtlCol="0" anchor="t">
            <a:spAutoFit/>
          </a:bodyPr>
          <a:lstStyle/>
          <a:p>
            <a:pPr marL="820412" lvl="1" indent="-410206">
              <a:lnSpc>
                <a:spcPts val="4179"/>
              </a:lnSpc>
              <a:buFont typeface="Arial"/>
              <a:buChar char="•"/>
            </a:pPr>
            <a:r>
              <a:rPr lang="en-US" sz="3799">
                <a:solidFill>
                  <a:srgbClr val="000000"/>
                </a:solidFill>
                <a:latin typeface="Verdana Pro"/>
              </a:rPr>
              <a:t>Examples for </a:t>
            </a:r>
          </a:p>
          <a:p>
            <a:pPr marL="820412" lvl="1" indent="-410206">
              <a:lnSpc>
                <a:spcPts val="4179"/>
              </a:lnSpc>
              <a:buFont typeface="Arial"/>
              <a:buChar char="•"/>
            </a:pPr>
            <a:r>
              <a:rPr lang="en-US" sz="3799">
                <a:solidFill>
                  <a:srgbClr val="000000"/>
                </a:solidFill>
                <a:latin typeface="Verdana Pro"/>
              </a:rPr>
              <a:t>Unofficial recruitment tool</a:t>
            </a:r>
          </a:p>
        </p:txBody>
      </p:sp>
      <p:sp>
        <p:nvSpPr>
          <p:cNvPr id="6" name="TextBox 6"/>
          <p:cNvSpPr txBox="1"/>
          <p:nvPr/>
        </p:nvSpPr>
        <p:spPr>
          <a:xfrm>
            <a:off x="220647" y="2860429"/>
            <a:ext cx="6905622" cy="752475"/>
          </a:xfrm>
          <a:prstGeom prst="rect">
            <a:avLst/>
          </a:prstGeom>
        </p:spPr>
        <p:txBody>
          <a:bodyPr lIns="0" tIns="0" rIns="0" bIns="0" rtlCol="0" anchor="t">
            <a:spAutoFit/>
          </a:bodyPr>
          <a:lstStyle/>
          <a:p>
            <a:pPr>
              <a:lnSpc>
                <a:spcPts val="6299"/>
              </a:lnSpc>
            </a:pPr>
            <a:r>
              <a:rPr lang="en-US" sz="4499">
                <a:solidFill>
                  <a:srgbClr val="000000"/>
                </a:solidFill>
                <a:latin typeface="Verdana Pro Bold"/>
              </a:rPr>
              <a:t> Community Partners</a:t>
            </a:r>
          </a:p>
        </p:txBody>
      </p:sp>
      <p:sp>
        <p:nvSpPr>
          <p:cNvPr id="7" name="TextBox 7"/>
          <p:cNvSpPr txBox="1"/>
          <p:nvPr/>
        </p:nvSpPr>
        <p:spPr>
          <a:xfrm>
            <a:off x="430586" y="5018759"/>
            <a:ext cx="5556240" cy="752475"/>
          </a:xfrm>
          <a:prstGeom prst="rect">
            <a:avLst/>
          </a:prstGeom>
        </p:spPr>
        <p:txBody>
          <a:bodyPr lIns="0" tIns="0" rIns="0" bIns="0" rtlCol="0" anchor="t">
            <a:spAutoFit/>
          </a:bodyPr>
          <a:lstStyle/>
          <a:p>
            <a:pPr>
              <a:lnSpc>
                <a:spcPts val="6299"/>
              </a:lnSpc>
            </a:pPr>
            <a:r>
              <a:rPr lang="en-US" sz="4499">
                <a:solidFill>
                  <a:srgbClr val="000000"/>
                </a:solidFill>
                <a:latin typeface="Verdana Pro Bold"/>
              </a:rPr>
              <a:t>Students</a:t>
            </a:r>
          </a:p>
        </p:txBody>
      </p:sp>
      <p:sp>
        <p:nvSpPr>
          <p:cNvPr id="8" name="TextBox 8"/>
          <p:cNvSpPr txBox="1"/>
          <p:nvPr/>
        </p:nvSpPr>
        <p:spPr>
          <a:xfrm>
            <a:off x="430586" y="7222208"/>
            <a:ext cx="9415750" cy="752475"/>
          </a:xfrm>
          <a:prstGeom prst="rect">
            <a:avLst/>
          </a:prstGeom>
        </p:spPr>
        <p:txBody>
          <a:bodyPr lIns="0" tIns="0" rIns="0" bIns="0" rtlCol="0" anchor="t">
            <a:spAutoFit/>
          </a:bodyPr>
          <a:lstStyle/>
          <a:p>
            <a:pPr>
              <a:lnSpc>
                <a:spcPts val="6299"/>
              </a:lnSpc>
            </a:pPr>
            <a:r>
              <a:rPr lang="en-US" sz="4499">
                <a:solidFill>
                  <a:srgbClr val="000000"/>
                </a:solidFill>
                <a:latin typeface="Verdana Pro Bold"/>
              </a:rPr>
              <a:t>Archives/University/Library</a:t>
            </a:r>
          </a:p>
        </p:txBody>
      </p:sp>
      <p:sp>
        <p:nvSpPr>
          <p:cNvPr id="9" name="TextBox 9"/>
          <p:cNvSpPr txBox="1"/>
          <p:nvPr/>
        </p:nvSpPr>
        <p:spPr>
          <a:xfrm>
            <a:off x="526180" y="5955383"/>
            <a:ext cx="10409539" cy="1143000"/>
          </a:xfrm>
          <a:prstGeom prst="rect">
            <a:avLst/>
          </a:prstGeom>
        </p:spPr>
        <p:txBody>
          <a:bodyPr lIns="0" tIns="0" rIns="0" bIns="0" rtlCol="0" anchor="t">
            <a:spAutoFit/>
          </a:bodyPr>
          <a:lstStyle/>
          <a:p>
            <a:pPr marL="820416" lvl="1" indent="-410208">
              <a:lnSpc>
                <a:spcPts val="4559"/>
              </a:lnSpc>
              <a:buFont typeface="Arial"/>
              <a:buChar char="•"/>
            </a:pPr>
            <a:r>
              <a:rPr lang="en-US" sz="3799">
                <a:solidFill>
                  <a:srgbClr val="000000"/>
                </a:solidFill>
                <a:latin typeface="Verdana Pro Condensed"/>
              </a:rPr>
              <a:t>High Impact Practices (HIPs)</a:t>
            </a:r>
          </a:p>
          <a:p>
            <a:pPr marL="820416" lvl="1" indent="-410208">
              <a:lnSpc>
                <a:spcPts val="4559"/>
              </a:lnSpc>
              <a:buFont typeface="Arial"/>
              <a:buChar char="•"/>
            </a:pPr>
            <a:r>
              <a:rPr lang="en-US" sz="3799">
                <a:solidFill>
                  <a:srgbClr val="000000"/>
                </a:solidFill>
                <a:latin typeface="Verdana Pro Condensed"/>
              </a:rPr>
              <a:t>Career Skills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8EDDC">
                <a:alpha val="100000"/>
              </a:srgbClr>
            </a:gs>
            <a:gs pos="100000">
              <a:srgbClr val="C7EBB7">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99353" y="430348"/>
            <a:ext cx="8008530" cy="9856652"/>
          </a:xfrm>
          <a:custGeom>
            <a:avLst/>
            <a:gdLst/>
            <a:ahLst/>
            <a:cxnLst/>
            <a:rect l="l" t="t" r="r" b="b"/>
            <a:pathLst>
              <a:path w="8008530" h="9856652">
                <a:moveTo>
                  <a:pt x="0" y="0"/>
                </a:moveTo>
                <a:lnTo>
                  <a:pt x="8008529" y="0"/>
                </a:lnTo>
                <a:lnTo>
                  <a:pt x="8008529" y="9856652"/>
                </a:lnTo>
                <a:lnTo>
                  <a:pt x="0" y="985665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6989612" y="1710808"/>
            <a:ext cx="10566278" cy="1586864"/>
          </a:xfrm>
          <a:prstGeom prst="rect">
            <a:avLst/>
          </a:prstGeom>
        </p:spPr>
        <p:txBody>
          <a:bodyPr lIns="0" tIns="0" rIns="0" bIns="0" rtlCol="0" anchor="t">
            <a:spAutoFit/>
          </a:bodyPr>
          <a:lstStyle/>
          <a:p>
            <a:pPr algn="ctr">
              <a:lnSpc>
                <a:spcPts val="6179"/>
              </a:lnSpc>
            </a:pPr>
            <a:r>
              <a:rPr lang="en-US" sz="5999">
                <a:solidFill>
                  <a:srgbClr val="000000"/>
                </a:solidFill>
                <a:latin typeface="Verdana Pro Bold"/>
              </a:rPr>
              <a:t>Finding Partnership Opportunities</a:t>
            </a:r>
          </a:p>
        </p:txBody>
      </p:sp>
      <p:sp>
        <p:nvSpPr>
          <p:cNvPr id="4" name="TextBox 4"/>
          <p:cNvSpPr txBox="1"/>
          <p:nvPr/>
        </p:nvSpPr>
        <p:spPr>
          <a:xfrm>
            <a:off x="9186832" y="4228928"/>
            <a:ext cx="8675401" cy="3088640"/>
          </a:xfrm>
          <a:prstGeom prst="rect">
            <a:avLst/>
          </a:prstGeom>
        </p:spPr>
        <p:txBody>
          <a:bodyPr lIns="0" tIns="0" rIns="0" bIns="0" rtlCol="0" anchor="t">
            <a:spAutoFit/>
          </a:bodyPr>
          <a:lstStyle/>
          <a:p>
            <a:pPr marL="949959" lvl="1" indent="-474979">
              <a:lnSpc>
                <a:spcPts val="6159"/>
              </a:lnSpc>
              <a:buFont typeface="Arial"/>
              <a:buChar char="•"/>
            </a:pPr>
            <a:r>
              <a:rPr lang="en-US" sz="4399">
                <a:solidFill>
                  <a:srgbClr val="000000"/>
                </a:solidFill>
                <a:latin typeface="Verdana Pro Condensed"/>
              </a:rPr>
              <a:t>Faculty (including liaison areas)</a:t>
            </a:r>
          </a:p>
          <a:p>
            <a:pPr marL="949959" lvl="1" indent="-474979">
              <a:lnSpc>
                <a:spcPts val="6159"/>
              </a:lnSpc>
              <a:buFont typeface="Arial"/>
              <a:buChar char="•"/>
            </a:pPr>
            <a:r>
              <a:rPr lang="en-US" sz="4399">
                <a:solidFill>
                  <a:srgbClr val="000000"/>
                </a:solidFill>
                <a:latin typeface="Verdana Pro Condensed"/>
              </a:rPr>
              <a:t>Partner institutions</a:t>
            </a:r>
          </a:p>
          <a:p>
            <a:pPr marL="949959" lvl="1" indent="-474979">
              <a:lnSpc>
                <a:spcPts val="6159"/>
              </a:lnSpc>
              <a:buFont typeface="Arial"/>
              <a:buChar char="•"/>
            </a:pPr>
            <a:r>
              <a:rPr lang="en-US" sz="4399">
                <a:solidFill>
                  <a:srgbClr val="000000"/>
                </a:solidFill>
                <a:latin typeface="Verdana Pro Condensed"/>
              </a:rPr>
              <a:t>Campus groups</a:t>
            </a:r>
          </a:p>
          <a:p>
            <a:pPr marL="949959" lvl="1" indent="-474979">
              <a:lnSpc>
                <a:spcPts val="6159"/>
              </a:lnSpc>
              <a:buFont typeface="Arial"/>
              <a:buChar char="•"/>
            </a:pPr>
            <a:r>
              <a:rPr lang="en-US" sz="4399">
                <a:solidFill>
                  <a:srgbClr val="000000"/>
                </a:solidFill>
                <a:latin typeface="Verdana Pro Condensed"/>
              </a:rPr>
              <a:t>Community organizations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64848" y="170632"/>
            <a:ext cx="4362214" cy="2509246"/>
            <a:chOff x="0" y="0"/>
            <a:chExt cx="1491995" cy="858230"/>
          </a:xfrm>
        </p:grpSpPr>
        <p:sp>
          <p:nvSpPr>
            <p:cNvPr id="3" name="Freeform 3"/>
            <p:cNvSpPr/>
            <p:nvPr/>
          </p:nvSpPr>
          <p:spPr>
            <a:xfrm>
              <a:off x="0" y="0"/>
              <a:ext cx="1491995" cy="858230"/>
            </a:xfrm>
            <a:custGeom>
              <a:avLst/>
              <a:gdLst/>
              <a:ahLst/>
              <a:cxnLst/>
              <a:rect l="l" t="t" r="r" b="b"/>
              <a:pathLst>
                <a:path w="1491995" h="858230">
                  <a:moveTo>
                    <a:pt x="1491995" y="0"/>
                  </a:moveTo>
                  <a:lnTo>
                    <a:pt x="0" y="0"/>
                  </a:lnTo>
                  <a:lnTo>
                    <a:pt x="0" y="670270"/>
                  </a:lnTo>
                  <a:lnTo>
                    <a:pt x="157480" y="670270"/>
                  </a:lnTo>
                  <a:lnTo>
                    <a:pt x="157480" y="858230"/>
                  </a:lnTo>
                  <a:lnTo>
                    <a:pt x="463550" y="670270"/>
                  </a:lnTo>
                  <a:lnTo>
                    <a:pt x="1491995" y="670270"/>
                  </a:lnTo>
                  <a:lnTo>
                    <a:pt x="1491995" y="0"/>
                  </a:lnTo>
                  <a:close/>
                </a:path>
              </a:pathLst>
            </a:custGeom>
            <a:solidFill>
              <a:srgbClr val="D5EAF8"/>
            </a:solidFill>
          </p:spPr>
          <p:txBody>
            <a:bodyPr/>
            <a:lstStyle/>
            <a:p>
              <a:endParaRPr lang="en-US"/>
            </a:p>
          </p:txBody>
        </p:sp>
        <p:sp>
          <p:nvSpPr>
            <p:cNvPr id="4" name="TextBox 4"/>
            <p:cNvSpPr txBox="1"/>
            <p:nvPr/>
          </p:nvSpPr>
          <p:spPr>
            <a:xfrm>
              <a:off x="0" y="-38100"/>
              <a:ext cx="1491995" cy="70583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827087" y="0"/>
            <a:ext cx="8923879" cy="2955274"/>
            <a:chOff x="0" y="0"/>
            <a:chExt cx="3052208" cy="1010784"/>
          </a:xfrm>
        </p:grpSpPr>
        <p:sp>
          <p:nvSpPr>
            <p:cNvPr id="6" name="Freeform 6"/>
            <p:cNvSpPr/>
            <p:nvPr/>
          </p:nvSpPr>
          <p:spPr>
            <a:xfrm>
              <a:off x="0" y="0"/>
              <a:ext cx="3052208" cy="1010784"/>
            </a:xfrm>
            <a:custGeom>
              <a:avLst/>
              <a:gdLst/>
              <a:ahLst/>
              <a:cxnLst/>
              <a:rect l="l" t="t" r="r" b="b"/>
              <a:pathLst>
                <a:path w="3052208" h="1010784">
                  <a:moveTo>
                    <a:pt x="3052208" y="0"/>
                  </a:moveTo>
                  <a:lnTo>
                    <a:pt x="0" y="0"/>
                  </a:lnTo>
                  <a:lnTo>
                    <a:pt x="0" y="822824"/>
                  </a:lnTo>
                  <a:lnTo>
                    <a:pt x="157480" y="822824"/>
                  </a:lnTo>
                  <a:lnTo>
                    <a:pt x="157480" y="1010784"/>
                  </a:lnTo>
                  <a:lnTo>
                    <a:pt x="463550" y="822824"/>
                  </a:lnTo>
                  <a:lnTo>
                    <a:pt x="3052208" y="822824"/>
                  </a:lnTo>
                  <a:lnTo>
                    <a:pt x="3052208" y="0"/>
                  </a:lnTo>
                  <a:close/>
                </a:path>
              </a:pathLst>
            </a:custGeom>
            <a:solidFill>
              <a:srgbClr val="EDD7EB"/>
            </a:solidFill>
          </p:spPr>
          <p:txBody>
            <a:bodyPr/>
            <a:lstStyle/>
            <a:p>
              <a:endParaRPr lang="en-US"/>
            </a:p>
          </p:txBody>
        </p:sp>
        <p:sp>
          <p:nvSpPr>
            <p:cNvPr id="7" name="TextBox 7"/>
            <p:cNvSpPr txBox="1"/>
            <p:nvPr/>
          </p:nvSpPr>
          <p:spPr>
            <a:xfrm>
              <a:off x="0" y="-38100"/>
              <a:ext cx="3052208" cy="85838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913920" y="4035297"/>
            <a:ext cx="5151670" cy="2146693"/>
            <a:chOff x="0" y="0"/>
            <a:chExt cx="1762010" cy="734227"/>
          </a:xfrm>
        </p:grpSpPr>
        <p:sp>
          <p:nvSpPr>
            <p:cNvPr id="9" name="Freeform 9"/>
            <p:cNvSpPr/>
            <p:nvPr/>
          </p:nvSpPr>
          <p:spPr>
            <a:xfrm>
              <a:off x="0" y="0"/>
              <a:ext cx="1762010" cy="734227"/>
            </a:xfrm>
            <a:custGeom>
              <a:avLst/>
              <a:gdLst/>
              <a:ahLst/>
              <a:cxnLst/>
              <a:rect l="l" t="t" r="r" b="b"/>
              <a:pathLst>
                <a:path w="1762010" h="734227">
                  <a:moveTo>
                    <a:pt x="1762010" y="0"/>
                  </a:moveTo>
                  <a:lnTo>
                    <a:pt x="0" y="0"/>
                  </a:lnTo>
                  <a:lnTo>
                    <a:pt x="0" y="546267"/>
                  </a:lnTo>
                  <a:lnTo>
                    <a:pt x="157480" y="546267"/>
                  </a:lnTo>
                  <a:lnTo>
                    <a:pt x="157480" y="734227"/>
                  </a:lnTo>
                  <a:lnTo>
                    <a:pt x="463550" y="546267"/>
                  </a:lnTo>
                  <a:lnTo>
                    <a:pt x="1762010" y="546267"/>
                  </a:lnTo>
                  <a:lnTo>
                    <a:pt x="1762010" y="0"/>
                  </a:lnTo>
                  <a:close/>
                </a:path>
              </a:pathLst>
            </a:custGeom>
            <a:solidFill>
              <a:srgbClr val="E0F8CB"/>
            </a:solidFill>
          </p:spPr>
          <p:txBody>
            <a:bodyPr/>
            <a:lstStyle/>
            <a:p>
              <a:endParaRPr lang="en-US"/>
            </a:p>
          </p:txBody>
        </p:sp>
        <p:sp>
          <p:nvSpPr>
            <p:cNvPr id="10" name="TextBox 10"/>
            <p:cNvSpPr txBox="1"/>
            <p:nvPr/>
          </p:nvSpPr>
          <p:spPr>
            <a:xfrm>
              <a:off x="0" y="-38100"/>
              <a:ext cx="1762010" cy="58182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071325" y="4256832"/>
            <a:ext cx="4994266" cy="1119379"/>
          </a:xfrm>
          <a:prstGeom prst="rect">
            <a:avLst/>
          </a:prstGeom>
        </p:spPr>
        <p:txBody>
          <a:bodyPr lIns="0" tIns="0" rIns="0" bIns="0" rtlCol="0" anchor="t">
            <a:spAutoFit/>
          </a:bodyPr>
          <a:lstStyle/>
          <a:p>
            <a:pPr algn="ctr">
              <a:lnSpc>
                <a:spcPts val="2106"/>
              </a:lnSpc>
            </a:pPr>
            <a:r>
              <a:rPr lang="en-US" sz="2600">
                <a:solidFill>
                  <a:srgbClr val="000000"/>
                </a:solidFill>
                <a:latin typeface="Arapey"/>
              </a:rPr>
              <a:t>I loved reading the letters themselves! It was so interesting to see how similar people from a different time period are to modern people.</a:t>
            </a:r>
          </a:p>
        </p:txBody>
      </p:sp>
      <p:grpSp>
        <p:nvGrpSpPr>
          <p:cNvPr id="12" name="Group 12"/>
          <p:cNvGrpSpPr/>
          <p:nvPr/>
        </p:nvGrpSpPr>
        <p:grpSpPr>
          <a:xfrm>
            <a:off x="5464064" y="5995054"/>
            <a:ext cx="12221385" cy="1848497"/>
            <a:chOff x="0" y="0"/>
            <a:chExt cx="4180044" cy="632236"/>
          </a:xfrm>
        </p:grpSpPr>
        <p:sp>
          <p:nvSpPr>
            <p:cNvPr id="13" name="Freeform 13"/>
            <p:cNvSpPr/>
            <p:nvPr/>
          </p:nvSpPr>
          <p:spPr>
            <a:xfrm>
              <a:off x="0" y="0"/>
              <a:ext cx="4180044" cy="632236"/>
            </a:xfrm>
            <a:custGeom>
              <a:avLst/>
              <a:gdLst/>
              <a:ahLst/>
              <a:cxnLst/>
              <a:rect l="l" t="t" r="r" b="b"/>
              <a:pathLst>
                <a:path w="4180044" h="632236">
                  <a:moveTo>
                    <a:pt x="4180044" y="0"/>
                  </a:moveTo>
                  <a:lnTo>
                    <a:pt x="0" y="0"/>
                  </a:lnTo>
                  <a:lnTo>
                    <a:pt x="0" y="444276"/>
                  </a:lnTo>
                  <a:lnTo>
                    <a:pt x="157480" y="444276"/>
                  </a:lnTo>
                  <a:lnTo>
                    <a:pt x="157480" y="632236"/>
                  </a:lnTo>
                  <a:lnTo>
                    <a:pt x="463550" y="444276"/>
                  </a:lnTo>
                  <a:lnTo>
                    <a:pt x="4180044" y="444276"/>
                  </a:lnTo>
                  <a:lnTo>
                    <a:pt x="4180044" y="0"/>
                  </a:lnTo>
                  <a:close/>
                </a:path>
              </a:pathLst>
            </a:custGeom>
            <a:solidFill>
              <a:srgbClr val="D5EAF8"/>
            </a:solidFill>
          </p:spPr>
          <p:txBody>
            <a:bodyPr/>
            <a:lstStyle/>
            <a:p>
              <a:endParaRPr lang="en-US"/>
            </a:p>
          </p:txBody>
        </p:sp>
        <p:sp>
          <p:nvSpPr>
            <p:cNvPr id="14" name="TextBox 14"/>
            <p:cNvSpPr txBox="1"/>
            <p:nvPr/>
          </p:nvSpPr>
          <p:spPr>
            <a:xfrm>
              <a:off x="0" y="-38100"/>
              <a:ext cx="4180044" cy="47983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294016" y="7420441"/>
            <a:ext cx="11043972" cy="1556585"/>
            <a:chOff x="0" y="0"/>
            <a:chExt cx="3525206" cy="496858"/>
          </a:xfrm>
        </p:grpSpPr>
        <p:sp>
          <p:nvSpPr>
            <p:cNvPr id="16" name="Freeform 16"/>
            <p:cNvSpPr/>
            <p:nvPr/>
          </p:nvSpPr>
          <p:spPr>
            <a:xfrm>
              <a:off x="0" y="0"/>
              <a:ext cx="3525206" cy="496858"/>
            </a:xfrm>
            <a:custGeom>
              <a:avLst/>
              <a:gdLst/>
              <a:ahLst/>
              <a:cxnLst/>
              <a:rect l="l" t="t" r="r" b="b"/>
              <a:pathLst>
                <a:path w="3525206" h="496858">
                  <a:moveTo>
                    <a:pt x="3525206" y="0"/>
                  </a:moveTo>
                  <a:lnTo>
                    <a:pt x="0" y="0"/>
                  </a:lnTo>
                  <a:lnTo>
                    <a:pt x="0" y="308898"/>
                  </a:lnTo>
                  <a:lnTo>
                    <a:pt x="157480" y="308898"/>
                  </a:lnTo>
                  <a:lnTo>
                    <a:pt x="157480" y="496858"/>
                  </a:lnTo>
                  <a:lnTo>
                    <a:pt x="463550" y="308898"/>
                  </a:lnTo>
                  <a:lnTo>
                    <a:pt x="3525206" y="308898"/>
                  </a:lnTo>
                  <a:lnTo>
                    <a:pt x="3525206" y="0"/>
                  </a:lnTo>
                  <a:close/>
                </a:path>
              </a:pathLst>
            </a:custGeom>
            <a:solidFill>
              <a:srgbClr val="FFCBD6"/>
            </a:solidFill>
          </p:spPr>
          <p:txBody>
            <a:bodyPr/>
            <a:lstStyle/>
            <a:p>
              <a:endParaRPr lang="en-US"/>
            </a:p>
          </p:txBody>
        </p:sp>
        <p:sp>
          <p:nvSpPr>
            <p:cNvPr id="17" name="TextBox 17"/>
            <p:cNvSpPr txBox="1"/>
            <p:nvPr/>
          </p:nvSpPr>
          <p:spPr>
            <a:xfrm>
              <a:off x="0" y="-47625"/>
              <a:ext cx="3525206" cy="353983"/>
            </a:xfrm>
            <a:prstGeom prst="rect">
              <a:avLst/>
            </a:prstGeom>
          </p:spPr>
          <p:txBody>
            <a:bodyPr lIns="50800" tIns="50800" rIns="50800" bIns="50800" rtlCol="0" anchor="ctr"/>
            <a:lstStyle/>
            <a:p>
              <a:pPr algn="ctr">
                <a:lnSpc>
                  <a:spcPts val="3219"/>
                </a:lnSpc>
              </a:pPr>
              <a:endParaRPr/>
            </a:p>
          </p:txBody>
        </p:sp>
      </p:grpSp>
      <p:grpSp>
        <p:nvGrpSpPr>
          <p:cNvPr id="18" name="Group 18"/>
          <p:cNvGrpSpPr/>
          <p:nvPr/>
        </p:nvGrpSpPr>
        <p:grpSpPr>
          <a:xfrm>
            <a:off x="4507624" y="8599233"/>
            <a:ext cx="13557967" cy="1808373"/>
            <a:chOff x="0" y="0"/>
            <a:chExt cx="4637191" cy="618512"/>
          </a:xfrm>
        </p:grpSpPr>
        <p:sp>
          <p:nvSpPr>
            <p:cNvPr id="19" name="Freeform 19"/>
            <p:cNvSpPr/>
            <p:nvPr/>
          </p:nvSpPr>
          <p:spPr>
            <a:xfrm>
              <a:off x="0" y="0"/>
              <a:ext cx="4637191" cy="618512"/>
            </a:xfrm>
            <a:custGeom>
              <a:avLst/>
              <a:gdLst/>
              <a:ahLst/>
              <a:cxnLst/>
              <a:rect l="l" t="t" r="r" b="b"/>
              <a:pathLst>
                <a:path w="4637191" h="618512">
                  <a:moveTo>
                    <a:pt x="4637191" y="0"/>
                  </a:moveTo>
                  <a:lnTo>
                    <a:pt x="0" y="0"/>
                  </a:lnTo>
                  <a:lnTo>
                    <a:pt x="0" y="430552"/>
                  </a:lnTo>
                  <a:lnTo>
                    <a:pt x="157480" y="430552"/>
                  </a:lnTo>
                  <a:lnTo>
                    <a:pt x="157480" y="618512"/>
                  </a:lnTo>
                  <a:lnTo>
                    <a:pt x="463550" y="430552"/>
                  </a:lnTo>
                  <a:lnTo>
                    <a:pt x="4637191" y="430552"/>
                  </a:lnTo>
                  <a:lnTo>
                    <a:pt x="4637191" y="0"/>
                  </a:lnTo>
                  <a:close/>
                </a:path>
              </a:pathLst>
            </a:custGeom>
            <a:solidFill>
              <a:srgbClr val="E0F8CB"/>
            </a:solidFill>
          </p:spPr>
          <p:txBody>
            <a:bodyPr/>
            <a:lstStyle/>
            <a:p>
              <a:endParaRPr lang="en-US"/>
            </a:p>
          </p:txBody>
        </p:sp>
        <p:sp>
          <p:nvSpPr>
            <p:cNvPr id="20" name="TextBox 20"/>
            <p:cNvSpPr txBox="1"/>
            <p:nvPr/>
          </p:nvSpPr>
          <p:spPr>
            <a:xfrm>
              <a:off x="0" y="-38100"/>
              <a:ext cx="4637191" cy="466112"/>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5934660" y="2551254"/>
            <a:ext cx="11626455" cy="1876311"/>
            <a:chOff x="0" y="0"/>
            <a:chExt cx="3711133" cy="598913"/>
          </a:xfrm>
        </p:grpSpPr>
        <p:sp>
          <p:nvSpPr>
            <p:cNvPr id="22" name="Freeform 22"/>
            <p:cNvSpPr/>
            <p:nvPr/>
          </p:nvSpPr>
          <p:spPr>
            <a:xfrm>
              <a:off x="0" y="0"/>
              <a:ext cx="3711133" cy="598913"/>
            </a:xfrm>
            <a:custGeom>
              <a:avLst/>
              <a:gdLst/>
              <a:ahLst/>
              <a:cxnLst/>
              <a:rect l="l" t="t" r="r" b="b"/>
              <a:pathLst>
                <a:path w="3711133" h="598913">
                  <a:moveTo>
                    <a:pt x="3711133" y="0"/>
                  </a:moveTo>
                  <a:lnTo>
                    <a:pt x="0" y="0"/>
                  </a:lnTo>
                  <a:lnTo>
                    <a:pt x="0" y="410953"/>
                  </a:lnTo>
                  <a:lnTo>
                    <a:pt x="157480" y="410953"/>
                  </a:lnTo>
                  <a:lnTo>
                    <a:pt x="157480" y="598913"/>
                  </a:lnTo>
                  <a:lnTo>
                    <a:pt x="463550" y="410953"/>
                  </a:lnTo>
                  <a:lnTo>
                    <a:pt x="3711133" y="410953"/>
                  </a:lnTo>
                  <a:lnTo>
                    <a:pt x="3711133" y="0"/>
                  </a:lnTo>
                  <a:close/>
                </a:path>
              </a:pathLst>
            </a:custGeom>
            <a:solidFill>
              <a:srgbClr val="FFCBD6"/>
            </a:solidFill>
          </p:spPr>
          <p:txBody>
            <a:bodyPr/>
            <a:lstStyle/>
            <a:p>
              <a:endParaRPr lang="en-US"/>
            </a:p>
          </p:txBody>
        </p:sp>
        <p:sp>
          <p:nvSpPr>
            <p:cNvPr id="23" name="TextBox 23"/>
            <p:cNvSpPr txBox="1"/>
            <p:nvPr/>
          </p:nvSpPr>
          <p:spPr>
            <a:xfrm>
              <a:off x="0" y="-47625"/>
              <a:ext cx="3711133" cy="456038"/>
            </a:xfrm>
            <a:prstGeom prst="rect">
              <a:avLst/>
            </a:prstGeom>
          </p:spPr>
          <p:txBody>
            <a:bodyPr lIns="50800" tIns="50800" rIns="50800" bIns="50800" rtlCol="0" anchor="ctr"/>
            <a:lstStyle/>
            <a:p>
              <a:pPr algn="ctr">
                <a:lnSpc>
                  <a:spcPts val="3219"/>
                </a:lnSpc>
              </a:pPr>
              <a:endParaRPr/>
            </a:p>
          </p:txBody>
        </p:sp>
      </p:grpSp>
      <p:sp>
        <p:nvSpPr>
          <p:cNvPr id="24" name="TextBox 24"/>
          <p:cNvSpPr txBox="1"/>
          <p:nvPr/>
        </p:nvSpPr>
        <p:spPr>
          <a:xfrm>
            <a:off x="4717222" y="8789733"/>
            <a:ext cx="13090536" cy="885824"/>
          </a:xfrm>
          <a:prstGeom prst="rect">
            <a:avLst/>
          </a:prstGeom>
        </p:spPr>
        <p:txBody>
          <a:bodyPr lIns="0" tIns="0" rIns="0" bIns="0" rtlCol="0" anchor="t">
            <a:spAutoFit/>
          </a:bodyPr>
          <a:lstStyle/>
          <a:p>
            <a:pPr>
              <a:lnSpc>
                <a:spcPts val="2324"/>
              </a:lnSpc>
            </a:pPr>
            <a:r>
              <a:rPr lang="en-US" sz="2499">
                <a:solidFill>
                  <a:srgbClr val="000000"/>
                </a:solidFill>
                <a:latin typeface="Helvetica Now Condensed"/>
              </a:rPr>
              <a:t>Sometimes the letters were sparse, making settling on research topics difficult. Maybe providing links to resources such as timelines to help guide students to their historical contexts would be helpful? Then again, they are very easy to find, especially if you already have a date from the letter to work with.</a:t>
            </a:r>
          </a:p>
        </p:txBody>
      </p:sp>
      <p:grpSp>
        <p:nvGrpSpPr>
          <p:cNvPr id="25" name="Group 25"/>
          <p:cNvGrpSpPr/>
          <p:nvPr/>
        </p:nvGrpSpPr>
        <p:grpSpPr>
          <a:xfrm>
            <a:off x="4924520" y="4035297"/>
            <a:ext cx="7797198" cy="2332405"/>
            <a:chOff x="0" y="0"/>
            <a:chExt cx="2666852" cy="797746"/>
          </a:xfrm>
        </p:grpSpPr>
        <p:sp>
          <p:nvSpPr>
            <p:cNvPr id="26" name="Freeform 26"/>
            <p:cNvSpPr/>
            <p:nvPr/>
          </p:nvSpPr>
          <p:spPr>
            <a:xfrm>
              <a:off x="0" y="0"/>
              <a:ext cx="2666853" cy="797746"/>
            </a:xfrm>
            <a:custGeom>
              <a:avLst/>
              <a:gdLst/>
              <a:ahLst/>
              <a:cxnLst/>
              <a:rect l="l" t="t" r="r" b="b"/>
              <a:pathLst>
                <a:path w="2666853" h="797746">
                  <a:moveTo>
                    <a:pt x="2666853" y="0"/>
                  </a:moveTo>
                  <a:lnTo>
                    <a:pt x="0" y="0"/>
                  </a:lnTo>
                  <a:lnTo>
                    <a:pt x="0" y="609786"/>
                  </a:lnTo>
                  <a:lnTo>
                    <a:pt x="157480" y="609786"/>
                  </a:lnTo>
                  <a:lnTo>
                    <a:pt x="157480" y="797746"/>
                  </a:lnTo>
                  <a:lnTo>
                    <a:pt x="463550" y="609786"/>
                  </a:lnTo>
                  <a:lnTo>
                    <a:pt x="2666853" y="609786"/>
                  </a:lnTo>
                  <a:lnTo>
                    <a:pt x="2666853" y="0"/>
                  </a:lnTo>
                  <a:close/>
                </a:path>
              </a:pathLst>
            </a:custGeom>
            <a:solidFill>
              <a:srgbClr val="FFE1D7"/>
            </a:solidFill>
          </p:spPr>
          <p:txBody>
            <a:bodyPr/>
            <a:lstStyle/>
            <a:p>
              <a:endParaRPr lang="en-US"/>
            </a:p>
          </p:txBody>
        </p:sp>
        <p:sp>
          <p:nvSpPr>
            <p:cNvPr id="27" name="TextBox 27"/>
            <p:cNvSpPr txBox="1"/>
            <p:nvPr/>
          </p:nvSpPr>
          <p:spPr>
            <a:xfrm>
              <a:off x="0" y="-38100"/>
              <a:ext cx="2666852" cy="645346"/>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5038996" y="4174354"/>
            <a:ext cx="7343005" cy="1402842"/>
          </a:xfrm>
          <a:prstGeom prst="rect">
            <a:avLst/>
          </a:prstGeom>
        </p:spPr>
        <p:txBody>
          <a:bodyPr lIns="0" tIns="0" rIns="0" bIns="0" rtlCol="0" anchor="t">
            <a:spAutoFit/>
          </a:bodyPr>
          <a:lstStyle/>
          <a:p>
            <a:pPr algn="ctr">
              <a:lnSpc>
                <a:spcPts val="2783"/>
              </a:lnSpc>
            </a:pPr>
            <a:r>
              <a:rPr lang="en-US" sz="2399">
                <a:solidFill>
                  <a:srgbClr val="000000"/>
                </a:solidFill>
                <a:latin typeface="Noto Serif"/>
              </a:rPr>
              <a:t>Working with both the instructor and librarians in weekly workshops was the most beneficial aspect of this course by making sure students were caught up with the digital exhibit project.</a:t>
            </a:r>
          </a:p>
        </p:txBody>
      </p:sp>
      <p:grpSp>
        <p:nvGrpSpPr>
          <p:cNvPr id="29" name="Group 29"/>
          <p:cNvGrpSpPr/>
          <p:nvPr/>
        </p:nvGrpSpPr>
        <p:grpSpPr>
          <a:xfrm>
            <a:off x="253042" y="330890"/>
            <a:ext cx="4811781" cy="5493373"/>
            <a:chOff x="0" y="0"/>
            <a:chExt cx="1267300" cy="1446814"/>
          </a:xfrm>
        </p:grpSpPr>
        <p:sp>
          <p:nvSpPr>
            <p:cNvPr id="30" name="Freeform 30"/>
            <p:cNvSpPr/>
            <p:nvPr/>
          </p:nvSpPr>
          <p:spPr>
            <a:xfrm>
              <a:off x="0" y="0"/>
              <a:ext cx="1267300" cy="1446814"/>
            </a:xfrm>
            <a:custGeom>
              <a:avLst/>
              <a:gdLst/>
              <a:ahLst/>
              <a:cxnLst/>
              <a:rect l="l" t="t" r="r" b="b"/>
              <a:pathLst>
                <a:path w="1267300" h="1446814">
                  <a:moveTo>
                    <a:pt x="1267300" y="0"/>
                  </a:moveTo>
                  <a:lnTo>
                    <a:pt x="0" y="0"/>
                  </a:lnTo>
                  <a:lnTo>
                    <a:pt x="0" y="1258854"/>
                  </a:lnTo>
                  <a:lnTo>
                    <a:pt x="157480" y="1258854"/>
                  </a:lnTo>
                  <a:lnTo>
                    <a:pt x="157480" y="1446814"/>
                  </a:lnTo>
                  <a:lnTo>
                    <a:pt x="463550" y="1258854"/>
                  </a:lnTo>
                  <a:lnTo>
                    <a:pt x="1267300" y="1258854"/>
                  </a:lnTo>
                  <a:lnTo>
                    <a:pt x="1267300" y="0"/>
                  </a:lnTo>
                  <a:close/>
                </a:path>
              </a:pathLst>
            </a:custGeom>
            <a:solidFill>
              <a:srgbClr val="EDD7EB"/>
            </a:solidFill>
          </p:spPr>
          <p:txBody>
            <a:bodyPr/>
            <a:lstStyle/>
            <a:p>
              <a:endParaRPr lang="en-US"/>
            </a:p>
          </p:txBody>
        </p:sp>
        <p:sp>
          <p:nvSpPr>
            <p:cNvPr id="31" name="TextBox 31"/>
            <p:cNvSpPr txBox="1"/>
            <p:nvPr/>
          </p:nvSpPr>
          <p:spPr>
            <a:xfrm>
              <a:off x="0" y="-38100"/>
              <a:ext cx="1267300" cy="1294414"/>
            </a:xfrm>
            <a:prstGeom prst="rect">
              <a:avLst/>
            </a:prstGeom>
          </p:spPr>
          <p:txBody>
            <a:bodyPr lIns="50800" tIns="50800" rIns="50800" bIns="50800" rtlCol="0" anchor="ctr"/>
            <a:lstStyle/>
            <a:p>
              <a:pPr algn="ctr">
                <a:lnSpc>
                  <a:spcPts val="2631"/>
                </a:lnSpc>
              </a:pPr>
              <a:endParaRPr/>
            </a:p>
          </p:txBody>
        </p:sp>
      </p:grpSp>
      <p:sp>
        <p:nvSpPr>
          <p:cNvPr id="32" name="TextBox 32"/>
          <p:cNvSpPr txBox="1"/>
          <p:nvPr/>
        </p:nvSpPr>
        <p:spPr>
          <a:xfrm>
            <a:off x="9953789" y="164366"/>
            <a:ext cx="8208324" cy="1959864"/>
          </a:xfrm>
          <a:prstGeom prst="rect">
            <a:avLst/>
          </a:prstGeom>
        </p:spPr>
        <p:txBody>
          <a:bodyPr lIns="0" tIns="0" rIns="0" bIns="0" rtlCol="0" anchor="t">
            <a:spAutoFit/>
          </a:bodyPr>
          <a:lstStyle/>
          <a:p>
            <a:pPr algn="ctr">
              <a:lnSpc>
                <a:spcPts val="2553"/>
              </a:lnSpc>
            </a:pPr>
            <a:r>
              <a:rPr lang="en-US" sz="2300">
                <a:solidFill>
                  <a:srgbClr val="000000"/>
                </a:solidFill>
                <a:latin typeface="Helvetica Neue"/>
              </a:rPr>
              <a:t>I enjoyed being able to use small pieces of information that led me to uncover larger pieces of history. Making connections between individuals or places with bigger events was an incredible aspect of this course. The most fulfilling part of the digital exhibit project was being able to preserve personal letters, give them context in order to tell a story, and share the letters and our research with a greater audience of historians, researchers, and community members.</a:t>
            </a:r>
          </a:p>
        </p:txBody>
      </p:sp>
      <p:sp>
        <p:nvSpPr>
          <p:cNvPr id="33" name="TextBox 33"/>
          <p:cNvSpPr txBox="1"/>
          <p:nvPr/>
        </p:nvSpPr>
        <p:spPr>
          <a:xfrm>
            <a:off x="5464064" y="311840"/>
            <a:ext cx="4040424" cy="1636342"/>
          </a:xfrm>
          <a:prstGeom prst="rect">
            <a:avLst/>
          </a:prstGeom>
        </p:spPr>
        <p:txBody>
          <a:bodyPr lIns="0" tIns="0" rIns="0" bIns="0" rtlCol="0" anchor="t">
            <a:spAutoFit/>
          </a:bodyPr>
          <a:lstStyle/>
          <a:p>
            <a:pPr algn="ctr">
              <a:lnSpc>
                <a:spcPts val="2517"/>
              </a:lnSpc>
            </a:pPr>
            <a:r>
              <a:rPr lang="en-US" sz="2397">
                <a:solidFill>
                  <a:srgbClr val="000000"/>
                </a:solidFill>
                <a:latin typeface="Arial"/>
              </a:rPr>
              <a:t>It would be beneficial to show students how to attempt each of the technical, design, and layout features of using a digital exhibit.</a:t>
            </a:r>
          </a:p>
        </p:txBody>
      </p:sp>
      <p:sp>
        <p:nvSpPr>
          <p:cNvPr id="34" name="TextBox 34"/>
          <p:cNvSpPr txBox="1"/>
          <p:nvPr/>
        </p:nvSpPr>
        <p:spPr>
          <a:xfrm>
            <a:off x="6077268" y="2689404"/>
            <a:ext cx="11260720" cy="1002284"/>
          </a:xfrm>
          <a:prstGeom prst="rect">
            <a:avLst/>
          </a:prstGeom>
        </p:spPr>
        <p:txBody>
          <a:bodyPr lIns="0" tIns="0" rIns="0" bIns="0" rtlCol="0" anchor="t">
            <a:spAutoFit/>
          </a:bodyPr>
          <a:lstStyle/>
          <a:p>
            <a:pPr algn="ctr">
              <a:lnSpc>
                <a:spcPts val="2667"/>
              </a:lnSpc>
            </a:pPr>
            <a:r>
              <a:rPr lang="en-US" sz="2299">
                <a:solidFill>
                  <a:srgbClr val="000000"/>
                </a:solidFill>
                <a:latin typeface="Canva Sans"/>
              </a:rPr>
              <a:t>More demonstrations on how to do everything, and possibly trying to make students more comfortable reaching out about their letters/research, or offering that help to them. More frequent checks on Libguide progress.</a:t>
            </a:r>
          </a:p>
        </p:txBody>
      </p:sp>
      <p:sp>
        <p:nvSpPr>
          <p:cNvPr id="35" name="TextBox 35"/>
          <p:cNvSpPr txBox="1"/>
          <p:nvPr/>
        </p:nvSpPr>
        <p:spPr>
          <a:xfrm>
            <a:off x="5831939" y="6153414"/>
            <a:ext cx="11506049" cy="1028700"/>
          </a:xfrm>
          <a:prstGeom prst="rect">
            <a:avLst/>
          </a:prstGeom>
        </p:spPr>
        <p:txBody>
          <a:bodyPr lIns="0" tIns="0" rIns="0" bIns="0" rtlCol="0" anchor="t">
            <a:spAutoFit/>
          </a:bodyPr>
          <a:lstStyle/>
          <a:p>
            <a:pPr algn="ctr">
              <a:lnSpc>
                <a:spcPts val="2549"/>
              </a:lnSpc>
            </a:pPr>
            <a:r>
              <a:rPr lang="en-US" sz="2499">
                <a:solidFill>
                  <a:srgbClr val="000000"/>
                </a:solidFill>
                <a:latin typeface="Agrandir Narrow"/>
              </a:rPr>
              <a:t>The workshops were a great motivation because they were a specific time for us to work on our Libguides and ask questions and seek assistance if we needed it. It was great having that dedicated time to work on things and get the advice of others.</a:t>
            </a:r>
          </a:p>
        </p:txBody>
      </p:sp>
      <p:sp>
        <p:nvSpPr>
          <p:cNvPr id="36" name="TextBox 36"/>
          <p:cNvSpPr txBox="1"/>
          <p:nvPr/>
        </p:nvSpPr>
        <p:spPr>
          <a:xfrm>
            <a:off x="6383515" y="7600378"/>
            <a:ext cx="10864972" cy="570229"/>
          </a:xfrm>
          <a:prstGeom prst="rect">
            <a:avLst/>
          </a:prstGeom>
        </p:spPr>
        <p:txBody>
          <a:bodyPr lIns="0" tIns="0" rIns="0" bIns="0" rtlCol="0" anchor="t">
            <a:spAutoFit/>
          </a:bodyPr>
          <a:lstStyle/>
          <a:p>
            <a:pPr algn="ctr">
              <a:lnSpc>
                <a:spcPts val="2199"/>
              </a:lnSpc>
            </a:pPr>
            <a:r>
              <a:rPr lang="en-US" sz="2199">
                <a:solidFill>
                  <a:srgbClr val="000000"/>
                </a:solidFill>
                <a:latin typeface="Glacial Indifference"/>
              </a:rPr>
              <a:t>Doing the research was fun and exciting. I never knew what I would or where the research would take me. It was like reading a book and being on the edge of my seat until the end.</a:t>
            </a:r>
          </a:p>
        </p:txBody>
      </p:sp>
      <p:sp>
        <p:nvSpPr>
          <p:cNvPr id="37" name="TextBox 37"/>
          <p:cNvSpPr txBox="1"/>
          <p:nvPr/>
        </p:nvSpPr>
        <p:spPr>
          <a:xfrm>
            <a:off x="354945" y="532335"/>
            <a:ext cx="4569575" cy="4028313"/>
          </a:xfrm>
          <a:prstGeom prst="rect">
            <a:avLst/>
          </a:prstGeom>
        </p:spPr>
        <p:txBody>
          <a:bodyPr lIns="0" tIns="0" rIns="0" bIns="0" rtlCol="0" anchor="t">
            <a:spAutoFit/>
          </a:bodyPr>
          <a:lstStyle/>
          <a:p>
            <a:pPr algn="ctr">
              <a:lnSpc>
                <a:spcPts val="2646"/>
              </a:lnSpc>
            </a:pPr>
            <a:r>
              <a:rPr lang="en-US" sz="2700">
                <a:solidFill>
                  <a:srgbClr val="000000"/>
                </a:solidFill>
                <a:latin typeface="Helvetica Neue"/>
              </a:rPr>
              <a:t>The thing that kept me the most motivated throughout the project was my sense of community responsibility for the success of the LibGuide.  I really felt like everyone's contribution mattered equally and everyone was responsible for the project to succeed.  I also had a sense of personal pride and excitement for my projects and wanted to make sure I contributed a good effort to help the LibGuide succeed.</a:t>
            </a:r>
          </a:p>
        </p:txBody>
      </p:sp>
      <p:sp>
        <p:nvSpPr>
          <p:cNvPr id="38" name="Freeform 38"/>
          <p:cNvSpPr/>
          <p:nvPr/>
        </p:nvSpPr>
        <p:spPr>
          <a:xfrm>
            <a:off x="299595" y="4333081"/>
            <a:ext cx="4739401" cy="4266151"/>
          </a:xfrm>
          <a:custGeom>
            <a:avLst/>
            <a:gdLst/>
            <a:ahLst/>
            <a:cxnLst/>
            <a:rect l="l" t="t" r="r" b="b"/>
            <a:pathLst>
              <a:path w="4739401" h="4266151">
                <a:moveTo>
                  <a:pt x="0" y="0"/>
                </a:moveTo>
                <a:lnTo>
                  <a:pt x="4739401" y="0"/>
                </a:lnTo>
                <a:lnTo>
                  <a:pt x="4739401" y="4266152"/>
                </a:lnTo>
                <a:lnTo>
                  <a:pt x="0" y="4266152"/>
                </a:lnTo>
                <a:lnTo>
                  <a:pt x="0" y="0"/>
                </a:lnTo>
                <a:close/>
              </a:path>
            </a:pathLst>
          </a:custGeom>
          <a:blipFill>
            <a:blip r:embed="rId3" cstate="screen">
              <a:extLst>
                <a:ext uri="{28A0092B-C50C-407E-A947-70E740481C1C}">
                  <a14:useLocalDpi xmlns:a14="http://schemas.microsoft.com/office/drawing/2010/main"/>
                </a:ext>
              </a:extLst>
            </a:blip>
            <a:stretch>
              <a:fillRect b="-16175"/>
            </a:stretch>
          </a:blipFill>
        </p:spPr>
        <p:txBody>
          <a:bodyPr/>
          <a:lstStyle/>
          <a:p>
            <a:endParaRPr lang="en-US"/>
          </a:p>
        </p:txBody>
      </p:sp>
      <p:sp>
        <p:nvSpPr>
          <p:cNvPr id="39" name="TextBox 39"/>
          <p:cNvSpPr txBox="1"/>
          <p:nvPr/>
        </p:nvSpPr>
        <p:spPr>
          <a:xfrm>
            <a:off x="147681" y="8750305"/>
            <a:ext cx="4560460" cy="1536695"/>
          </a:xfrm>
          <a:prstGeom prst="rect">
            <a:avLst/>
          </a:prstGeom>
        </p:spPr>
        <p:txBody>
          <a:bodyPr lIns="0" tIns="0" rIns="0" bIns="0" rtlCol="0" anchor="t">
            <a:spAutoFit/>
          </a:bodyPr>
          <a:lstStyle/>
          <a:p>
            <a:pPr algn="ctr">
              <a:lnSpc>
                <a:spcPts val="5718"/>
              </a:lnSpc>
            </a:pPr>
            <a:r>
              <a:rPr lang="en-US" sz="6973">
                <a:solidFill>
                  <a:srgbClr val="000000"/>
                </a:solidFill>
                <a:latin typeface="Verdana Pro Condensed Bold"/>
              </a:rPr>
              <a:t>Student</a:t>
            </a:r>
          </a:p>
          <a:p>
            <a:pPr algn="ctr">
              <a:lnSpc>
                <a:spcPts val="5718"/>
              </a:lnSpc>
            </a:pPr>
            <a:r>
              <a:rPr lang="en-US" sz="6973">
                <a:solidFill>
                  <a:srgbClr val="000000"/>
                </a:solidFill>
                <a:latin typeface="Verdana Pro Condensed Bold"/>
              </a:rPr>
              <a:t>Feedback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3000"/>
            </a:blip>
            <a:stretch>
              <a:fillRect/>
            </a:stretch>
          </a:blipFill>
        </p:spPr>
        <p:txBody>
          <a:bodyPr/>
          <a:lstStyle/>
          <a:p>
            <a:endParaRPr lang="en-US"/>
          </a:p>
        </p:txBody>
      </p:sp>
      <p:grpSp>
        <p:nvGrpSpPr>
          <p:cNvPr id="3" name="Group 3"/>
          <p:cNvGrpSpPr>
            <a:grpSpLocks noChangeAspect="1"/>
          </p:cNvGrpSpPr>
          <p:nvPr/>
        </p:nvGrpSpPr>
        <p:grpSpPr>
          <a:xfrm>
            <a:off x="12780058" y="369990"/>
            <a:ext cx="5239025" cy="5246370"/>
            <a:chOff x="0" y="0"/>
            <a:chExt cx="6341110" cy="6350000"/>
          </a:xfrm>
        </p:grpSpPr>
        <p:sp>
          <p:nvSpPr>
            <p:cNvPr id="4" name="Freeform 4"/>
            <p:cNvSpPr/>
            <p:nvPr/>
          </p:nvSpPr>
          <p:spPr>
            <a:xfrm>
              <a:off x="552449" y="676723"/>
              <a:ext cx="5234943" cy="4996554"/>
            </a:xfrm>
            <a:custGeom>
              <a:avLst/>
              <a:gdLst/>
              <a:ahLst/>
              <a:cxnLst/>
              <a:rect l="l" t="t" r="r" b="b"/>
              <a:pathLst>
                <a:path w="5234943" h="4996554">
                  <a:moveTo>
                    <a:pt x="2617471" y="3997"/>
                  </a:moveTo>
                  <a:cubicBezTo>
                    <a:pt x="1723693" y="0"/>
                    <a:pt x="896093" y="474531"/>
                    <a:pt x="448046" y="1247906"/>
                  </a:cubicBezTo>
                  <a:cubicBezTo>
                    <a:pt x="0" y="2021281"/>
                    <a:pt x="0" y="2975273"/>
                    <a:pt x="448046" y="3748648"/>
                  </a:cubicBezTo>
                  <a:cubicBezTo>
                    <a:pt x="896093" y="4522023"/>
                    <a:pt x="1723693" y="4996554"/>
                    <a:pt x="2617471" y="4992557"/>
                  </a:cubicBezTo>
                  <a:cubicBezTo>
                    <a:pt x="3511249" y="4996554"/>
                    <a:pt x="4338849" y="4522023"/>
                    <a:pt x="4786896" y="3748648"/>
                  </a:cubicBezTo>
                  <a:cubicBezTo>
                    <a:pt x="5234942" y="2975273"/>
                    <a:pt x="5234942" y="2021281"/>
                    <a:pt x="4786896" y="1247906"/>
                  </a:cubicBezTo>
                  <a:cubicBezTo>
                    <a:pt x="4338849" y="474531"/>
                    <a:pt x="3511249" y="0"/>
                    <a:pt x="2617471" y="3997"/>
                  </a:cubicBezTo>
                  <a:close/>
                </a:path>
              </a:pathLst>
            </a:custGeom>
            <a:blipFill>
              <a:blip r:embed="rId4"/>
              <a:stretch>
                <a:fillRect l="-41965" r="-7365"/>
              </a:stretch>
            </a:blipFill>
          </p:spPr>
          <p:txBody>
            <a:bodyPr/>
            <a:lstStyle/>
            <a:p>
              <a:endParaRPr lang="en-US"/>
            </a:p>
          </p:txBody>
        </p:sp>
        <p:sp>
          <p:nvSpPr>
            <p:cNvPr id="5" name="Freeform 5"/>
            <p:cNvSpPr/>
            <p:nvPr/>
          </p:nvSpPr>
          <p:spPr>
            <a:xfrm>
              <a:off x="0" y="0"/>
              <a:ext cx="6341110" cy="6350000"/>
            </a:xfrm>
            <a:custGeom>
              <a:avLst/>
              <a:gdLst/>
              <a:ahLst/>
              <a:cxnLst/>
              <a:rect l="l" t="t" r="r" b="b"/>
              <a:pathLst>
                <a:path w="6341110" h="6350000">
                  <a:moveTo>
                    <a:pt x="0" y="0"/>
                  </a:moveTo>
                  <a:lnTo>
                    <a:pt x="6341110" y="0"/>
                  </a:lnTo>
                  <a:lnTo>
                    <a:pt x="6341110" y="6350000"/>
                  </a:lnTo>
                  <a:lnTo>
                    <a:pt x="0" y="6350000"/>
                  </a:lnTo>
                  <a:close/>
                </a:path>
              </a:pathLst>
            </a:custGeom>
            <a:blipFill>
              <a:blip r:embed="rId5"/>
              <a:stretch>
                <a:fillRect l="-132" r="-132"/>
              </a:stretch>
            </a:blipFill>
          </p:spPr>
          <p:txBody>
            <a:bodyPr/>
            <a:lstStyle/>
            <a:p>
              <a:endParaRPr lang="en-US"/>
            </a:p>
          </p:txBody>
        </p:sp>
      </p:grpSp>
      <p:sp>
        <p:nvSpPr>
          <p:cNvPr id="6" name="TextBox 6"/>
          <p:cNvSpPr txBox="1"/>
          <p:nvPr/>
        </p:nvSpPr>
        <p:spPr>
          <a:xfrm>
            <a:off x="778620" y="819150"/>
            <a:ext cx="16730760" cy="1761413"/>
          </a:xfrm>
          <a:prstGeom prst="rect">
            <a:avLst/>
          </a:prstGeom>
        </p:spPr>
        <p:txBody>
          <a:bodyPr lIns="0" tIns="0" rIns="0" bIns="0" rtlCol="0" anchor="t">
            <a:spAutoFit/>
          </a:bodyPr>
          <a:lstStyle/>
          <a:p>
            <a:pPr algn="ctr">
              <a:lnSpc>
                <a:spcPts val="14305"/>
              </a:lnSpc>
            </a:pPr>
            <a:r>
              <a:rPr lang="en-US" sz="10218">
                <a:solidFill>
                  <a:srgbClr val="000000"/>
                </a:solidFill>
                <a:latin typeface="Bebas Neue Cyrillic"/>
              </a:rPr>
              <a:t>Who are we?</a:t>
            </a:r>
          </a:p>
        </p:txBody>
      </p:sp>
      <p:grpSp>
        <p:nvGrpSpPr>
          <p:cNvPr id="7" name="Group 7"/>
          <p:cNvGrpSpPr>
            <a:grpSpLocks noChangeAspect="1"/>
          </p:cNvGrpSpPr>
          <p:nvPr/>
        </p:nvGrpSpPr>
        <p:grpSpPr>
          <a:xfrm>
            <a:off x="262093" y="369990"/>
            <a:ext cx="5239025" cy="5246370"/>
            <a:chOff x="0" y="0"/>
            <a:chExt cx="6341110" cy="6350000"/>
          </a:xfrm>
        </p:grpSpPr>
        <p:sp>
          <p:nvSpPr>
            <p:cNvPr id="8" name="Freeform 8"/>
            <p:cNvSpPr/>
            <p:nvPr/>
          </p:nvSpPr>
          <p:spPr>
            <a:xfrm>
              <a:off x="552449" y="676723"/>
              <a:ext cx="5234943" cy="4996554"/>
            </a:xfrm>
            <a:custGeom>
              <a:avLst/>
              <a:gdLst/>
              <a:ahLst/>
              <a:cxnLst/>
              <a:rect l="l" t="t" r="r" b="b"/>
              <a:pathLst>
                <a:path w="5234943" h="4996554">
                  <a:moveTo>
                    <a:pt x="2617471" y="3997"/>
                  </a:moveTo>
                  <a:cubicBezTo>
                    <a:pt x="1723693" y="0"/>
                    <a:pt x="896093" y="474531"/>
                    <a:pt x="448046" y="1247906"/>
                  </a:cubicBezTo>
                  <a:cubicBezTo>
                    <a:pt x="0" y="2021281"/>
                    <a:pt x="0" y="2975273"/>
                    <a:pt x="448046" y="3748648"/>
                  </a:cubicBezTo>
                  <a:cubicBezTo>
                    <a:pt x="896093" y="4522023"/>
                    <a:pt x="1723693" y="4996554"/>
                    <a:pt x="2617471" y="4992557"/>
                  </a:cubicBezTo>
                  <a:cubicBezTo>
                    <a:pt x="3511249" y="4996554"/>
                    <a:pt x="4338849" y="4522023"/>
                    <a:pt x="4786896" y="3748648"/>
                  </a:cubicBezTo>
                  <a:cubicBezTo>
                    <a:pt x="5234942" y="2975273"/>
                    <a:pt x="5234942" y="2021281"/>
                    <a:pt x="4786896" y="1247906"/>
                  </a:cubicBezTo>
                  <a:cubicBezTo>
                    <a:pt x="4338849" y="474531"/>
                    <a:pt x="3511249" y="0"/>
                    <a:pt x="2617471" y="3997"/>
                  </a:cubicBezTo>
                  <a:close/>
                </a:path>
              </a:pathLst>
            </a:custGeom>
            <a:blipFill>
              <a:blip r:embed="rId6" cstate="screen">
                <a:extLst>
                  <a:ext uri="{28A0092B-C50C-407E-A947-70E740481C1C}">
                    <a14:useLocalDpi xmlns:a14="http://schemas.microsoft.com/office/drawing/2010/main"/>
                  </a:ext>
                </a:extLst>
              </a:blip>
              <a:stretch>
                <a:fillRect l="-9613" r="-9613"/>
              </a:stretch>
            </a:blipFill>
          </p:spPr>
          <p:txBody>
            <a:bodyPr/>
            <a:lstStyle/>
            <a:p>
              <a:endParaRPr lang="en-US"/>
            </a:p>
          </p:txBody>
        </p:sp>
        <p:sp>
          <p:nvSpPr>
            <p:cNvPr id="9" name="Freeform 9"/>
            <p:cNvSpPr/>
            <p:nvPr/>
          </p:nvSpPr>
          <p:spPr>
            <a:xfrm>
              <a:off x="0" y="0"/>
              <a:ext cx="6341110" cy="6350000"/>
            </a:xfrm>
            <a:custGeom>
              <a:avLst/>
              <a:gdLst/>
              <a:ahLst/>
              <a:cxnLst/>
              <a:rect l="l" t="t" r="r" b="b"/>
              <a:pathLst>
                <a:path w="6341110" h="6350000">
                  <a:moveTo>
                    <a:pt x="0" y="0"/>
                  </a:moveTo>
                  <a:lnTo>
                    <a:pt x="6341110" y="0"/>
                  </a:lnTo>
                  <a:lnTo>
                    <a:pt x="6341110" y="6350000"/>
                  </a:lnTo>
                  <a:lnTo>
                    <a:pt x="0" y="6350000"/>
                  </a:lnTo>
                  <a:close/>
                </a:path>
              </a:pathLst>
            </a:custGeom>
            <a:blipFill>
              <a:blip r:embed="rId5"/>
              <a:stretch>
                <a:fillRect l="-132" r="-132"/>
              </a:stretch>
            </a:blipFill>
          </p:spPr>
          <p:txBody>
            <a:bodyPr/>
            <a:lstStyle/>
            <a:p>
              <a:endParaRPr lang="en-US"/>
            </a:p>
          </p:txBody>
        </p:sp>
      </p:grpSp>
      <p:sp>
        <p:nvSpPr>
          <p:cNvPr id="10" name="TextBox 10"/>
          <p:cNvSpPr txBox="1"/>
          <p:nvPr/>
        </p:nvSpPr>
        <p:spPr>
          <a:xfrm>
            <a:off x="1207810" y="5559210"/>
            <a:ext cx="3347591" cy="537845"/>
          </a:xfrm>
          <a:prstGeom prst="rect">
            <a:avLst/>
          </a:prstGeom>
        </p:spPr>
        <p:txBody>
          <a:bodyPr lIns="0" tIns="0" rIns="0" bIns="0" rtlCol="0" anchor="t">
            <a:spAutoFit/>
          </a:bodyPr>
          <a:lstStyle/>
          <a:p>
            <a:pPr algn="ctr">
              <a:lnSpc>
                <a:spcPts val="4480"/>
              </a:lnSpc>
            </a:pPr>
            <a:r>
              <a:rPr lang="en-US" sz="3200">
                <a:solidFill>
                  <a:srgbClr val="000000"/>
                </a:solidFill>
                <a:latin typeface="Verdana Pro Bold"/>
              </a:rPr>
              <a:t>Ann Merryman</a:t>
            </a:r>
          </a:p>
        </p:txBody>
      </p:sp>
      <p:sp>
        <p:nvSpPr>
          <p:cNvPr id="11" name="TextBox 11"/>
          <p:cNvSpPr txBox="1"/>
          <p:nvPr/>
        </p:nvSpPr>
        <p:spPr>
          <a:xfrm>
            <a:off x="14033924" y="5608627"/>
            <a:ext cx="2731294" cy="537845"/>
          </a:xfrm>
          <a:prstGeom prst="rect">
            <a:avLst/>
          </a:prstGeom>
        </p:spPr>
        <p:txBody>
          <a:bodyPr lIns="0" tIns="0" rIns="0" bIns="0" rtlCol="0" anchor="t">
            <a:spAutoFit/>
          </a:bodyPr>
          <a:lstStyle/>
          <a:p>
            <a:pPr algn="ctr">
              <a:lnSpc>
                <a:spcPts val="4480"/>
              </a:lnSpc>
            </a:pPr>
            <a:r>
              <a:rPr lang="en-US" sz="3200">
                <a:solidFill>
                  <a:srgbClr val="000000"/>
                </a:solidFill>
                <a:latin typeface="Verdana Pro Bold"/>
              </a:rPr>
              <a:t>Laura Karas</a:t>
            </a:r>
          </a:p>
        </p:txBody>
      </p:sp>
      <p:sp>
        <p:nvSpPr>
          <p:cNvPr id="12" name="TextBox 12"/>
          <p:cNvSpPr txBox="1"/>
          <p:nvPr/>
        </p:nvSpPr>
        <p:spPr>
          <a:xfrm>
            <a:off x="1207810" y="6850253"/>
            <a:ext cx="3281362" cy="807847"/>
          </a:xfrm>
          <a:prstGeom prst="rect">
            <a:avLst/>
          </a:prstGeom>
        </p:spPr>
        <p:txBody>
          <a:bodyPr lIns="0" tIns="0" rIns="0" bIns="0" rtlCol="0" anchor="t">
            <a:spAutoFit/>
          </a:bodyPr>
          <a:lstStyle/>
          <a:p>
            <a:pPr>
              <a:lnSpc>
                <a:spcPts val="3104"/>
              </a:lnSpc>
            </a:pPr>
            <a:r>
              <a:rPr lang="en-US" sz="3200" dirty="0">
                <a:solidFill>
                  <a:srgbClr val="000000"/>
                </a:solidFill>
                <a:latin typeface="Verdana Pro Condensed"/>
              </a:rPr>
              <a:t>Archivist &amp; </a:t>
            </a:r>
          </a:p>
          <a:p>
            <a:pPr>
              <a:lnSpc>
                <a:spcPts val="3104"/>
              </a:lnSpc>
            </a:pPr>
            <a:r>
              <a:rPr lang="en-US" sz="3200" dirty="0">
                <a:solidFill>
                  <a:srgbClr val="000000"/>
                </a:solidFill>
                <a:latin typeface="Verdana Pro Condensed"/>
              </a:rPr>
              <a:t>Research Librarian</a:t>
            </a:r>
          </a:p>
        </p:txBody>
      </p:sp>
      <p:sp>
        <p:nvSpPr>
          <p:cNvPr id="13" name="TextBox 13"/>
          <p:cNvSpPr txBox="1"/>
          <p:nvPr/>
        </p:nvSpPr>
        <p:spPr>
          <a:xfrm>
            <a:off x="13758890" y="6116994"/>
            <a:ext cx="3281362" cy="417322"/>
          </a:xfrm>
          <a:prstGeom prst="rect">
            <a:avLst/>
          </a:prstGeom>
        </p:spPr>
        <p:txBody>
          <a:bodyPr lIns="0" tIns="0" rIns="0" bIns="0" rtlCol="0" anchor="t">
            <a:spAutoFit/>
          </a:bodyPr>
          <a:lstStyle/>
          <a:p>
            <a:pPr>
              <a:lnSpc>
                <a:spcPts val="3104"/>
              </a:lnSpc>
            </a:pPr>
            <a:r>
              <a:rPr lang="en-US" sz="3200">
                <a:solidFill>
                  <a:srgbClr val="000000"/>
                </a:solidFill>
                <a:latin typeface="Verdana Pro Condensed"/>
              </a:rPr>
              <a:t>Research Librarian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5143500"/>
            <a:ext cx="4618653" cy="4114800"/>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67717" y="6106409"/>
            <a:ext cx="2866097" cy="2188982"/>
          </a:xfrm>
          <a:custGeom>
            <a:avLst/>
            <a:gdLst/>
            <a:ahLst/>
            <a:cxnLst/>
            <a:rect l="l" t="t" r="r" b="b"/>
            <a:pathLst>
              <a:path w="2866097" h="2188982">
                <a:moveTo>
                  <a:pt x="0" y="0"/>
                </a:moveTo>
                <a:lnTo>
                  <a:pt x="2866097" y="0"/>
                </a:lnTo>
                <a:lnTo>
                  <a:pt x="2866097" y="2188982"/>
                </a:lnTo>
                <a:lnTo>
                  <a:pt x="0" y="218898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3870023" y="8295391"/>
            <a:ext cx="2088711" cy="1540424"/>
          </a:xfrm>
          <a:custGeom>
            <a:avLst/>
            <a:gdLst/>
            <a:ahLst/>
            <a:cxnLst/>
            <a:rect l="l" t="t" r="r" b="b"/>
            <a:pathLst>
              <a:path w="2088711" h="1540424">
                <a:moveTo>
                  <a:pt x="0" y="0"/>
                </a:moveTo>
                <a:lnTo>
                  <a:pt x="2088711" y="0"/>
                </a:lnTo>
                <a:lnTo>
                  <a:pt x="2088711" y="1540424"/>
                </a:lnTo>
                <a:lnTo>
                  <a:pt x="0" y="1540424"/>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5486400" y="3361251"/>
            <a:ext cx="7315200" cy="3564497"/>
          </a:xfrm>
          <a:custGeom>
            <a:avLst/>
            <a:gdLst/>
            <a:ahLst/>
            <a:cxnLst/>
            <a:rect l="l" t="t" r="r" b="b"/>
            <a:pathLst>
              <a:path w="7315200" h="3564497">
                <a:moveTo>
                  <a:pt x="0" y="0"/>
                </a:moveTo>
                <a:lnTo>
                  <a:pt x="7315200" y="0"/>
                </a:lnTo>
                <a:lnTo>
                  <a:pt x="7315200" y="3564498"/>
                </a:lnTo>
                <a:lnTo>
                  <a:pt x="0" y="3564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6129626" y="4563942"/>
            <a:ext cx="7315200" cy="3564497"/>
          </a:xfrm>
          <a:custGeom>
            <a:avLst/>
            <a:gdLst/>
            <a:ahLst/>
            <a:cxnLst/>
            <a:rect l="l" t="t" r="r" b="b"/>
            <a:pathLst>
              <a:path w="7315200" h="3564497">
                <a:moveTo>
                  <a:pt x="0" y="0"/>
                </a:moveTo>
                <a:lnTo>
                  <a:pt x="7315200" y="0"/>
                </a:lnTo>
                <a:lnTo>
                  <a:pt x="7315200" y="3564497"/>
                </a:lnTo>
                <a:lnTo>
                  <a:pt x="0" y="35644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3826979" y="7592499"/>
            <a:ext cx="2302647" cy="1480145"/>
          </a:xfrm>
          <a:custGeom>
            <a:avLst/>
            <a:gdLst/>
            <a:ahLst/>
            <a:cxnLst/>
            <a:rect l="l" t="t" r="r" b="b"/>
            <a:pathLst>
              <a:path w="2302647" h="1480145">
                <a:moveTo>
                  <a:pt x="0" y="0"/>
                </a:moveTo>
                <a:lnTo>
                  <a:pt x="2302647" y="0"/>
                </a:lnTo>
                <a:lnTo>
                  <a:pt x="2302647" y="1480145"/>
                </a:lnTo>
                <a:lnTo>
                  <a:pt x="0" y="1480145"/>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028700" y="524542"/>
            <a:ext cx="12139142" cy="1377949"/>
          </a:xfrm>
          <a:prstGeom prst="rect">
            <a:avLst/>
          </a:prstGeom>
        </p:spPr>
        <p:txBody>
          <a:bodyPr lIns="0" tIns="0" rIns="0" bIns="0" rtlCol="0" anchor="t">
            <a:spAutoFit/>
          </a:bodyPr>
          <a:lstStyle/>
          <a:p>
            <a:pPr>
              <a:lnSpc>
                <a:spcPts val="11200"/>
              </a:lnSpc>
            </a:pPr>
            <a:r>
              <a:rPr lang="en-US" sz="8000">
                <a:solidFill>
                  <a:srgbClr val="22260F"/>
                </a:solidFill>
                <a:latin typeface="Verdana Pro"/>
              </a:rPr>
              <a:t>Project Execution</a:t>
            </a:r>
          </a:p>
        </p:txBody>
      </p:sp>
      <p:sp>
        <p:nvSpPr>
          <p:cNvPr id="9" name="TextBox 9"/>
          <p:cNvSpPr txBox="1"/>
          <p:nvPr/>
        </p:nvSpPr>
        <p:spPr>
          <a:xfrm>
            <a:off x="1764214" y="1988216"/>
            <a:ext cx="15293647" cy="811524"/>
          </a:xfrm>
          <a:prstGeom prst="rect">
            <a:avLst/>
          </a:prstGeom>
        </p:spPr>
        <p:txBody>
          <a:bodyPr lIns="0" tIns="0" rIns="0" bIns="0" rtlCol="0" anchor="t">
            <a:spAutoFit/>
          </a:bodyPr>
          <a:lstStyle/>
          <a:p>
            <a:pPr>
              <a:lnSpc>
                <a:spcPts val="6720"/>
              </a:lnSpc>
            </a:pPr>
            <a:r>
              <a:rPr lang="en-US" sz="4800">
                <a:solidFill>
                  <a:srgbClr val="22260F"/>
                </a:solidFill>
                <a:latin typeface="Verdana Pro"/>
              </a:rPr>
              <a:t>If we had known then what we know now...</a:t>
            </a:r>
          </a:p>
        </p:txBody>
      </p:sp>
      <p:sp>
        <p:nvSpPr>
          <p:cNvPr id="10" name="TextBox 10"/>
          <p:cNvSpPr txBox="1"/>
          <p:nvPr/>
        </p:nvSpPr>
        <p:spPr>
          <a:xfrm>
            <a:off x="2452738" y="2971191"/>
            <a:ext cx="7334488" cy="1685925"/>
          </a:xfrm>
          <a:prstGeom prst="rect">
            <a:avLst/>
          </a:prstGeom>
        </p:spPr>
        <p:txBody>
          <a:bodyPr lIns="0" tIns="0" rIns="0" bIns="0" rtlCol="0" anchor="t">
            <a:spAutoFit/>
          </a:bodyPr>
          <a:lstStyle/>
          <a:p>
            <a:pPr marL="778539" lvl="1" indent="-389269">
              <a:lnSpc>
                <a:spcPts val="4327"/>
              </a:lnSpc>
              <a:buFont typeface="Arial"/>
              <a:buChar char="•"/>
            </a:pPr>
            <a:r>
              <a:rPr lang="en-US" sz="3606">
                <a:solidFill>
                  <a:srgbClr val="000000"/>
                </a:solidFill>
                <a:latin typeface="Verdana Pro Condensed"/>
              </a:rPr>
              <a:t>Steep learning curve</a:t>
            </a:r>
          </a:p>
          <a:p>
            <a:pPr marL="778539" lvl="1" indent="-389269">
              <a:lnSpc>
                <a:spcPts val="4327"/>
              </a:lnSpc>
              <a:buFont typeface="Arial"/>
              <a:buChar char="•"/>
            </a:pPr>
            <a:r>
              <a:rPr lang="en-US" sz="3606">
                <a:solidFill>
                  <a:srgbClr val="000000"/>
                </a:solidFill>
                <a:latin typeface="Verdana Pro Condensed"/>
              </a:rPr>
              <a:t>Organic growth</a:t>
            </a:r>
          </a:p>
          <a:p>
            <a:pPr marL="863599" lvl="1" indent="-431800">
              <a:lnSpc>
                <a:spcPts val="4799"/>
              </a:lnSpc>
              <a:buFont typeface="Arial"/>
              <a:buChar char="•"/>
            </a:pPr>
            <a:r>
              <a:rPr lang="en-US" sz="3999">
                <a:solidFill>
                  <a:srgbClr val="000000"/>
                </a:solidFill>
                <a:latin typeface="Verdana Pro Condensed"/>
              </a:rPr>
              <a:t>Student investment</a:t>
            </a:r>
          </a:p>
        </p:txBody>
      </p:sp>
      <p:sp>
        <p:nvSpPr>
          <p:cNvPr id="11" name="TextBox 11"/>
          <p:cNvSpPr txBox="1"/>
          <p:nvPr/>
        </p:nvSpPr>
        <p:spPr>
          <a:xfrm>
            <a:off x="8121637" y="6153150"/>
            <a:ext cx="10438431" cy="2793978"/>
          </a:xfrm>
          <a:prstGeom prst="rect">
            <a:avLst/>
          </a:prstGeom>
        </p:spPr>
        <p:txBody>
          <a:bodyPr lIns="0" tIns="0" rIns="0" bIns="0" rtlCol="0" anchor="t">
            <a:spAutoFit/>
          </a:bodyPr>
          <a:lstStyle/>
          <a:p>
            <a:pPr marL="863784" lvl="1" indent="-431892">
              <a:lnSpc>
                <a:spcPts val="5601"/>
              </a:lnSpc>
              <a:buFont typeface="Arial"/>
              <a:buChar char="•"/>
            </a:pPr>
            <a:r>
              <a:rPr lang="en-US" sz="4000">
                <a:solidFill>
                  <a:srgbClr val="000000"/>
                </a:solidFill>
                <a:latin typeface="Verdana Pro Condensed"/>
              </a:rPr>
              <a:t>HOW-TO instructions</a:t>
            </a:r>
          </a:p>
          <a:p>
            <a:pPr marL="863784" lvl="1" indent="-431892">
              <a:lnSpc>
                <a:spcPts val="5601"/>
              </a:lnSpc>
              <a:buFont typeface="Arial"/>
              <a:buChar char="•"/>
            </a:pPr>
            <a:r>
              <a:rPr lang="en-US" sz="4000">
                <a:solidFill>
                  <a:srgbClr val="000000"/>
                </a:solidFill>
                <a:latin typeface="Verdana Pro Condensed"/>
              </a:rPr>
              <a:t>Introducing small topic research</a:t>
            </a:r>
          </a:p>
          <a:p>
            <a:pPr marL="863784" lvl="1" indent="-431892">
              <a:lnSpc>
                <a:spcPts val="5601"/>
              </a:lnSpc>
              <a:buFont typeface="Arial"/>
              <a:buChar char="•"/>
            </a:pPr>
            <a:r>
              <a:rPr lang="en-US" sz="4000">
                <a:solidFill>
                  <a:srgbClr val="000000"/>
                </a:solidFill>
                <a:latin typeface="Verdana Pro Condensed"/>
              </a:rPr>
              <a:t>Inconsistency and incomplete work</a:t>
            </a:r>
          </a:p>
          <a:p>
            <a:pPr marL="863784" lvl="1" indent="-431892">
              <a:lnSpc>
                <a:spcPts val="5601"/>
              </a:lnSpc>
              <a:buFont typeface="Arial"/>
              <a:buChar char="•"/>
            </a:pPr>
            <a:r>
              <a:rPr lang="en-US" sz="4000">
                <a:solidFill>
                  <a:srgbClr val="000000"/>
                </a:solidFill>
                <a:latin typeface="Verdana Pro Condensed"/>
              </a:rPr>
              <a:t>Reading cursive </a:t>
            </a:r>
          </a:p>
        </p:txBody>
      </p:sp>
      <p:sp>
        <p:nvSpPr>
          <p:cNvPr id="12" name="TextBox 12"/>
          <p:cNvSpPr txBox="1"/>
          <p:nvPr/>
        </p:nvSpPr>
        <p:spPr>
          <a:xfrm>
            <a:off x="8492553" y="5090808"/>
            <a:ext cx="6895322" cy="714375"/>
          </a:xfrm>
          <a:prstGeom prst="rect">
            <a:avLst/>
          </a:prstGeom>
        </p:spPr>
        <p:txBody>
          <a:bodyPr lIns="0" tIns="0" rIns="0" bIns="0" rtlCol="0" anchor="t">
            <a:spAutoFit/>
          </a:bodyPr>
          <a:lstStyle/>
          <a:p>
            <a:pPr>
              <a:lnSpc>
                <a:spcPts val="5759"/>
              </a:lnSpc>
              <a:spcBef>
                <a:spcPct val="0"/>
              </a:spcBef>
            </a:pPr>
            <a:r>
              <a:rPr lang="en-US" sz="4799">
                <a:solidFill>
                  <a:srgbClr val="000000"/>
                </a:solidFill>
                <a:latin typeface="Verdana Pro"/>
              </a:rPr>
              <a:t>Project Challenges...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94629" y="489668"/>
            <a:ext cx="2291208" cy="2521274"/>
          </a:xfrm>
          <a:custGeom>
            <a:avLst/>
            <a:gdLst/>
            <a:ahLst/>
            <a:cxnLst/>
            <a:rect l="l" t="t" r="r" b="b"/>
            <a:pathLst>
              <a:path w="2291208" h="2521274">
                <a:moveTo>
                  <a:pt x="0" y="0"/>
                </a:moveTo>
                <a:lnTo>
                  <a:pt x="2291208" y="0"/>
                </a:lnTo>
                <a:lnTo>
                  <a:pt x="2291208" y="2521274"/>
                </a:lnTo>
                <a:lnTo>
                  <a:pt x="0" y="252127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0800000">
            <a:off x="4376298" y="3906670"/>
            <a:ext cx="7315200" cy="2157984"/>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530769" y="7158933"/>
            <a:ext cx="1383280" cy="907935"/>
            <a:chOff x="0" y="0"/>
            <a:chExt cx="1844373" cy="1210579"/>
          </a:xfrm>
        </p:grpSpPr>
        <p:grpSp>
          <p:nvGrpSpPr>
            <p:cNvPr id="5" name="Group 5"/>
            <p:cNvGrpSpPr/>
            <p:nvPr/>
          </p:nvGrpSpPr>
          <p:grpSpPr>
            <a:xfrm>
              <a:off x="0" y="0"/>
              <a:ext cx="1844373" cy="1210579"/>
              <a:chOff x="0" y="0"/>
              <a:chExt cx="541677" cy="355537"/>
            </a:xfrm>
          </p:grpSpPr>
          <p:sp>
            <p:nvSpPr>
              <p:cNvPr id="6" name="Freeform 6"/>
              <p:cNvSpPr/>
              <p:nvPr/>
            </p:nvSpPr>
            <p:spPr>
              <a:xfrm>
                <a:off x="0" y="0"/>
                <a:ext cx="541677" cy="355537"/>
              </a:xfrm>
              <a:custGeom>
                <a:avLst/>
                <a:gdLst/>
                <a:ahLst/>
                <a:cxnLst/>
                <a:rect l="l" t="t" r="r" b="b"/>
                <a:pathLst>
                  <a:path w="541677" h="355537">
                    <a:moveTo>
                      <a:pt x="0" y="0"/>
                    </a:moveTo>
                    <a:lnTo>
                      <a:pt x="541677" y="0"/>
                    </a:lnTo>
                    <a:lnTo>
                      <a:pt x="541677" y="355537"/>
                    </a:lnTo>
                    <a:lnTo>
                      <a:pt x="0" y="355537"/>
                    </a:lnTo>
                    <a:close/>
                  </a:path>
                </a:pathLst>
              </a:custGeom>
              <a:solidFill>
                <a:srgbClr val="93C950"/>
              </a:solidFill>
            </p:spPr>
            <p:txBody>
              <a:bodyPr/>
              <a:lstStyle/>
              <a:p>
                <a:endParaRPr lang="en-US"/>
              </a:p>
            </p:txBody>
          </p:sp>
          <p:sp>
            <p:nvSpPr>
              <p:cNvPr id="7" name="TextBox 7"/>
              <p:cNvSpPr txBox="1"/>
              <p:nvPr/>
            </p:nvSpPr>
            <p:spPr>
              <a:xfrm>
                <a:off x="0" y="-38100"/>
                <a:ext cx="541677" cy="39363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0"/>
              <a:ext cx="1844373" cy="1210579"/>
            </a:xfrm>
            <a:custGeom>
              <a:avLst/>
              <a:gdLst/>
              <a:ahLst/>
              <a:cxnLst/>
              <a:rect l="l" t="t" r="r" b="b"/>
              <a:pathLst>
                <a:path w="1844373" h="1210579">
                  <a:moveTo>
                    <a:pt x="0" y="0"/>
                  </a:moveTo>
                  <a:lnTo>
                    <a:pt x="1844373" y="0"/>
                  </a:lnTo>
                  <a:lnTo>
                    <a:pt x="1844373" y="1210579"/>
                  </a:lnTo>
                  <a:lnTo>
                    <a:pt x="0" y="1210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9" name="Group 9"/>
          <p:cNvGrpSpPr/>
          <p:nvPr/>
        </p:nvGrpSpPr>
        <p:grpSpPr>
          <a:xfrm>
            <a:off x="530769" y="8635553"/>
            <a:ext cx="1383280" cy="907935"/>
            <a:chOff x="0" y="0"/>
            <a:chExt cx="1844373" cy="1210579"/>
          </a:xfrm>
        </p:grpSpPr>
        <p:grpSp>
          <p:nvGrpSpPr>
            <p:cNvPr id="10" name="Group 10"/>
            <p:cNvGrpSpPr/>
            <p:nvPr/>
          </p:nvGrpSpPr>
          <p:grpSpPr>
            <a:xfrm>
              <a:off x="0" y="0"/>
              <a:ext cx="1844373" cy="1210579"/>
              <a:chOff x="0" y="0"/>
              <a:chExt cx="541677" cy="355537"/>
            </a:xfrm>
          </p:grpSpPr>
          <p:sp>
            <p:nvSpPr>
              <p:cNvPr id="11" name="Freeform 11"/>
              <p:cNvSpPr/>
              <p:nvPr/>
            </p:nvSpPr>
            <p:spPr>
              <a:xfrm>
                <a:off x="0" y="0"/>
                <a:ext cx="541677" cy="355537"/>
              </a:xfrm>
              <a:custGeom>
                <a:avLst/>
                <a:gdLst/>
                <a:ahLst/>
                <a:cxnLst/>
                <a:rect l="l" t="t" r="r" b="b"/>
                <a:pathLst>
                  <a:path w="541677" h="355537">
                    <a:moveTo>
                      <a:pt x="0" y="0"/>
                    </a:moveTo>
                    <a:lnTo>
                      <a:pt x="541677" y="0"/>
                    </a:lnTo>
                    <a:lnTo>
                      <a:pt x="541677" y="355537"/>
                    </a:lnTo>
                    <a:lnTo>
                      <a:pt x="0" y="355537"/>
                    </a:lnTo>
                    <a:close/>
                  </a:path>
                </a:pathLst>
              </a:custGeom>
              <a:solidFill>
                <a:srgbClr val="93C950"/>
              </a:solidFill>
            </p:spPr>
            <p:txBody>
              <a:bodyPr/>
              <a:lstStyle/>
              <a:p>
                <a:endParaRPr lang="en-US"/>
              </a:p>
            </p:txBody>
          </p:sp>
          <p:sp>
            <p:nvSpPr>
              <p:cNvPr id="12" name="TextBox 12"/>
              <p:cNvSpPr txBox="1"/>
              <p:nvPr/>
            </p:nvSpPr>
            <p:spPr>
              <a:xfrm>
                <a:off x="0" y="-38100"/>
                <a:ext cx="541677" cy="393637"/>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0" y="0"/>
              <a:ext cx="1844373" cy="1210579"/>
            </a:xfrm>
            <a:custGeom>
              <a:avLst/>
              <a:gdLst/>
              <a:ahLst/>
              <a:cxnLst/>
              <a:rect l="l" t="t" r="r" b="b"/>
              <a:pathLst>
                <a:path w="1844373" h="1210579">
                  <a:moveTo>
                    <a:pt x="0" y="0"/>
                  </a:moveTo>
                  <a:lnTo>
                    <a:pt x="1844373" y="0"/>
                  </a:lnTo>
                  <a:lnTo>
                    <a:pt x="1844373" y="1210579"/>
                  </a:lnTo>
                  <a:lnTo>
                    <a:pt x="0" y="1210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4" name="TextBox 14"/>
          <p:cNvSpPr txBox="1"/>
          <p:nvPr/>
        </p:nvSpPr>
        <p:spPr>
          <a:xfrm>
            <a:off x="743406" y="752475"/>
            <a:ext cx="6067148" cy="2487067"/>
          </a:xfrm>
          <a:prstGeom prst="rect">
            <a:avLst/>
          </a:prstGeom>
        </p:spPr>
        <p:txBody>
          <a:bodyPr lIns="0" tIns="0" rIns="0" bIns="0" rtlCol="0" anchor="t">
            <a:spAutoFit/>
          </a:bodyPr>
          <a:lstStyle/>
          <a:p>
            <a:pPr algn="ctr">
              <a:lnSpc>
                <a:spcPts val="20372"/>
              </a:lnSpc>
            </a:pPr>
            <a:r>
              <a:rPr lang="en-US" sz="14551">
                <a:solidFill>
                  <a:srgbClr val="000000"/>
                </a:solidFill>
                <a:latin typeface="Bebas Neue Cyrillic"/>
              </a:rPr>
              <a:t>Questions</a:t>
            </a:r>
          </a:p>
        </p:txBody>
      </p:sp>
      <p:sp>
        <p:nvSpPr>
          <p:cNvPr id="15" name="TextBox 15"/>
          <p:cNvSpPr txBox="1"/>
          <p:nvPr/>
        </p:nvSpPr>
        <p:spPr>
          <a:xfrm>
            <a:off x="743406" y="3744745"/>
            <a:ext cx="6131821" cy="2487067"/>
          </a:xfrm>
          <a:prstGeom prst="rect">
            <a:avLst/>
          </a:prstGeom>
        </p:spPr>
        <p:txBody>
          <a:bodyPr lIns="0" tIns="0" rIns="0" bIns="0" rtlCol="0" anchor="t">
            <a:spAutoFit/>
          </a:bodyPr>
          <a:lstStyle/>
          <a:p>
            <a:pPr algn="ctr">
              <a:lnSpc>
                <a:spcPts val="20372"/>
              </a:lnSpc>
            </a:pPr>
            <a:r>
              <a:rPr lang="en-US" sz="14551">
                <a:solidFill>
                  <a:srgbClr val="000000"/>
                </a:solidFill>
                <a:latin typeface="Bebas Neue Cyrillic"/>
              </a:rPr>
              <a:t>Look @ us</a:t>
            </a:r>
          </a:p>
        </p:txBody>
      </p:sp>
      <p:sp>
        <p:nvSpPr>
          <p:cNvPr id="16" name="TextBox 16"/>
          <p:cNvSpPr txBox="1"/>
          <p:nvPr/>
        </p:nvSpPr>
        <p:spPr>
          <a:xfrm>
            <a:off x="2184157" y="7189000"/>
            <a:ext cx="9711482" cy="844626"/>
          </a:xfrm>
          <a:prstGeom prst="rect">
            <a:avLst/>
          </a:prstGeom>
        </p:spPr>
        <p:txBody>
          <a:bodyPr lIns="0" tIns="0" rIns="0" bIns="0" rtlCol="0" anchor="t">
            <a:spAutoFit/>
          </a:bodyPr>
          <a:lstStyle/>
          <a:p>
            <a:pPr algn="ctr">
              <a:lnSpc>
                <a:spcPts val="6995"/>
              </a:lnSpc>
            </a:pPr>
            <a:r>
              <a:rPr lang="en-US" sz="4997">
                <a:solidFill>
                  <a:srgbClr val="000000"/>
                </a:solidFill>
                <a:latin typeface="Verdana Pro Bold"/>
              </a:rPr>
              <a:t>merrymaa@uscupstate.edu</a:t>
            </a:r>
          </a:p>
        </p:txBody>
      </p:sp>
      <p:sp>
        <p:nvSpPr>
          <p:cNvPr id="17" name="TextBox 17"/>
          <p:cNvSpPr txBox="1"/>
          <p:nvPr/>
        </p:nvSpPr>
        <p:spPr>
          <a:xfrm>
            <a:off x="2184157" y="8665620"/>
            <a:ext cx="8020943" cy="844626"/>
          </a:xfrm>
          <a:prstGeom prst="rect">
            <a:avLst/>
          </a:prstGeom>
        </p:spPr>
        <p:txBody>
          <a:bodyPr lIns="0" tIns="0" rIns="0" bIns="0" rtlCol="0" anchor="t">
            <a:spAutoFit/>
          </a:bodyPr>
          <a:lstStyle/>
          <a:p>
            <a:pPr algn="ctr">
              <a:lnSpc>
                <a:spcPts val="6995"/>
              </a:lnSpc>
            </a:pPr>
            <a:r>
              <a:rPr lang="en-US" sz="4997">
                <a:solidFill>
                  <a:srgbClr val="000000"/>
                </a:solidFill>
                <a:latin typeface="Verdana Pro Bold"/>
              </a:rPr>
              <a:t>karas@uscupstate.edu</a:t>
            </a:r>
          </a:p>
        </p:txBody>
      </p:sp>
      <p:grpSp>
        <p:nvGrpSpPr>
          <p:cNvPr id="18" name="Group 18"/>
          <p:cNvGrpSpPr/>
          <p:nvPr/>
        </p:nvGrpSpPr>
        <p:grpSpPr>
          <a:xfrm>
            <a:off x="13045006" y="2872351"/>
            <a:ext cx="3620501" cy="3620501"/>
            <a:chOff x="0" y="0"/>
            <a:chExt cx="4827334" cy="4827334"/>
          </a:xfrm>
        </p:grpSpPr>
        <p:sp>
          <p:nvSpPr>
            <p:cNvPr id="19" name="Freeform 19"/>
            <p:cNvSpPr/>
            <p:nvPr/>
          </p:nvSpPr>
          <p:spPr>
            <a:xfrm>
              <a:off x="0" y="0"/>
              <a:ext cx="4827334" cy="4827334"/>
            </a:xfrm>
            <a:custGeom>
              <a:avLst/>
              <a:gdLst/>
              <a:ahLst/>
              <a:cxnLst/>
              <a:rect l="l" t="t" r="r" b="b"/>
              <a:pathLst>
                <a:path w="4827334" h="4827334">
                  <a:moveTo>
                    <a:pt x="0" y="0"/>
                  </a:moveTo>
                  <a:lnTo>
                    <a:pt x="4827334" y="0"/>
                  </a:lnTo>
                  <a:lnTo>
                    <a:pt x="4827334" y="4827334"/>
                  </a:lnTo>
                  <a:lnTo>
                    <a:pt x="0" y="48273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0" name="TextBox 20"/>
          <p:cNvSpPr txBox="1"/>
          <p:nvPr/>
        </p:nvSpPr>
        <p:spPr>
          <a:xfrm>
            <a:off x="12675890" y="6426177"/>
            <a:ext cx="4358731" cy="547371"/>
          </a:xfrm>
          <a:prstGeom prst="rect">
            <a:avLst/>
          </a:prstGeom>
        </p:spPr>
        <p:txBody>
          <a:bodyPr lIns="0" tIns="0" rIns="0" bIns="0" rtlCol="0" anchor="t">
            <a:spAutoFit/>
          </a:bodyPr>
          <a:lstStyle/>
          <a:p>
            <a:pPr algn="ctr">
              <a:lnSpc>
                <a:spcPts val="4479"/>
              </a:lnSpc>
            </a:pPr>
            <a:r>
              <a:rPr lang="en-US" sz="3199">
                <a:solidFill>
                  <a:srgbClr val="000000"/>
                </a:solidFill>
                <a:latin typeface="Glacial Indifference"/>
              </a:rPr>
              <a:t>QR Code to LibGuides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8B1"/>
        </a:solidFill>
        <a:effectLst/>
      </p:bgPr>
    </p:bg>
    <p:spTree>
      <p:nvGrpSpPr>
        <p:cNvPr id="1" name=""/>
        <p:cNvGrpSpPr/>
        <p:nvPr/>
      </p:nvGrpSpPr>
      <p:grpSpPr>
        <a:xfrm>
          <a:off x="0" y="0"/>
          <a:ext cx="0" cy="0"/>
          <a:chOff x="0" y="0"/>
          <a:chExt cx="0" cy="0"/>
        </a:xfrm>
      </p:grpSpPr>
      <p:sp>
        <p:nvSpPr>
          <p:cNvPr id="2" name="Freeform 2"/>
          <p:cNvSpPr/>
          <p:nvPr/>
        </p:nvSpPr>
        <p:spPr>
          <a:xfrm>
            <a:off x="514925" y="511762"/>
            <a:ext cx="4660767" cy="7468289"/>
          </a:xfrm>
          <a:custGeom>
            <a:avLst/>
            <a:gdLst/>
            <a:ahLst/>
            <a:cxnLst/>
            <a:rect l="l" t="t" r="r" b="b"/>
            <a:pathLst>
              <a:path w="4660767" h="7468289">
                <a:moveTo>
                  <a:pt x="0" y="0"/>
                </a:moveTo>
                <a:lnTo>
                  <a:pt x="4660767" y="0"/>
                </a:lnTo>
                <a:lnTo>
                  <a:pt x="4660767" y="7468288"/>
                </a:lnTo>
                <a:lnTo>
                  <a:pt x="0" y="7468288"/>
                </a:lnTo>
                <a:lnTo>
                  <a:pt x="0" y="0"/>
                </a:lnTo>
                <a:close/>
              </a:path>
            </a:pathLst>
          </a:custGeom>
          <a:blipFill>
            <a:blip r:embed="rId3" cstate="screen">
              <a:extLst>
                <a:ext uri="{28A0092B-C50C-407E-A947-70E740481C1C}">
                  <a14:useLocalDpi xmlns:a14="http://schemas.microsoft.com/office/drawing/2010/main"/>
                </a:ext>
              </a:extLst>
            </a:blip>
            <a:stretch>
              <a:fillRect r="-6758"/>
            </a:stretch>
          </a:blipFill>
        </p:spPr>
        <p:txBody>
          <a:bodyPr/>
          <a:lstStyle/>
          <a:p>
            <a:endParaRPr lang="en-US"/>
          </a:p>
        </p:txBody>
      </p:sp>
      <p:sp>
        <p:nvSpPr>
          <p:cNvPr id="3" name="Freeform 3"/>
          <p:cNvSpPr/>
          <p:nvPr/>
        </p:nvSpPr>
        <p:spPr>
          <a:xfrm>
            <a:off x="11876845" y="2377979"/>
            <a:ext cx="5868745" cy="7468289"/>
          </a:xfrm>
          <a:custGeom>
            <a:avLst/>
            <a:gdLst/>
            <a:ahLst/>
            <a:cxnLst/>
            <a:rect l="l" t="t" r="r" b="b"/>
            <a:pathLst>
              <a:path w="5868745" h="7468289">
                <a:moveTo>
                  <a:pt x="0" y="0"/>
                </a:moveTo>
                <a:lnTo>
                  <a:pt x="5868745" y="0"/>
                </a:lnTo>
                <a:lnTo>
                  <a:pt x="5868745" y="7468288"/>
                </a:lnTo>
                <a:lnTo>
                  <a:pt x="0" y="7468288"/>
                </a:lnTo>
                <a:lnTo>
                  <a:pt x="0" y="0"/>
                </a:lnTo>
                <a:close/>
              </a:path>
            </a:pathLst>
          </a:custGeom>
          <a:blipFill>
            <a:blip r:embed="rId4" cstate="screen">
              <a:extLst>
                <a:ext uri="{28A0092B-C50C-407E-A947-70E740481C1C}">
                  <a14:useLocalDpi xmlns:a14="http://schemas.microsoft.com/office/drawing/2010/main"/>
                </a:ext>
              </a:extLst>
            </a:blip>
            <a:stretch>
              <a:fillRect l="-71902" r="-19100"/>
            </a:stretch>
          </a:blipFill>
        </p:spPr>
        <p:txBody>
          <a:bodyPr/>
          <a:lstStyle/>
          <a:p>
            <a:endParaRPr lang="en-US"/>
          </a:p>
        </p:txBody>
      </p:sp>
      <p:sp>
        <p:nvSpPr>
          <p:cNvPr id="4" name="TextBox 4"/>
          <p:cNvSpPr txBox="1"/>
          <p:nvPr/>
        </p:nvSpPr>
        <p:spPr>
          <a:xfrm>
            <a:off x="436372" y="8273415"/>
            <a:ext cx="4817873" cy="2160269"/>
          </a:xfrm>
          <a:prstGeom prst="rect">
            <a:avLst/>
          </a:prstGeom>
        </p:spPr>
        <p:txBody>
          <a:bodyPr lIns="0" tIns="0" rIns="0" bIns="0" rtlCol="0" anchor="t">
            <a:spAutoFit/>
          </a:bodyPr>
          <a:lstStyle/>
          <a:p>
            <a:pPr algn="ctr">
              <a:lnSpc>
                <a:spcPts val="6479"/>
              </a:lnSpc>
            </a:pPr>
            <a:r>
              <a:rPr lang="en-US" sz="7199">
                <a:solidFill>
                  <a:srgbClr val="22260F"/>
                </a:solidFill>
                <a:latin typeface="Bebas Neue Cyrillic"/>
              </a:rPr>
              <a:t>Inosculation</a:t>
            </a:r>
          </a:p>
          <a:p>
            <a:pPr algn="ctr">
              <a:lnSpc>
                <a:spcPts val="3510"/>
              </a:lnSpc>
            </a:pPr>
            <a:r>
              <a:rPr lang="en-US" sz="3900">
                <a:solidFill>
                  <a:srgbClr val="22260F"/>
                </a:solidFill>
                <a:latin typeface="Bebas Neue Cyrillic"/>
              </a:rPr>
              <a:t>IS</a:t>
            </a:r>
          </a:p>
          <a:p>
            <a:pPr algn="ctr">
              <a:lnSpc>
                <a:spcPts val="6479"/>
              </a:lnSpc>
            </a:pPr>
            <a:r>
              <a:rPr lang="en-US" sz="7199">
                <a:solidFill>
                  <a:srgbClr val="22260F"/>
                </a:solidFill>
                <a:latin typeface="Bebas Neue Cyrillic"/>
              </a:rPr>
              <a:t>Organic</a:t>
            </a:r>
          </a:p>
        </p:txBody>
      </p:sp>
      <p:sp>
        <p:nvSpPr>
          <p:cNvPr id="5" name="TextBox 5"/>
          <p:cNvSpPr txBox="1"/>
          <p:nvPr/>
        </p:nvSpPr>
        <p:spPr>
          <a:xfrm>
            <a:off x="5230314" y="1762349"/>
            <a:ext cx="6591908" cy="3735317"/>
          </a:xfrm>
          <a:prstGeom prst="rect">
            <a:avLst/>
          </a:prstGeom>
        </p:spPr>
        <p:txBody>
          <a:bodyPr lIns="0" tIns="0" rIns="0" bIns="0" rtlCol="0" anchor="t">
            <a:spAutoFit/>
          </a:bodyPr>
          <a:lstStyle/>
          <a:p>
            <a:pPr algn="ctr">
              <a:lnSpc>
                <a:spcPts val="9602"/>
              </a:lnSpc>
            </a:pPr>
            <a:r>
              <a:rPr lang="en-US" sz="9699">
                <a:solidFill>
                  <a:srgbClr val="22260F"/>
                </a:solidFill>
                <a:latin typeface="Bebas Neue Cyrillic"/>
              </a:rPr>
              <a:t>What made</a:t>
            </a:r>
          </a:p>
          <a:p>
            <a:pPr algn="ctr">
              <a:lnSpc>
                <a:spcPts val="9602"/>
              </a:lnSpc>
            </a:pPr>
            <a:r>
              <a:rPr lang="en-US" sz="9699">
                <a:solidFill>
                  <a:srgbClr val="22260F"/>
                </a:solidFill>
                <a:latin typeface="Bebas Neue Cyrillic"/>
              </a:rPr>
              <a:t>our project</a:t>
            </a:r>
          </a:p>
          <a:p>
            <a:pPr algn="ctr">
              <a:lnSpc>
                <a:spcPts val="9602"/>
              </a:lnSpc>
            </a:pPr>
            <a:r>
              <a:rPr lang="en-US" sz="9699">
                <a:solidFill>
                  <a:srgbClr val="22260F"/>
                </a:solidFill>
                <a:latin typeface="Bebas Neue Cyrillic"/>
              </a:rPr>
              <a:t>Grow?</a:t>
            </a:r>
          </a:p>
        </p:txBody>
      </p:sp>
      <p:sp>
        <p:nvSpPr>
          <p:cNvPr id="6" name="TextBox 6"/>
          <p:cNvSpPr txBox="1"/>
          <p:nvPr/>
        </p:nvSpPr>
        <p:spPr>
          <a:xfrm>
            <a:off x="13220703" y="331947"/>
            <a:ext cx="3559820" cy="2141226"/>
          </a:xfrm>
          <a:prstGeom prst="rect">
            <a:avLst/>
          </a:prstGeom>
        </p:spPr>
        <p:txBody>
          <a:bodyPr lIns="0" tIns="0" rIns="0" bIns="0" rtlCol="0" anchor="t">
            <a:spAutoFit/>
          </a:bodyPr>
          <a:lstStyle/>
          <a:p>
            <a:pPr algn="ctr">
              <a:lnSpc>
                <a:spcPts val="6480"/>
              </a:lnSpc>
            </a:pPr>
            <a:r>
              <a:rPr lang="en-US" sz="7200">
                <a:solidFill>
                  <a:srgbClr val="22260F"/>
                </a:solidFill>
                <a:latin typeface="Bebas Neue Cyrillic"/>
              </a:rPr>
              <a:t>Grafting</a:t>
            </a:r>
          </a:p>
          <a:p>
            <a:pPr algn="ctr">
              <a:lnSpc>
                <a:spcPts val="3510"/>
              </a:lnSpc>
            </a:pPr>
            <a:r>
              <a:rPr lang="en-US" sz="3900">
                <a:solidFill>
                  <a:srgbClr val="22260F"/>
                </a:solidFill>
                <a:latin typeface="Bebas Neue Cyrillic"/>
              </a:rPr>
              <a:t>is</a:t>
            </a:r>
          </a:p>
          <a:p>
            <a:pPr algn="ctr">
              <a:lnSpc>
                <a:spcPts val="6480"/>
              </a:lnSpc>
            </a:pPr>
            <a:r>
              <a:rPr lang="en-US" sz="7200">
                <a:solidFill>
                  <a:srgbClr val="22260F"/>
                </a:solidFill>
                <a:latin typeface="Bebas Neue Cyrillic"/>
              </a:rPr>
              <a:t>Intentional</a:t>
            </a:r>
          </a:p>
        </p:txBody>
      </p:sp>
      <p:sp>
        <p:nvSpPr>
          <p:cNvPr id="7" name="TextBox 7"/>
          <p:cNvSpPr txBox="1"/>
          <p:nvPr/>
        </p:nvSpPr>
        <p:spPr>
          <a:xfrm>
            <a:off x="5424524" y="5818725"/>
            <a:ext cx="6282043" cy="3623691"/>
          </a:xfrm>
          <a:prstGeom prst="rect">
            <a:avLst/>
          </a:prstGeom>
        </p:spPr>
        <p:txBody>
          <a:bodyPr lIns="0" tIns="0" rIns="0" bIns="0" rtlCol="0" anchor="t">
            <a:spAutoFit/>
          </a:bodyPr>
          <a:lstStyle/>
          <a:p>
            <a:pPr algn="ctr">
              <a:lnSpc>
                <a:spcPts val="4752"/>
              </a:lnSpc>
            </a:pPr>
            <a:r>
              <a:rPr lang="en-US" sz="4800">
                <a:solidFill>
                  <a:srgbClr val="22260F"/>
                </a:solidFill>
                <a:latin typeface="Verdana Pro Condensed"/>
              </a:rPr>
              <a:t>A bit of being in the right place at the </a:t>
            </a:r>
          </a:p>
          <a:p>
            <a:pPr algn="ctr">
              <a:lnSpc>
                <a:spcPts val="4752"/>
              </a:lnSpc>
            </a:pPr>
            <a:r>
              <a:rPr lang="en-US" sz="4800">
                <a:solidFill>
                  <a:srgbClr val="22260F"/>
                </a:solidFill>
                <a:latin typeface="Verdana Pro Condensed"/>
              </a:rPr>
              <a:t>right time,</a:t>
            </a:r>
          </a:p>
          <a:p>
            <a:pPr algn="ctr">
              <a:lnSpc>
                <a:spcPts val="4752"/>
              </a:lnSpc>
            </a:pPr>
            <a:r>
              <a:rPr lang="en-US" sz="4800">
                <a:solidFill>
                  <a:srgbClr val="22260F"/>
                </a:solidFill>
                <a:latin typeface="Verdana Pro Condensed"/>
              </a:rPr>
              <a:t>and a bit of</a:t>
            </a:r>
          </a:p>
          <a:p>
            <a:pPr algn="ctr">
              <a:lnSpc>
                <a:spcPts val="4752"/>
              </a:lnSpc>
            </a:pPr>
            <a:r>
              <a:rPr lang="en-US" sz="4800">
                <a:solidFill>
                  <a:srgbClr val="22260F"/>
                </a:solidFill>
                <a:latin typeface="Verdana Pro Condensed"/>
              </a:rPr>
              <a:t>“purposeful propagation”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91590" y="-7104086"/>
            <a:ext cx="30917486" cy="17391086"/>
          </a:xfrm>
          <a:custGeom>
            <a:avLst/>
            <a:gdLst/>
            <a:ahLst/>
            <a:cxnLst/>
            <a:rect l="l" t="t" r="r" b="b"/>
            <a:pathLst>
              <a:path w="30917486" h="17391086">
                <a:moveTo>
                  <a:pt x="0" y="0"/>
                </a:moveTo>
                <a:lnTo>
                  <a:pt x="30917486" y="0"/>
                </a:lnTo>
                <a:lnTo>
                  <a:pt x="30917486" y="17391086"/>
                </a:lnTo>
                <a:lnTo>
                  <a:pt x="0" y="17391086"/>
                </a:lnTo>
                <a:lnTo>
                  <a:pt x="0" y="0"/>
                </a:lnTo>
                <a:close/>
              </a:path>
            </a:pathLst>
          </a:custGeom>
          <a:blipFill>
            <a:blip r:embed="rId3" cstate="email">
              <a:extLst>
                <a:ext uri="{28A0092B-C50C-407E-A947-70E740481C1C}">
                  <a14:useLocalDpi xmlns:a14="http://schemas.microsoft.com/office/drawing/2010/main"/>
                </a:ext>
              </a:extLst>
            </a:blip>
            <a:stretch>
              <a:fillRect t="-11826" b="-6839"/>
            </a:stretch>
          </a:blipFill>
        </p:spPr>
        <p:txBody>
          <a:bodyPr/>
          <a:lstStyle/>
          <a:p>
            <a:endParaRPr lang="en-US"/>
          </a:p>
        </p:txBody>
      </p:sp>
      <p:sp>
        <p:nvSpPr>
          <p:cNvPr id="3" name="TextBox 3"/>
          <p:cNvSpPr txBox="1"/>
          <p:nvPr/>
        </p:nvSpPr>
        <p:spPr>
          <a:xfrm>
            <a:off x="9358720" y="1042430"/>
            <a:ext cx="8440009" cy="5315786"/>
          </a:xfrm>
          <a:prstGeom prst="rect">
            <a:avLst/>
          </a:prstGeom>
        </p:spPr>
        <p:txBody>
          <a:bodyPr lIns="0" tIns="0" rIns="0" bIns="0" rtlCol="0" anchor="t">
            <a:spAutoFit/>
          </a:bodyPr>
          <a:lstStyle/>
          <a:p>
            <a:pPr>
              <a:lnSpc>
                <a:spcPts val="8290"/>
              </a:lnSpc>
            </a:pPr>
            <a:r>
              <a:rPr lang="en-US" sz="8726">
                <a:solidFill>
                  <a:srgbClr val="000000"/>
                </a:solidFill>
                <a:latin typeface="Bebas Neue Cyrillic"/>
              </a:rPr>
              <a:t>Three trees,</a:t>
            </a:r>
          </a:p>
          <a:p>
            <a:pPr>
              <a:lnSpc>
                <a:spcPts val="8290"/>
              </a:lnSpc>
            </a:pPr>
            <a:r>
              <a:rPr lang="en-US" sz="8726">
                <a:solidFill>
                  <a:srgbClr val="000000"/>
                </a:solidFill>
                <a:latin typeface="Bebas Neue Cyrillic"/>
              </a:rPr>
              <a:t>connected by their proximity,</a:t>
            </a:r>
          </a:p>
          <a:p>
            <a:pPr>
              <a:lnSpc>
                <a:spcPts val="8290"/>
              </a:lnSpc>
            </a:pPr>
            <a:r>
              <a:rPr lang="en-US" sz="8726">
                <a:solidFill>
                  <a:srgbClr val="000000"/>
                </a:solidFill>
                <a:latin typeface="Bebas Neue Cyrillic"/>
              </a:rPr>
              <a:t>yet each rooted separately...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0914" y="747356"/>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47864" y="3060348"/>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879559" y="1154240"/>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7" name="Group 7"/>
          <p:cNvGrpSpPr/>
          <p:nvPr/>
        </p:nvGrpSpPr>
        <p:grpSpPr>
          <a:xfrm>
            <a:off x="0" y="0"/>
            <a:ext cx="1028700" cy="3086100"/>
            <a:chOff x="0" y="0"/>
            <a:chExt cx="270933" cy="812800"/>
          </a:xfrm>
        </p:grpSpPr>
        <p:sp>
          <p:nvSpPr>
            <p:cNvPr id="8" name="Freeform 8"/>
            <p:cNvSpPr/>
            <p:nvPr/>
          </p:nvSpPr>
          <p:spPr>
            <a:xfrm>
              <a:off x="0" y="0"/>
              <a:ext cx="270933" cy="812800"/>
            </a:xfrm>
            <a:custGeom>
              <a:avLst/>
              <a:gdLst/>
              <a:ahLst/>
              <a:cxnLst/>
              <a:rect l="l" t="t" r="r" b="b"/>
              <a:pathLst>
                <a:path w="270933" h="812800">
                  <a:moveTo>
                    <a:pt x="0" y="0"/>
                  </a:moveTo>
                  <a:lnTo>
                    <a:pt x="270933" y="0"/>
                  </a:lnTo>
                  <a:lnTo>
                    <a:pt x="270933" y="812800"/>
                  </a:lnTo>
                  <a:lnTo>
                    <a:pt x="0" y="812800"/>
                  </a:lnTo>
                  <a:close/>
                </a:path>
              </a:pathLst>
            </a:custGeom>
            <a:solidFill>
              <a:srgbClr val="FFFFFF"/>
            </a:solidFill>
          </p:spPr>
          <p:txBody>
            <a:bodyPr/>
            <a:lstStyle/>
            <a:p>
              <a:endParaRPr lang="en-US"/>
            </a:p>
          </p:txBody>
        </p:sp>
        <p:sp>
          <p:nvSpPr>
            <p:cNvPr id="9" name="TextBox 9"/>
            <p:cNvSpPr txBox="1"/>
            <p:nvPr/>
          </p:nvSpPr>
          <p:spPr>
            <a:xfrm>
              <a:off x="0" y="-38100"/>
              <a:ext cx="270933"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434824">
            <a:off x="3416773" y="-516088"/>
            <a:ext cx="5043542" cy="4519234"/>
            <a:chOff x="0" y="0"/>
            <a:chExt cx="6724723" cy="6025645"/>
          </a:xfrm>
        </p:grpSpPr>
        <p:sp>
          <p:nvSpPr>
            <p:cNvPr id="11" name="Freeform 11"/>
            <p:cNvSpPr/>
            <p:nvPr/>
          </p:nvSpPr>
          <p:spPr>
            <a:xfrm rot="-4254993" flipV="1">
              <a:off x="1139123" y="224078"/>
              <a:ext cx="4446477" cy="5577490"/>
            </a:xfrm>
            <a:custGeom>
              <a:avLst/>
              <a:gdLst/>
              <a:ahLst/>
              <a:cxnLst/>
              <a:rect l="l" t="t" r="r" b="b"/>
              <a:pathLst>
                <a:path w="4446477" h="5577490">
                  <a:moveTo>
                    <a:pt x="0" y="5577489"/>
                  </a:moveTo>
                  <a:lnTo>
                    <a:pt x="4446477" y="5577489"/>
                  </a:lnTo>
                  <a:lnTo>
                    <a:pt x="4446477" y="0"/>
                  </a:lnTo>
                  <a:lnTo>
                    <a:pt x="0" y="0"/>
                  </a:lnTo>
                  <a:lnTo>
                    <a:pt x="0" y="5577489"/>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2" name="TextBox 12"/>
            <p:cNvSpPr txBox="1"/>
            <p:nvPr/>
          </p:nvSpPr>
          <p:spPr>
            <a:xfrm rot="-1673755">
              <a:off x="1803" y="2063578"/>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grpSp>
      <p:sp>
        <p:nvSpPr>
          <p:cNvPr id="13" name="TextBox 13"/>
          <p:cNvSpPr txBox="1"/>
          <p:nvPr/>
        </p:nvSpPr>
        <p:spPr>
          <a:xfrm>
            <a:off x="1028700" y="8783638"/>
            <a:ext cx="18288000" cy="854075"/>
          </a:xfrm>
          <a:prstGeom prst="rect">
            <a:avLst/>
          </a:prstGeom>
        </p:spPr>
        <p:txBody>
          <a:bodyPr lIns="0" tIns="0" rIns="0" bIns="0" rtlCol="0" anchor="t">
            <a:spAutoFit/>
          </a:bodyPr>
          <a:lstStyle/>
          <a:p>
            <a:pPr>
              <a:lnSpc>
                <a:spcPts val="7000"/>
              </a:lnSpc>
            </a:pPr>
            <a:r>
              <a:rPr lang="en-US" sz="5000">
                <a:solidFill>
                  <a:srgbClr val="000000"/>
                </a:solidFill>
                <a:latin typeface="Verdana Pro Bold"/>
              </a:rPr>
              <a:t>Planting the seeds... starting small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416" y="3689409"/>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270795" y="1072839"/>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4" name="Group 4"/>
          <p:cNvGrpSpPr/>
          <p:nvPr/>
        </p:nvGrpSpPr>
        <p:grpSpPr>
          <a:xfrm>
            <a:off x="6193462" y="394098"/>
            <a:ext cx="5294063" cy="5332500"/>
            <a:chOff x="0" y="0"/>
            <a:chExt cx="7058751" cy="7110000"/>
          </a:xfrm>
        </p:grpSpPr>
        <p:sp>
          <p:nvSpPr>
            <p:cNvPr id="5" name="Freeform 5"/>
            <p:cNvSpPr/>
            <p:nvPr/>
          </p:nvSpPr>
          <p:spPr>
            <a:xfrm rot="2589832">
              <a:off x="1306137" y="76625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6" name="TextBox 6"/>
            <p:cNvSpPr txBox="1"/>
            <p:nvPr/>
          </p:nvSpPr>
          <p:spPr>
            <a:xfrm rot="115307">
              <a:off x="18815" y="3365899"/>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Historian</a:t>
              </a:r>
            </a:p>
          </p:txBody>
        </p:sp>
      </p:grpSp>
      <p:sp>
        <p:nvSpPr>
          <p:cNvPr id="7" name="Freeform 7"/>
          <p:cNvSpPr/>
          <p:nvPr/>
        </p:nvSpPr>
        <p:spPr>
          <a:xfrm rot="-4254993" flipV="1">
            <a:off x="4271115" y="-348030"/>
            <a:ext cx="3334857" cy="4183117"/>
          </a:xfrm>
          <a:custGeom>
            <a:avLst/>
            <a:gdLst/>
            <a:ahLst/>
            <a:cxnLst/>
            <a:rect l="l" t="t" r="r" b="b"/>
            <a:pathLst>
              <a:path w="3334857" h="4183117">
                <a:moveTo>
                  <a:pt x="0" y="4183118"/>
                </a:moveTo>
                <a:lnTo>
                  <a:pt x="3334858" y="4183118"/>
                </a:lnTo>
                <a:lnTo>
                  <a:pt x="3334858" y="0"/>
                </a:lnTo>
                <a:lnTo>
                  <a:pt x="0" y="0"/>
                </a:lnTo>
                <a:lnTo>
                  <a:pt x="0" y="4183118"/>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grpSp>
        <p:nvGrpSpPr>
          <p:cNvPr id="8" name="Group 8"/>
          <p:cNvGrpSpPr/>
          <p:nvPr/>
        </p:nvGrpSpPr>
        <p:grpSpPr>
          <a:xfrm>
            <a:off x="0" y="2316571"/>
            <a:ext cx="1427075" cy="1372838"/>
            <a:chOff x="0" y="0"/>
            <a:chExt cx="375855" cy="361570"/>
          </a:xfrm>
        </p:grpSpPr>
        <p:sp>
          <p:nvSpPr>
            <p:cNvPr id="9" name="Freeform 9"/>
            <p:cNvSpPr/>
            <p:nvPr/>
          </p:nvSpPr>
          <p:spPr>
            <a:xfrm>
              <a:off x="0" y="0"/>
              <a:ext cx="375855" cy="361570"/>
            </a:xfrm>
            <a:custGeom>
              <a:avLst/>
              <a:gdLst/>
              <a:ahLst/>
              <a:cxnLst/>
              <a:rect l="l" t="t" r="r" b="b"/>
              <a:pathLst>
                <a:path w="375855" h="361570">
                  <a:moveTo>
                    <a:pt x="0" y="0"/>
                  </a:moveTo>
                  <a:lnTo>
                    <a:pt x="375855" y="0"/>
                  </a:lnTo>
                  <a:lnTo>
                    <a:pt x="375855" y="361570"/>
                  </a:lnTo>
                  <a:lnTo>
                    <a:pt x="0" y="361570"/>
                  </a:lnTo>
                  <a:close/>
                </a:path>
              </a:pathLst>
            </a:custGeom>
            <a:solidFill>
              <a:srgbClr val="FFFFFF"/>
            </a:solidFill>
          </p:spPr>
          <p:txBody>
            <a:bodyPr/>
            <a:lstStyle/>
            <a:p>
              <a:endParaRPr lang="en-US"/>
            </a:p>
          </p:txBody>
        </p:sp>
        <p:sp>
          <p:nvSpPr>
            <p:cNvPr id="10" name="TextBox 10"/>
            <p:cNvSpPr txBox="1"/>
            <p:nvPr/>
          </p:nvSpPr>
          <p:spPr>
            <a:xfrm>
              <a:off x="0" y="-38100"/>
              <a:ext cx="375855" cy="399670"/>
            </a:xfrm>
            <a:prstGeom prst="rect">
              <a:avLst/>
            </a:prstGeom>
          </p:spPr>
          <p:txBody>
            <a:bodyPr lIns="50800" tIns="50800" rIns="50800" bIns="50800" rtlCol="0" anchor="ctr"/>
            <a:lstStyle/>
            <a:p>
              <a:pPr algn="ctr">
                <a:lnSpc>
                  <a:spcPts val="2631"/>
                </a:lnSpc>
              </a:pPr>
              <a:endParaRPr/>
            </a:p>
          </p:txBody>
        </p:sp>
      </p:grpSp>
      <p:sp>
        <p:nvSpPr>
          <p:cNvPr id="11" name="TextBox 11"/>
          <p:cNvSpPr txBox="1"/>
          <p:nvPr/>
        </p:nvSpPr>
        <p:spPr>
          <a:xfrm rot="-764503">
            <a:off x="3418126" y="1031595"/>
            <a:ext cx="4342913" cy="9144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sp>
        <p:nvSpPr>
          <p:cNvPr id="12" name="TextBox 12"/>
          <p:cNvSpPr txBox="1"/>
          <p:nvPr/>
        </p:nvSpPr>
        <p:spPr>
          <a:xfrm>
            <a:off x="509150" y="9094432"/>
            <a:ext cx="16750150" cy="742950"/>
          </a:xfrm>
          <a:prstGeom prst="rect">
            <a:avLst/>
          </a:prstGeom>
        </p:spPr>
        <p:txBody>
          <a:bodyPr lIns="0" tIns="0" rIns="0" bIns="0" rtlCol="0" anchor="t">
            <a:spAutoFit/>
          </a:bodyPr>
          <a:lstStyle/>
          <a:p>
            <a:pPr algn="just">
              <a:lnSpc>
                <a:spcPts val="5999"/>
              </a:lnSpc>
              <a:spcBef>
                <a:spcPct val="0"/>
              </a:spcBef>
            </a:pPr>
            <a:r>
              <a:rPr lang="en-US" sz="4999">
                <a:solidFill>
                  <a:srgbClr val="000000"/>
                </a:solidFill>
                <a:latin typeface="Verdana Pro Bold"/>
              </a:rPr>
              <a:t>Identifying the partnership opportunity...</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996" y="3405580"/>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833104" y="2533789"/>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270795" y="1072839"/>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7" name="Group 7"/>
          <p:cNvGrpSpPr/>
          <p:nvPr/>
        </p:nvGrpSpPr>
        <p:grpSpPr>
          <a:xfrm>
            <a:off x="-1543050" y="607350"/>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605336">
            <a:off x="4685886" y="3970455"/>
            <a:ext cx="4913885" cy="4080729"/>
            <a:chOff x="0" y="0"/>
            <a:chExt cx="6551847" cy="5440972"/>
          </a:xfrm>
        </p:grpSpPr>
        <p:sp>
          <p:nvSpPr>
            <p:cNvPr id="11" name="Freeform 11"/>
            <p:cNvSpPr/>
            <p:nvPr/>
          </p:nvSpPr>
          <p:spPr>
            <a:xfrm rot="-4254993" flipV="1">
              <a:off x="1508222" y="202335"/>
              <a:ext cx="4015032" cy="5036302"/>
            </a:xfrm>
            <a:custGeom>
              <a:avLst/>
              <a:gdLst/>
              <a:ahLst/>
              <a:cxnLst/>
              <a:rect l="l" t="t" r="r" b="b"/>
              <a:pathLst>
                <a:path w="4015032" h="5036302">
                  <a:moveTo>
                    <a:pt x="0" y="5036302"/>
                  </a:moveTo>
                  <a:lnTo>
                    <a:pt x="4015032" y="5036302"/>
                  </a:lnTo>
                  <a:lnTo>
                    <a:pt x="4015032" y="0"/>
                  </a:lnTo>
                  <a:lnTo>
                    <a:pt x="0" y="0"/>
                  </a:lnTo>
                  <a:lnTo>
                    <a:pt x="0" y="5036302"/>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2" name="TextBox 12"/>
            <p:cNvSpPr txBox="1"/>
            <p:nvPr/>
          </p:nvSpPr>
          <p:spPr>
            <a:xfrm rot="-724148">
              <a:off x="127196" y="1571743"/>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Student</a:t>
              </a:r>
            </a:p>
            <a:p>
              <a:pPr algn="ctr">
                <a:lnSpc>
                  <a:spcPts val="3600"/>
                </a:lnSpc>
              </a:pPr>
              <a:r>
                <a:rPr lang="en-US" sz="3000">
                  <a:solidFill>
                    <a:srgbClr val="000000"/>
                  </a:solidFill>
                  <a:latin typeface="Verdana Pro Condensed Bold"/>
                </a:rPr>
                <a:t>Independent Study</a:t>
              </a:r>
            </a:p>
            <a:p>
              <a:pPr algn="ctr">
                <a:lnSpc>
                  <a:spcPts val="3600"/>
                </a:lnSpc>
              </a:pPr>
              <a:r>
                <a:rPr lang="en-US" sz="3000">
                  <a:solidFill>
                    <a:srgbClr val="000000"/>
                  </a:solidFill>
                  <a:latin typeface="Verdana Pro Condensed Bold"/>
                </a:rPr>
                <a:t>Transcriptions</a:t>
              </a:r>
            </a:p>
          </p:txBody>
        </p:sp>
      </p:grpSp>
      <p:sp>
        <p:nvSpPr>
          <p:cNvPr id="13" name="Freeform 13"/>
          <p:cNvSpPr/>
          <p:nvPr/>
        </p:nvSpPr>
        <p:spPr>
          <a:xfrm rot="-4254993" flipV="1">
            <a:off x="4271115" y="-348030"/>
            <a:ext cx="3334857" cy="4183117"/>
          </a:xfrm>
          <a:custGeom>
            <a:avLst/>
            <a:gdLst/>
            <a:ahLst/>
            <a:cxnLst/>
            <a:rect l="l" t="t" r="r" b="b"/>
            <a:pathLst>
              <a:path w="3334857" h="4183117">
                <a:moveTo>
                  <a:pt x="0" y="4183118"/>
                </a:moveTo>
                <a:lnTo>
                  <a:pt x="3334858" y="4183118"/>
                </a:lnTo>
                <a:lnTo>
                  <a:pt x="3334858" y="0"/>
                </a:lnTo>
                <a:lnTo>
                  <a:pt x="0" y="0"/>
                </a:lnTo>
                <a:lnTo>
                  <a:pt x="0" y="4183118"/>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4" name="TextBox 14"/>
          <p:cNvSpPr txBox="1"/>
          <p:nvPr/>
        </p:nvSpPr>
        <p:spPr>
          <a:xfrm rot="-746927">
            <a:off x="3418126" y="1031595"/>
            <a:ext cx="4342913" cy="9144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grpSp>
        <p:nvGrpSpPr>
          <p:cNvPr id="15" name="Group 15"/>
          <p:cNvGrpSpPr/>
          <p:nvPr/>
        </p:nvGrpSpPr>
        <p:grpSpPr>
          <a:xfrm>
            <a:off x="6304146" y="287389"/>
            <a:ext cx="5294063" cy="5332500"/>
            <a:chOff x="0" y="0"/>
            <a:chExt cx="7058751" cy="7110000"/>
          </a:xfrm>
        </p:grpSpPr>
        <p:sp>
          <p:nvSpPr>
            <p:cNvPr id="16" name="Freeform 16"/>
            <p:cNvSpPr/>
            <p:nvPr/>
          </p:nvSpPr>
          <p:spPr>
            <a:xfrm rot="2589832">
              <a:off x="1306137" y="76625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7" name="TextBox 17"/>
            <p:cNvSpPr txBox="1"/>
            <p:nvPr/>
          </p:nvSpPr>
          <p:spPr>
            <a:xfrm rot="115307">
              <a:off x="18815" y="3365899"/>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Historian</a:t>
              </a:r>
            </a:p>
          </p:txBody>
        </p:sp>
      </p:grpSp>
      <p:sp>
        <p:nvSpPr>
          <p:cNvPr id="18" name="TextBox 18"/>
          <p:cNvSpPr txBox="1"/>
          <p:nvPr/>
        </p:nvSpPr>
        <p:spPr>
          <a:xfrm>
            <a:off x="622606" y="8793162"/>
            <a:ext cx="17042789" cy="844550"/>
          </a:xfrm>
          <a:prstGeom prst="rect">
            <a:avLst/>
          </a:prstGeom>
        </p:spPr>
        <p:txBody>
          <a:bodyPr lIns="0" tIns="0" rIns="0" bIns="0" rtlCol="0" anchor="t">
            <a:spAutoFit/>
          </a:bodyPr>
          <a:lstStyle/>
          <a:p>
            <a:pPr>
              <a:lnSpc>
                <a:spcPts val="6999"/>
              </a:lnSpc>
            </a:pPr>
            <a:r>
              <a:rPr lang="en-US" sz="4999">
                <a:solidFill>
                  <a:srgbClr val="000000"/>
                </a:solidFill>
                <a:latin typeface="Verdana Pro Bold"/>
              </a:rPr>
              <a:t>Growing the Project...  branching Out</a:t>
            </a:r>
          </a:p>
        </p:txBody>
      </p:sp>
      <p:sp>
        <p:nvSpPr>
          <p:cNvPr id="19" name="TextBox 19"/>
          <p:cNvSpPr txBox="1"/>
          <p:nvPr/>
        </p:nvSpPr>
        <p:spPr>
          <a:xfrm>
            <a:off x="9476025" y="1198283"/>
            <a:ext cx="9135456" cy="590550"/>
          </a:xfrm>
          <a:prstGeom prst="rect">
            <a:avLst/>
          </a:prstGeom>
        </p:spPr>
        <p:txBody>
          <a:bodyPr lIns="0" tIns="0" rIns="0" bIns="0" rtlCol="0" anchor="t">
            <a:spAutoFit/>
          </a:bodyPr>
          <a:lstStyle/>
          <a:p>
            <a:pPr marL="863595" lvl="1" indent="-431797">
              <a:lnSpc>
                <a:spcPts val="4799"/>
              </a:lnSpc>
              <a:buFont typeface="Arial"/>
              <a:buChar char="•"/>
            </a:pPr>
            <a:r>
              <a:rPr lang="en-US" sz="3999">
                <a:solidFill>
                  <a:srgbClr val="000000"/>
                </a:solidFill>
                <a:latin typeface="Verdana Pro Condensed"/>
              </a:rPr>
              <a:t>The Henry P. Hammett Collection</a:t>
            </a:r>
          </a:p>
        </p:txBody>
      </p:sp>
      <p:sp>
        <p:nvSpPr>
          <p:cNvPr id="20" name="TextBox 20"/>
          <p:cNvSpPr txBox="1"/>
          <p:nvPr/>
        </p:nvSpPr>
        <p:spPr>
          <a:xfrm>
            <a:off x="9748009" y="6958876"/>
            <a:ext cx="8074839" cy="590550"/>
          </a:xfrm>
          <a:prstGeom prst="rect">
            <a:avLst/>
          </a:prstGeom>
        </p:spPr>
        <p:txBody>
          <a:bodyPr lIns="0" tIns="0" rIns="0" bIns="0" rtlCol="0" anchor="t">
            <a:spAutoFit/>
          </a:bodyPr>
          <a:lstStyle/>
          <a:p>
            <a:pPr marL="863595" lvl="1" indent="-431797">
              <a:lnSpc>
                <a:spcPts val="4799"/>
              </a:lnSpc>
              <a:buFont typeface="Arial"/>
              <a:buChar char="•"/>
            </a:pPr>
            <a:r>
              <a:rPr lang="en-US" sz="3999">
                <a:solidFill>
                  <a:srgbClr val="000000"/>
                </a:solidFill>
                <a:latin typeface="Verdana Pro Condensed"/>
              </a:rPr>
              <a:t>The Margaret Payne Collection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864" y="3060348"/>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833104" y="2533789"/>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891297" y="1208111"/>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7" name="Group 7"/>
          <p:cNvGrpSpPr/>
          <p:nvPr/>
        </p:nvGrpSpPr>
        <p:grpSpPr>
          <a:xfrm>
            <a:off x="-2225604" y="200479"/>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430285">
            <a:off x="3736519" y="4039551"/>
            <a:ext cx="4913885" cy="4080729"/>
            <a:chOff x="0" y="0"/>
            <a:chExt cx="6551847" cy="5440972"/>
          </a:xfrm>
        </p:grpSpPr>
        <p:sp>
          <p:nvSpPr>
            <p:cNvPr id="11" name="Freeform 11"/>
            <p:cNvSpPr/>
            <p:nvPr/>
          </p:nvSpPr>
          <p:spPr>
            <a:xfrm rot="-4254993" flipV="1">
              <a:off x="1508222" y="202335"/>
              <a:ext cx="4015032" cy="5036302"/>
            </a:xfrm>
            <a:custGeom>
              <a:avLst/>
              <a:gdLst/>
              <a:ahLst/>
              <a:cxnLst/>
              <a:rect l="l" t="t" r="r" b="b"/>
              <a:pathLst>
                <a:path w="4015032" h="5036302">
                  <a:moveTo>
                    <a:pt x="0" y="5036302"/>
                  </a:moveTo>
                  <a:lnTo>
                    <a:pt x="4015032" y="5036302"/>
                  </a:lnTo>
                  <a:lnTo>
                    <a:pt x="4015032" y="0"/>
                  </a:lnTo>
                  <a:lnTo>
                    <a:pt x="0" y="0"/>
                  </a:lnTo>
                  <a:lnTo>
                    <a:pt x="0" y="5036302"/>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2" name="TextBox 12"/>
            <p:cNvSpPr txBox="1"/>
            <p:nvPr/>
          </p:nvSpPr>
          <p:spPr>
            <a:xfrm rot="-724148">
              <a:off x="127196" y="1571743"/>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Student</a:t>
              </a:r>
            </a:p>
            <a:p>
              <a:pPr algn="ctr">
                <a:lnSpc>
                  <a:spcPts val="3600"/>
                </a:lnSpc>
              </a:pPr>
              <a:r>
                <a:rPr lang="en-US" sz="3000">
                  <a:solidFill>
                    <a:srgbClr val="000000"/>
                  </a:solidFill>
                  <a:latin typeface="Verdana Pro Condensed Bold"/>
                </a:rPr>
                <a:t>Independent Study</a:t>
              </a:r>
            </a:p>
            <a:p>
              <a:pPr algn="ctr">
                <a:lnSpc>
                  <a:spcPts val="3600"/>
                </a:lnSpc>
              </a:pPr>
              <a:r>
                <a:rPr lang="en-US" sz="3000">
                  <a:solidFill>
                    <a:srgbClr val="000000"/>
                  </a:solidFill>
                  <a:latin typeface="Verdana Pro Condensed Bold"/>
                </a:rPr>
                <a:t>Transcriptions</a:t>
              </a:r>
            </a:p>
          </p:txBody>
        </p:sp>
      </p:grpSp>
      <p:sp>
        <p:nvSpPr>
          <p:cNvPr id="13" name="Freeform 13"/>
          <p:cNvSpPr/>
          <p:nvPr/>
        </p:nvSpPr>
        <p:spPr>
          <a:xfrm rot="-4254993" flipV="1">
            <a:off x="3939062" y="-348030"/>
            <a:ext cx="3334857" cy="4183117"/>
          </a:xfrm>
          <a:custGeom>
            <a:avLst/>
            <a:gdLst/>
            <a:ahLst/>
            <a:cxnLst/>
            <a:rect l="l" t="t" r="r" b="b"/>
            <a:pathLst>
              <a:path w="3334857" h="4183117">
                <a:moveTo>
                  <a:pt x="0" y="4183118"/>
                </a:moveTo>
                <a:lnTo>
                  <a:pt x="3334858" y="4183118"/>
                </a:lnTo>
                <a:lnTo>
                  <a:pt x="3334858" y="0"/>
                </a:lnTo>
                <a:lnTo>
                  <a:pt x="0" y="0"/>
                </a:lnTo>
                <a:lnTo>
                  <a:pt x="0" y="4183118"/>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4" name="TextBox 14"/>
          <p:cNvSpPr txBox="1"/>
          <p:nvPr/>
        </p:nvSpPr>
        <p:spPr>
          <a:xfrm rot="-414389">
            <a:off x="3086073" y="1031595"/>
            <a:ext cx="4342913" cy="9144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grpSp>
        <p:nvGrpSpPr>
          <p:cNvPr id="15" name="Group 15"/>
          <p:cNvGrpSpPr/>
          <p:nvPr/>
        </p:nvGrpSpPr>
        <p:grpSpPr>
          <a:xfrm rot="-455472">
            <a:off x="8190762" y="2495001"/>
            <a:ext cx="4996846" cy="5296998"/>
            <a:chOff x="0" y="0"/>
            <a:chExt cx="6662461" cy="7062665"/>
          </a:xfrm>
        </p:grpSpPr>
        <p:sp>
          <p:nvSpPr>
            <p:cNvPr id="16" name="Freeform 16"/>
            <p:cNvSpPr/>
            <p:nvPr/>
          </p:nvSpPr>
          <p:spPr>
            <a:xfrm rot="1830616">
              <a:off x="1107992" y="742587"/>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7" name="TextBox 17"/>
            <p:cNvSpPr txBox="1"/>
            <p:nvPr/>
          </p:nvSpPr>
          <p:spPr>
            <a:xfrm rot="-348403">
              <a:off x="77657" y="3191177"/>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Service Learning</a:t>
              </a:r>
            </a:p>
            <a:p>
              <a:pPr algn="ctr">
                <a:lnSpc>
                  <a:spcPts val="3600"/>
                </a:lnSpc>
              </a:pPr>
              <a:r>
                <a:rPr lang="en-US" sz="3000">
                  <a:solidFill>
                    <a:srgbClr val="000000"/>
                  </a:solidFill>
                  <a:latin typeface="Verdana Pro Condensed Bold"/>
                </a:rPr>
                <a:t>Class</a:t>
              </a:r>
            </a:p>
          </p:txBody>
        </p:sp>
      </p:grpSp>
      <p:sp>
        <p:nvSpPr>
          <p:cNvPr id="18" name="TextBox 18"/>
          <p:cNvSpPr txBox="1"/>
          <p:nvPr/>
        </p:nvSpPr>
        <p:spPr>
          <a:xfrm>
            <a:off x="709009" y="8914989"/>
            <a:ext cx="20280487" cy="742950"/>
          </a:xfrm>
          <a:prstGeom prst="rect">
            <a:avLst/>
          </a:prstGeom>
        </p:spPr>
        <p:txBody>
          <a:bodyPr lIns="0" tIns="0" rIns="0" bIns="0" rtlCol="0" anchor="t">
            <a:spAutoFit/>
          </a:bodyPr>
          <a:lstStyle/>
          <a:p>
            <a:pPr>
              <a:lnSpc>
                <a:spcPts val="5999"/>
              </a:lnSpc>
              <a:spcBef>
                <a:spcPct val="0"/>
              </a:spcBef>
            </a:pPr>
            <a:r>
              <a:rPr lang="en-US" sz="4999">
                <a:solidFill>
                  <a:srgbClr val="000000"/>
                </a:solidFill>
                <a:latin typeface="Verdana Pro Bold"/>
              </a:rPr>
              <a:t>Opportunities for High-Impact Practices...</a:t>
            </a:r>
          </a:p>
        </p:txBody>
      </p:sp>
      <p:sp>
        <p:nvSpPr>
          <p:cNvPr id="19" name="TextBox 19"/>
          <p:cNvSpPr txBox="1"/>
          <p:nvPr/>
        </p:nvSpPr>
        <p:spPr>
          <a:xfrm>
            <a:off x="9144000" y="903311"/>
            <a:ext cx="8715674" cy="1219200"/>
          </a:xfrm>
          <a:prstGeom prst="rect">
            <a:avLst/>
          </a:prstGeom>
        </p:spPr>
        <p:txBody>
          <a:bodyPr lIns="0" tIns="0" rIns="0" bIns="0" rtlCol="0" anchor="t">
            <a:spAutoFit/>
          </a:bodyPr>
          <a:lstStyle/>
          <a:p>
            <a:pPr marL="863604" lvl="1" indent="-431802">
              <a:lnSpc>
                <a:spcPts val="4800"/>
              </a:lnSpc>
              <a:buFont typeface="Arial"/>
              <a:buChar char="•"/>
            </a:pPr>
            <a:r>
              <a:rPr lang="en-US" sz="4000">
                <a:solidFill>
                  <a:srgbClr val="000000"/>
                </a:solidFill>
                <a:latin typeface="Verdana Pro Condensed"/>
              </a:rPr>
              <a:t>HIST 391 - Women &amp; WWII:</a:t>
            </a:r>
          </a:p>
          <a:p>
            <a:pPr>
              <a:lnSpc>
                <a:spcPts val="4800"/>
              </a:lnSpc>
            </a:pPr>
            <a:r>
              <a:rPr lang="en-US" sz="4000">
                <a:solidFill>
                  <a:srgbClr val="000000"/>
                </a:solidFill>
                <a:latin typeface="Verdana Pro Condensed"/>
              </a:rPr>
              <a:t>      War, Propaganda &amp; the Homefront </a:t>
            </a:r>
          </a:p>
        </p:txBody>
      </p:sp>
      <p:grpSp>
        <p:nvGrpSpPr>
          <p:cNvPr id="20" name="Group 20"/>
          <p:cNvGrpSpPr/>
          <p:nvPr/>
        </p:nvGrpSpPr>
        <p:grpSpPr>
          <a:xfrm>
            <a:off x="5215749" y="287389"/>
            <a:ext cx="5294063" cy="5332500"/>
            <a:chOff x="0" y="0"/>
            <a:chExt cx="7058751" cy="7110000"/>
          </a:xfrm>
        </p:grpSpPr>
        <p:sp>
          <p:nvSpPr>
            <p:cNvPr id="21" name="Freeform 21"/>
            <p:cNvSpPr/>
            <p:nvPr/>
          </p:nvSpPr>
          <p:spPr>
            <a:xfrm rot="2589832">
              <a:off x="1306137" y="76625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22" name="TextBox 22"/>
            <p:cNvSpPr txBox="1"/>
            <p:nvPr/>
          </p:nvSpPr>
          <p:spPr>
            <a:xfrm rot="115307">
              <a:off x="18815" y="3365899"/>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Historian</a:t>
              </a:r>
            </a:p>
          </p:txBody>
        </p:sp>
      </p:gr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5836" y="3317926"/>
            <a:ext cx="15051057" cy="5568891"/>
          </a:xfrm>
          <a:custGeom>
            <a:avLst/>
            <a:gdLst/>
            <a:ahLst/>
            <a:cxnLst/>
            <a:rect l="l" t="t" r="r" b="b"/>
            <a:pathLst>
              <a:path w="15051057" h="5568891">
                <a:moveTo>
                  <a:pt x="0" y="0"/>
                </a:moveTo>
                <a:lnTo>
                  <a:pt x="15051057" y="0"/>
                </a:lnTo>
                <a:lnTo>
                  <a:pt x="15051057" y="5568891"/>
                </a:lnTo>
                <a:lnTo>
                  <a:pt x="0" y="5568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4225132" y="2791367"/>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85490" y="651676"/>
            <a:ext cx="5294063" cy="5332500"/>
            <a:chOff x="0" y="0"/>
            <a:chExt cx="7058751" cy="7110000"/>
          </a:xfrm>
        </p:grpSpPr>
        <p:sp>
          <p:nvSpPr>
            <p:cNvPr id="7" name="Freeform 7"/>
            <p:cNvSpPr/>
            <p:nvPr/>
          </p:nvSpPr>
          <p:spPr>
            <a:xfrm rot="2589832">
              <a:off x="1306137" y="76625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8" name="TextBox 8"/>
            <p:cNvSpPr txBox="1"/>
            <p:nvPr/>
          </p:nvSpPr>
          <p:spPr>
            <a:xfrm rot="115307">
              <a:off x="18815" y="3365899"/>
              <a:ext cx="5790550" cy="12192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Historian</a:t>
              </a:r>
            </a:p>
          </p:txBody>
        </p:sp>
      </p:grpSp>
      <p:sp>
        <p:nvSpPr>
          <p:cNvPr id="9" name="Freeform 9"/>
          <p:cNvSpPr/>
          <p:nvPr/>
        </p:nvSpPr>
        <p:spPr>
          <a:xfrm>
            <a:off x="-9878767" y="1330417"/>
            <a:ext cx="14084759" cy="3766924"/>
          </a:xfrm>
          <a:custGeom>
            <a:avLst/>
            <a:gdLst/>
            <a:ahLst/>
            <a:cxnLst/>
            <a:rect l="l" t="t" r="r" b="b"/>
            <a:pathLst>
              <a:path w="14084759" h="3766924">
                <a:moveTo>
                  <a:pt x="0" y="0"/>
                </a:moveTo>
                <a:lnTo>
                  <a:pt x="14084759" y="0"/>
                </a:lnTo>
                <a:lnTo>
                  <a:pt x="14084759" y="3766924"/>
                </a:lnTo>
                <a:lnTo>
                  <a:pt x="0" y="3766924"/>
                </a:lnTo>
                <a:lnTo>
                  <a:pt x="0" y="0"/>
                </a:lnTo>
                <a:close/>
              </a:path>
            </a:pathLst>
          </a:custGeom>
          <a:blipFill>
            <a:blip r:embed="rId3">
              <a:extLst>
                <a:ext uri="{96DAC541-7B7A-43D3-8B79-37D633B846F1}">
                  <asvg:svgBlip xmlns:asvg="http://schemas.microsoft.com/office/drawing/2016/SVG/main" r:embed="rId4"/>
                </a:ext>
              </a:extLst>
            </a:blip>
            <a:stretch>
              <a:fillRect b="-38345"/>
            </a:stretch>
          </a:blipFill>
        </p:spPr>
        <p:txBody>
          <a:bodyPr/>
          <a:lstStyle/>
          <a:p>
            <a:endParaRPr lang="en-US"/>
          </a:p>
        </p:txBody>
      </p:sp>
      <p:grpSp>
        <p:nvGrpSpPr>
          <p:cNvPr id="10" name="Group 10"/>
          <p:cNvGrpSpPr/>
          <p:nvPr/>
        </p:nvGrpSpPr>
        <p:grpSpPr>
          <a:xfrm>
            <a:off x="9686760" y="-420614"/>
            <a:ext cx="4557425" cy="4843440"/>
            <a:chOff x="0" y="0"/>
            <a:chExt cx="6076566" cy="6457920"/>
          </a:xfrm>
        </p:grpSpPr>
        <p:sp>
          <p:nvSpPr>
            <p:cNvPr id="11" name="Freeform 11"/>
            <p:cNvSpPr/>
            <p:nvPr/>
          </p:nvSpPr>
          <p:spPr>
            <a:xfrm rot="806054">
              <a:off x="1043017" y="440215"/>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2" name="TextBox 12"/>
            <p:cNvSpPr txBox="1"/>
            <p:nvPr/>
          </p:nvSpPr>
          <p:spPr>
            <a:xfrm rot="-79183">
              <a:off x="20320" y="2806051"/>
              <a:ext cx="5580091"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Ann Merryman</a:t>
              </a:r>
            </a:p>
            <a:p>
              <a:pPr algn="ctr">
                <a:lnSpc>
                  <a:spcPts val="3600"/>
                </a:lnSpc>
              </a:pPr>
              <a:r>
                <a:rPr lang="en-US" sz="3000">
                  <a:solidFill>
                    <a:srgbClr val="000000"/>
                  </a:solidFill>
                  <a:latin typeface="Verdana Pro Condensed Bold"/>
                </a:rPr>
                <a:t>Archivist</a:t>
              </a:r>
            </a:p>
            <a:p>
              <a:pPr algn="ctr">
                <a:lnSpc>
                  <a:spcPts val="3600"/>
                </a:lnSpc>
              </a:pPr>
              <a:r>
                <a:rPr lang="en-US" sz="3000">
                  <a:solidFill>
                    <a:srgbClr val="000000"/>
                  </a:solidFill>
                  <a:latin typeface="Verdana Pro Condensed Bold"/>
                </a:rPr>
                <a:t>&amp; Digital Humanities</a:t>
              </a:r>
            </a:p>
          </p:txBody>
        </p:sp>
      </p:grpSp>
      <p:grpSp>
        <p:nvGrpSpPr>
          <p:cNvPr id="13" name="Group 13"/>
          <p:cNvGrpSpPr/>
          <p:nvPr/>
        </p:nvGrpSpPr>
        <p:grpSpPr>
          <a:xfrm>
            <a:off x="1318636" y="4021389"/>
            <a:ext cx="4913885" cy="4080729"/>
            <a:chOff x="0" y="0"/>
            <a:chExt cx="6551847" cy="5440972"/>
          </a:xfrm>
        </p:grpSpPr>
        <p:sp>
          <p:nvSpPr>
            <p:cNvPr id="14" name="Freeform 14"/>
            <p:cNvSpPr/>
            <p:nvPr/>
          </p:nvSpPr>
          <p:spPr>
            <a:xfrm rot="-4254993" flipV="1">
              <a:off x="1508222" y="202335"/>
              <a:ext cx="4015032" cy="5036302"/>
            </a:xfrm>
            <a:custGeom>
              <a:avLst/>
              <a:gdLst/>
              <a:ahLst/>
              <a:cxnLst/>
              <a:rect l="l" t="t" r="r" b="b"/>
              <a:pathLst>
                <a:path w="4015032" h="5036302">
                  <a:moveTo>
                    <a:pt x="0" y="5036302"/>
                  </a:moveTo>
                  <a:lnTo>
                    <a:pt x="4015032" y="5036302"/>
                  </a:lnTo>
                  <a:lnTo>
                    <a:pt x="4015032" y="0"/>
                  </a:lnTo>
                  <a:lnTo>
                    <a:pt x="0" y="0"/>
                  </a:lnTo>
                  <a:lnTo>
                    <a:pt x="0" y="5036302"/>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5" name="TextBox 15"/>
            <p:cNvSpPr txBox="1"/>
            <p:nvPr/>
          </p:nvSpPr>
          <p:spPr>
            <a:xfrm rot="-724148">
              <a:off x="127196" y="1571743"/>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Student</a:t>
              </a:r>
            </a:p>
            <a:p>
              <a:pPr algn="ctr">
                <a:lnSpc>
                  <a:spcPts val="3600"/>
                </a:lnSpc>
              </a:pPr>
              <a:r>
                <a:rPr lang="en-US" sz="3000">
                  <a:solidFill>
                    <a:srgbClr val="000000"/>
                  </a:solidFill>
                  <a:latin typeface="Verdana Pro Condensed Bold"/>
                </a:rPr>
                <a:t>Independent Study</a:t>
              </a:r>
            </a:p>
            <a:p>
              <a:pPr algn="ctr">
                <a:lnSpc>
                  <a:spcPts val="3600"/>
                </a:lnSpc>
              </a:pPr>
              <a:r>
                <a:rPr lang="en-US" sz="3000">
                  <a:solidFill>
                    <a:srgbClr val="000000"/>
                  </a:solidFill>
                  <a:latin typeface="Verdana Pro Condensed Bold"/>
                </a:rPr>
                <a:t>Transcriptions</a:t>
              </a:r>
            </a:p>
          </p:txBody>
        </p:sp>
      </p:grpSp>
      <p:sp>
        <p:nvSpPr>
          <p:cNvPr id="16" name="Freeform 16"/>
          <p:cNvSpPr/>
          <p:nvPr/>
        </p:nvSpPr>
        <p:spPr>
          <a:xfrm rot="-4254993" flipV="1">
            <a:off x="1663144" y="-90452"/>
            <a:ext cx="3334857" cy="4183117"/>
          </a:xfrm>
          <a:custGeom>
            <a:avLst/>
            <a:gdLst/>
            <a:ahLst/>
            <a:cxnLst/>
            <a:rect l="l" t="t" r="r" b="b"/>
            <a:pathLst>
              <a:path w="3334857" h="4183117">
                <a:moveTo>
                  <a:pt x="0" y="4183117"/>
                </a:moveTo>
                <a:lnTo>
                  <a:pt x="3334857" y="4183117"/>
                </a:lnTo>
                <a:lnTo>
                  <a:pt x="3334857" y="0"/>
                </a:lnTo>
                <a:lnTo>
                  <a:pt x="0" y="0"/>
                </a:lnTo>
                <a:lnTo>
                  <a:pt x="0" y="4183117"/>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17" name="TextBox 17"/>
          <p:cNvSpPr txBox="1"/>
          <p:nvPr/>
        </p:nvSpPr>
        <p:spPr>
          <a:xfrm rot="-759997">
            <a:off x="810154" y="1289173"/>
            <a:ext cx="4342913" cy="9144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Piedmont Historical Preservation Society</a:t>
            </a:r>
          </a:p>
        </p:txBody>
      </p:sp>
      <p:grpSp>
        <p:nvGrpSpPr>
          <p:cNvPr id="18" name="Group 18"/>
          <p:cNvGrpSpPr/>
          <p:nvPr/>
        </p:nvGrpSpPr>
        <p:grpSpPr>
          <a:xfrm>
            <a:off x="6797688" y="2584113"/>
            <a:ext cx="4996846" cy="5296998"/>
            <a:chOff x="0" y="0"/>
            <a:chExt cx="6662461" cy="7062665"/>
          </a:xfrm>
        </p:grpSpPr>
        <p:sp>
          <p:nvSpPr>
            <p:cNvPr id="19" name="Freeform 19"/>
            <p:cNvSpPr/>
            <p:nvPr/>
          </p:nvSpPr>
          <p:spPr>
            <a:xfrm rot="1830616">
              <a:off x="1107992" y="742587"/>
              <a:ext cx="4446477" cy="5577490"/>
            </a:xfrm>
            <a:custGeom>
              <a:avLst/>
              <a:gdLst/>
              <a:ahLst/>
              <a:cxnLst/>
              <a:rect l="l" t="t" r="r" b="b"/>
              <a:pathLst>
                <a:path w="4446477" h="5577490">
                  <a:moveTo>
                    <a:pt x="0" y="0"/>
                  </a:moveTo>
                  <a:lnTo>
                    <a:pt x="4446477" y="0"/>
                  </a:lnTo>
                  <a:lnTo>
                    <a:pt x="4446477" y="5577490"/>
                  </a:lnTo>
                  <a:lnTo>
                    <a:pt x="0" y="5577490"/>
                  </a:lnTo>
                  <a:lnTo>
                    <a:pt x="0" y="0"/>
                  </a:lnTo>
                  <a:close/>
                </a:path>
              </a:pathLst>
            </a:custGeom>
            <a:blipFill>
              <a:blip r:embed="rId5">
                <a:extLst>
                  <a:ext uri="{96DAC541-7B7A-43D3-8B79-37D633B846F1}">
                    <asvg:svgBlip xmlns:asvg="http://schemas.microsoft.com/office/drawing/2016/SVG/main" r:embed="rId6"/>
                  </a:ext>
                </a:extLst>
              </a:blip>
              <a:stretch>
                <a:fillRect l="-34822" b="-6811"/>
              </a:stretch>
            </a:blipFill>
          </p:spPr>
          <p:txBody>
            <a:bodyPr/>
            <a:lstStyle/>
            <a:p>
              <a:endParaRPr lang="en-US"/>
            </a:p>
          </p:txBody>
        </p:sp>
        <p:sp>
          <p:nvSpPr>
            <p:cNvPr id="20" name="TextBox 20"/>
            <p:cNvSpPr txBox="1"/>
            <p:nvPr/>
          </p:nvSpPr>
          <p:spPr>
            <a:xfrm rot="-348403">
              <a:off x="77657" y="3191177"/>
              <a:ext cx="5790550" cy="1828800"/>
            </a:xfrm>
            <a:prstGeom prst="rect">
              <a:avLst/>
            </a:prstGeom>
          </p:spPr>
          <p:txBody>
            <a:bodyPr lIns="0" tIns="0" rIns="0" bIns="0" rtlCol="0" anchor="t">
              <a:spAutoFit/>
            </a:bodyPr>
            <a:lstStyle/>
            <a:p>
              <a:pPr algn="ctr">
                <a:lnSpc>
                  <a:spcPts val="3600"/>
                </a:lnSpc>
              </a:pPr>
              <a:r>
                <a:rPr lang="en-US" sz="3000">
                  <a:solidFill>
                    <a:srgbClr val="000000"/>
                  </a:solidFill>
                  <a:latin typeface="Verdana Pro Condensed Bold"/>
                </a:rPr>
                <a:t>Tammy Pike</a:t>
              </a:r>
            </a:p>
            <a:p>
              <a:pPr algn="ctr">
                <a:lnSpc>
                  <a:spcPts val="3600"/>
                </a:lnSpc>
              </a:pPr>
              <a:r>
                <a:rPr lang="en-US" sz="3000">
                  <a:solidFill>
                    <a:srgbClr val="000000"/>
                  </a:solidFill>
                  <a:latin typeface="Verdana Pro Condensed Bold"/>
                </a:rPr>
                <a:t>Service Learning</a:t>
              </a:r>
            </a:p>
            <a:p>
              <a:pPr algn="ctr">
                <a:lnSpc>
                  <a:spcPts val="3600"/>
                </a:lnSpc>
              </a:pPr>
              <a:r>
                <a:rPr lang="en-US" sz="3000">
                  <a:solidFill>
                    <a:srgbClr val="000000"/>
                  </a:solidFill>
                  <a:latin typeface="Verdana Pro Condensed Bold"/>
                </a:rPr>
                <a:t>Class</a:t>
              </a:r>
            </a:p>
          </p:txBody>
        </p:sp>
      </p:grpSp>
      <p:sp>
        <p:nvSpPr>
          <p:cNvPr id="21" name="TextBox 21"/>
          <p:cNvSpPr txBox="1"/>
          <p:nvPr/>
        </p:nvSpPr>
        <p:spPr>
          <a:xfrm>
            <a:off x="226446" y="8801092"/>
            <a:ext cx="13142484" cy="844550"/>
          </a:xfrm>
          <a:prstGeom prst="rect">
            <a:avLst/>
          </a:prstGeom>
        </p:spPr>
        <p:txBody>
          <a:bodyPr lIns="0" tIns="0" rIns="0" bIns="0" rtlCol="0" anchor="t">
            <a:spAutoFit/>
          </a:bodyPr>
          <a:lstStyle/>
          <a:p>
            <a:pPr algn="ctr">
              <a:lnSpc>
                <a:spcPts val="6999"/>
              </a:lnSpc>
            </a:pPr>
            <a:r>
              <a:rPr lang="en-US" sz="4999">
                <a:solidFill>
                  <a:srgbClr val="000000"/>
                </a:solidFill>
                <a:latin typeface="Verdana Pro Bold"/>
              </a:rPr>
              <a:t>Leafing out the Project...</a:t>
            </a:r>
          </a:p>
        </p:txBody>
      </p:sp>
      <p:sp>
        <p:nvSpPr>
          <p:cNvPr id="22" name="TextBox 22"/>
          <p:cNvSpPr txBox="1"/>
          <p:nvPr/>
        </p:nvSpPr>
        <p:spPr>
          <a:xfrm>
            <a:off x="12975294" y="6496042"/>
            <a:ext cx="6136704" cy="2390775"/>
          </a:xfrm>
          <a:prstGeom prst="rect">
            <a:avLst/>
          </a:prstGeom>
        </p:spPr>
        <p:txBody>
          <a:bodyPr lIns="0" tIns="0" rIns="0" bIns="0" rtlCol="0" anchor="t">
            <a:spAutoFit/>
          </a:bodyPr>
          <a:lstStyle/>
          <a:p>
            <a:pPr marL="863599" lvl="1" indent="-431800">
              <a:lnSpc>
                <a:spcPts val="4799"/>
              </a:lnSpc>
              <a:buFont typeface="Arial"/>
              <a:buChar char="•"/>
            </a:pPr>
            <a:r>
              <a:rPr lang="en-US" sz="3999">
                <a:solidFill>
                  <a:srgbClr val="22260F"/>
                </a:solidFill>
                <a:latin typeface="Verdana Pro Condensed"/>
              </a:rPr>
              <a:t>Collaboration​</a:t>
            </a:r>
          </a:p>
          <a:p>
            <a:pPr marL="863599" lvl="1" indent="-431800">
              <a:lnSpc>
                <a:spcPts val="4799"/>
              </a:lnSpc>
              <a:buFont typeface="Arial"/>
              <a:buChar char="•"/>
            </a:pPr>
            <a:r>
              <a:rPr lang="en-US" sz="3999">
                <a:solidFill>
                  <a:srgbClr val="22260F"/>
                </a:solidFill>
                <a:latin typeface="Verdana Pro Condensed"/>
              </a:rPr>
              <a:t>Creation</a:t>
            </a:r>
          </a:p>
          <a:p>
            <a:pPr marL="863599" lvl="1" indent="-431800">
              <a:lnSpc>
                <a:spcPts val="4799"/>
              </a:lnSpc>
              <a:buFont typeface="Arial"/>
              <a:buChar char="•"/>
            </a:pPr>
            <a:r>
              <a:rPr lang="en-US" sz="3999">
                <a:solidFill>
                  <a:srgbClr val="22260F"/>
                </a:solidFill>
                <a:latin typeface="Verdana Pro Condensed"/>
              </a:rPr>
              <a:t>LibGuides</a:t>
            </a:r>
          </a:p>
          <a:p>
            <a:pPr algn="ctr">
              <a:lnSpc>
                <a:spcPts val="4799"/>
              </a:lnSpc>
            </a:pPr>
            <a:endParaRPr lang="en-US" sz="3999">
              <a:solidFill>
                <a:srgbClr val="22260F"/>
              </a:solidFill>
              <a:latin typeface="Verdana Pro Condense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5791</Words>
  <Application>Microsoft Office PowerPoint</Application>
  <PresentationFormat>Custom</PresentationFormat>
  <Paragraphs>482</Paragraphs>
  <Slides>21</Slides>
  <Notes>21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Helvetica Now Condensed</vt:lpstr>
      <vt:lpstr>Bebas Neue Cyrillic</vt:lpstr>
      <vt:lpstr>Verdana Pro Bold</vt:lpstr>
      <vt:lpstr>Verdana Pro</vt:lpstr>
      <vt:lpstr>Verdana Pro Condensed</vt:lpstr>
      <vt:lpstr>Helvetica Neue</vt:lpstr>
      <vt:lpstr>Canva Sans</vt:lpstr>
      <vt:lpstr>Beth Ellen</vt:lpstr>
      <vt:lpstr>League Spartan</vt:lpstr>
      <vt:lpstr>Verdana Pro Condensed Italics</vt:lpstr>
      <vt:lpstr>Arapey</vt:lpstr>
      <vt:lpstr>Noto Serif</vt:lpstr>
      <vt:lpstr>Glacial Indifference</vt:lpstr>
      <vt:lpstr>Playlist Script Bold Italics</vt:lpstr>
      <vt:lpstr>Verdana Pro Condensed Bold</vt:lpstr>
      <vt:lpstr>Arial</vt:lpstr>
      <vt:lpstr>Calibri</vt:lpstr>
      <vt:lpstr>Agrandir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Inoculation</dc:title>
  <dc:creator>Laura Karas</dc:creator>
  <cp:lastModifiedBy>Brad Sietz</cp:lastModifiedBy>
  <cp:revision>5</cp:revision>
  <dcterms:created xsi:type="dcterms:W3CDTF">2006-08-16T00:00:00Z</dcterms:created>
  <dcterms:modified xsi:type="dcterms:W3CDTF">2024-05-21T23:40:58Z</dcterms:modified>
  <dc:identifier>DAF_9WCXItw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5ca6640-7970-499b-9589-ea1462fbd36c_Enabled">
    <vt:lpwstr>true</vt:lpwstr>
  </property>
  <property fmtid="{D5CDD505-2E9C-101B-9397-08002B2CF9AE}" pid="3" name="MSIP_Label_75ca6640-7970-499b-9589-ea1462fbd36c_SetDate">
    <vt:lpwstr>2024-04-30T18:10:15Z</vt:lpwstr>
  </property>
  <property fmtid="{D5CDD505-2E9C-101B-9397-08002B2CF9AE}" pid="4" name="MSIP_Label_75ca6640-7970-499b-9589-ea1462fbd36c_Method">
    <vt:lpwstr>Standard</vt:lpwstr>
  </property>
  <property fmtid="{D5CDD505-2E9C-101B-9397-08002B2CF9AE}" pid="5" name="MSIP_Label_75ca6640-7970-499b-9589-ea1462fbd36c_Name">
    <vt:lpwstr>General</vt:lpwstr>
  </property>
  <property fmtid="{D5CDD505-2E9C-101B-9397-08002B2CF9AE}" pid="6" name="MSIP_Label_75ca6640-7970-499b-9589-ea1462fbd36c_SiteId">
    <vt:lpwstr>8cba7b62-9e86-46c6-9b1b-06504a61c72d</vt:lpwstr>
  </property>
  <property fmtid="{D5CDD505-2E9C-101B-9397-08002B2CF9AE}" pid="7" name="MSIP_Label_75ca6640-7970-499b-9589-ea1462fbd36c_ActionId">
    <vt:lpwstr>d5fc4251-938b-4ce1-81bc-c199fff0dc2c</vt:lpwstr>
  </property>
  <property fmtid="{D5CDD505-2E9C-101B-9397-08002B2CF9AE}" pid="8" name="MSIP_Label_75ca6640-7970-499b-9589-ea1462fbd36c_ContentBits">
    <vt:lpwstr>0</vt:lpwstr>
  </property>
</Properties>
</file>