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306" r:id="rId2"/>
  </p:sldIdLst>
  <p:sldSz cx="493776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Lato" panose="020F0502020204030203" pitchFamily="34" charset="0"/>
      <p:regular r:id="rId10"/>
      <p:bold r:id="rId11"/>
      <p:italic r:id="rId12"/>
      <p:boldItalic r:id="rId13"/>
    </p:embeddedFont>
    <p:embeddedFont>
      <p:font typeface="Lato Black" panose="020F0502020204030203" pitchFamily="34" charset="0"/>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52" userDrawn="1">
          <p15:clr>
            <a:srgbClr val="A4A3A4"/>
          </p15:clr>
        </p15:guide>
        <p15:guide id="3" pos="2712" userDrawn="1">
          <p15:clr>
            <a:srgbClr val="A4A3A4"/>
          </p15:clr>
        </p15:guide>
        <p15:guide id="6" orient="horz" pos="1104" userDrawn="1">
          <p15:clr>
            <a:srgbClr val="A4A3A4"/>
          </p15:clr>
        </p15:guide>
        <p15:guide id="7" pos="5304" userDrawn="1">
          <p15:clr>
            <a:srgbClr val="A4A3A4"/>
          </p15:clr>
        </p15:guide>
        <p15:guide id="8" pos="10536" userDrawn="1">
          <p15:clr>
            <a:srgbClr val="5ACBF0"/>
          </p15:clr>
        </p15:guide>
        <p15:guide id="9" pos="7896" userDrawn="1">
          <p15:clr>
            <a:srgbClr val="A4A3A4"/>
          </p15:clr>
        </p15:guide>
        <p15:guide id="10" pos="13104" userDrawn="1">
          <p15:clr>
            <a:srgbClr val="A4A3A4"/>
          </p15:clr>
        </p15:guide>
        <p15:guide id="11" pos="18168" userDrawn="1">
          <p15:clr>
            <a:srgbClr val="A4A3A4"/>
          </p15:clr>
        </p15:guide>
        <p15:guide id="12" pos="20836" userDrawn="1">
          <p15:clr>
            <a:srgbClr val="A4A3A4"/>
          </p15:clr>
        </p15:guide>
        <p15:guide id="13" pos="23328" userDrawn="1">
          <p15:clr>
            <a:srgbClr val="A4A3A4"/>
          </p15:clr>
        </p15:guide>
        <p15:guide id="14" pos="25944" userDrawn="1">
          <p15:clr>
            <a:srgbClr val="A4A3A4"/>
          </p15:clr>
        </p15:guide>
        <p15:guide id="15" pos="28440" userDrawn="1">
          <p15:clr>
            <a:srgbClr val="A4A3A4"/>
          </p15:clr>
        </p15:guide>
        <p15:guide id="16" orient="horz" pos="200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A8B2DC-0A3C-3303-F8DC-2290462A0ED3}" name="Emma Quinn" initials="EQ" userId="8f0336b5819a671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01"/>
    <a:srgbClr val="0076A8"/>
    <a:srgbClr val="4F2670"/>
    <a:srgbClr val="3C3942"/>
    <a:srgbClr val="8E43D1"/>
    <a:srgbClr val="FBFBFB"/>
    <a:srgbClr val="5F2B87"/>
    <a:srgbClr val="6B6B6B"/>
    <a:srgbClr val="0D0D0D"/>
    <a:srgbClr val="310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2" autoAdjust="0"/>
    <p:restoredTop sz="90330" autoAdjust="0"/>
  </p:normalViewPr>
  <p:slideViewPr>
    <p:cSldViewPr snapToGrid="0" showGuides="1">
      <p:cViewPr varScale="1">
        <p:scale>
          <a:sx n="14" d="100"/>
          <a:sy n="14" d="100"/>
        </p:scale>
        <p:origin x="208" y="856"/>
      </p:cViewPr>
      <p:guideLst>
        <p:guide pos="15552"/>
        <p:guide pos="2712"/>
        <p:guide orient="horz" pos="1104"/>
        <p:guide pos="5304"/>
        <p:guide pos="10536"/>
        <p:guide pos="7896"/>
        <p:guide pos="13104"/>
        <p:guide pos="18168"/>
        <p:guide pos="20836"/>
        <p:guide pos="23328"/>
        <p:guide pos="25944"/>
        <p:guide pos="2844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21" Type="http://schemas.microsoft.com/office/2018/10/relationships/authors" Target="author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4/28/23</a:t>
            </a:fld>
            <a:endParaRPr lang="en-US" dirty="0"/>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dirty="0"/>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dirty="0"/>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4/28/23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4/28/23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4/28/23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4/28/23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4/28/23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4/28/23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dirty="0"/>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4/28/23</a:t>
            </a:fld>
            <a:endParaRPr lang="en-US" dirty="0"/>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dirty="0"/>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F2670"/>
            </a:gs>
            <a:gs pos="77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39385780" y="0"/>
            <a:ext cx="9985073"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2" name="silent presenter">
            <a:extLst>
              <a:ext uri="{FF2B5EF4-FFF2-40B4-BE49-F238E27FC236}">
                <a16:creationId xmlns:a16="http://schemas.microsoft.com/office/drawing/2014/main" id="{EC86DA8B-8163-4552-8FA4-435C18CFF2A9}"/>
              </a:ext>
            </a:extLst>
          </p:cNvPr>
          <p:cNvSpPr/>
          <p:nvPr/>
        </p:nvSpPr>
        <p:spPr>
          <a:xfrm>
            <a:off x="6747" y="0"/>
            <a:ext cx="11571511"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2524249" y="1308685"/>
            <a:ext cx="25976634" cy="10767172"/>
          </a:xfrm>
        </p:spPr>
        <p:txBody>
          <a:bodyPr anchor="t">
            <a:noAutofit/>
          </a:bodyPr>
          <a:lstStyle/>
          <a:p>
            <a:pPr algn="l">
              <a:lnSpc>
                <a:spcPct val="150000"/>
              </a:lnSpc>
            </a:pPr>
            <a:r>
              <a:rPr lang="en-US" sz="9000" dirty="0">
                <a:solidFill>
                  <a:schemeClr val="bg1"/>
                </a:solidFill>
                <a:latin typeface="Lato Black" panose="020F0A02020204030203" pitchFamily="34" charset="0"/>
                <a:ea typeface="Segoe UI Black" panose="020B0A02040204020203" pitchFamily="34" charset="0"/>
                <a:cs typeface="Segoe UI" panose="020B0502040204020203" pitchFamily="34" charset="0"/>
              </a:rPr>
              <a:t>While librarians want to understand the ethical considerations of open access publishing deals, faculty are primarily invested in how open access publishing addresses their career goals and reputation in the field.</a:t>
            </a:r>
            <a:endParaRPr lang="en-US" sz="9000" dirty="0">
              <a:solidFill>
                <a:schemeClr val="bg1"/>
              </a:solidFill>
              <a:latin typeface="Lato" panose="020F0502020204030203" pitchFamily="34" charset="0"/>
              <a:ea typeface="Roboto" panose="02000000000000000000" pitchFamily="2" charset="0"/>
              <a:cs typeface="Segoe UI" panose="020B0502040204020203" pitchFamily="34" charset="0"/>
            </a:endParaRPr>
          </a:p>
        </p:txBody>
      </p:sp>
      <p:sp>
        <p:nvSpPr>
          <p:cNvPr id="3" name="TextBox 2">
            <a:extLst>
              <a:ext uri="{FF2B5EF4-FFF2-40B4-BE49-F238E27FC236}">
                <a16:creationId xmlns:a16="http://schemas.microsoft.com/office/drawing/2014/main" id="{8E35B311-3C19-412C-ADE6-EB2E4158F366}"/>
              </a:ext>
            </a:extLst>
          </p:cNvPr>
          <p:cNvSpPr txBox="1"/>
          <p:nvPr/>
        </p:nvSpPr>
        <p:spPr>
          <a:xfrm>
            <a:off x="1122625" y="5243679"/>
            <a:ext cx="9563989" cy="29940312"/>
          </a:xfrm>
          <a:prstGeom prst="rect">
            <a:avLst/>
          </a:prstGeom>
          <a:noFill/>
        </p:spPr>
        <p:txBody>
          <a:bodyPr wrap="square" rtlCol="0">
            <a:spAutoFit/>
          </a:bodyPr>
          <a:lstStyle/>
          <a:p>
            <a:pPr>
              <a:lnSpc>
                <a:spcPct val="120000"/>
              </a:lnSpc>
            </a:pPr>
            <a:r>
              <a:rPr lang="en-US" sz="3600" dirty="0">
                <a:latin typeface="Lato" panose="020F0502020204030203" pitchFamily="34" charset="0"/>
                <a:cs typeface="Segoe UI" panose="020B0502040204020203" pitchFamily="34" charset="0"/>
              </a:rPr>
              <a:t>I</a:t>
            </a:r>
            <a:r>
              <a:rPr lang="en-US" sz="3600" b="1" dirty="0">
                <a:latin typeface="Lato" panose="020F0502020204030203" pitchFamily="34" charset="0"/>
                <a:cs typeface="Segoe UI" panose="020B0502040204020203" pitchFamily="34" charset="0"/>
              </a:rPr>
              <a:t>n the Spring of 2023, I served as the Collections and Content Strategy intern at NYU. My projects for the semester included the following:</a:t>
            </a:r>
          </a:p>
          <a:p>
            <a:pPr marL="742950" indent="-742950">
              <a:lnSpc>
                <a:spcPct val="120000"/>
              </a:lnSpc>
              <a:buAutoNum type="arabicPeriod"/>
            </a:pPr>
            <a:r>
              <a:rPr lang="en-US" sz="3600" b="1" dirty="0">
                <a:latin typeface="Lato" panose="020F0502020204030203" pitchFamily="34" charset="0"/>
                <a:cs typeface="Segoe UI" panose="020B0502040204020203" pitchFamily="34" charset="0"/>
              </a:rPr>
              <a:t>Interviewing</a:t>
            </a:r>
            <a:r>
              <a:rPr lang="en-US" sz="3600" dirty="0">
                <a:latin typeface="Lato" panose="020F0502020204030203" pitchFamily="34" charset="0"/>
                <a:cs typeface="Segoe UI" panose="020B0502040204020203" pitchFamily="34" charset="0"/>
              </a:rPr>
              <a:t> librarians across NYU Libraries to learn what open access (OA) work is currently in progress.</a:t>
            </a:r>
          </a:p>
          <a:p>
            <a:pPr marL="742950" indent="-742950">
              <a:lnSpc>
                <a:spcPct val="120000"/>
              </a:lnSpc>
              <a:buAutoNum type="arabicPeriod"/>
            </a:pPr>
            <a:r>
              <a:rPr lang="en-US" sz="3600" b="1" dirty="0">
                <a:latin typeface="Lato" panose="020F0502020204030203" pitchFamily="34" charset="0"/>
                <a:cs typeface="Segoe UI" panose="020B0502040204020203" pitchFamily="34" charset="0"/>
              </a:rPr>
              <a:t>Organizing</a:t>
            </a:r>
            <a:r>
              <a:rPr lang="en-US" sz="3600" dirty="0">
                <a:latin typeface="Lato" panose="020F0502020204030203" pitchFamily="34" charset="0"/>
                <a:cs typeface="Segoe UI" panose="020B0502040204020203" pitchFamily="34" charset="0"/>
              </a:rPr>
              <a:t> data and information on NYU’s current OA publishing deals.</a:t>
            </a:r>
          </a:p>
          <a:p>
            <a:pPr marL="742950" indent="-742950">
              <a:lnSpc>
                <a:spcPct val="120000"/>
              </a:lnSpc>
              <a:buAutoNum type="arabicPeriod"/>
            </a:pPr>
            <a:r>
              <a:rPr lang="en-US" sz="3600" b="1" dirty="0">
                <a:latin typeface="Lato" panose="020F0502020204030203" pitchFamily="34" charset="0"/>
                <a:cs typeface="Segoe UI" panose="020B0502040204020203" pitchFamily="34" charset="0"/>
              </a:rPr>
              <a:t>Creating</a:t>
            </a:r>
            <a:r>
              <a:rPr lang="en-US" sz="3600" dirty="0">
                <a:latin typeface="Lato" panose="020F0502020204030203" pitchFamily="34" charset="0"/>
                <a:cs typeface="Segoe UI" panose="020B0502040204020203" pitchFamily="34" charset="0"/>
              </a:rPr>
              <a:t> resources for librarians and faculty to use as references and publicity for the OA publishing deals.</a:t>
            </a:r>
          </a:p>
          <a:p>
            <a:pPr>
              <a:lnSpc>
                <a:spcPct val="120000"/>
              </a:lnSpc>
            </a:pPr>
            <a:endParaRPr lang="en-US" sz="3600" b="1" dirty="0">
              <a:solidFill>
                <a:srgbClr val="8C1616"/>
              </a:solidFill>
              <a:latin typeface="Lato" panose="020F0502020204030203" pitchFamily="34" charset="0"/>
              <a:cs typeface="Segoe UI" panose="020B0502040204020203" pitchFamily="34" charset="0"/>
            </a:endParaRPr>
          </a:p>
          <a:p>
            <a:pPr>
              <a:lnSpc>
                <a:spcPct val="120000"/>
              </a:lnSpc>
            </a:pPr>
            <a:r>
              <a:rPr lang="en-US" sz="3600" b="1" dirty="0">
                <a:solidFill>
                  <a:srgbClr val="4F2670"/>
                </a:solidFill>
                <a:latin typeface="Lato" panose="020F0502020204030203" pitchFamily="34" charset="0"/>
                <a:cs typeface="Segoe UI" panose="020B0502040204020203" pitchFamily="34" charset="0"/>
              </a:rPr>
              <a:t>METHODS</a:t>
            </a:r>
          </a:p>
          <a:p>
            <a:pPr marL="742950" indent="-742950">
              <a:lnSpc>
                <a:spcPct val="120000"/>
              </a:lnSpc>
              <a:buFont typeface="+mj-lt"/>
              <a:buAutoNum type="arabicPeriod"/>
            </a:pPr>
            <a:r>
              <a:rPr lang="en-US" sz="3600" dirty="0">
                <a:latin typeface="Lato" panose="020F0502020204030203" pitchFamily="34" charset="0"/>
                <a:cs typeface="Segoe UI" panose="020B0502040204020203" pitchFamily="34" charset="0"/>
              </a:rPr>
              <a:t>Asked NYU librarians what faculty worry about when considering OA publishing.</a:t>
            </a:r>
          </a:p>
          <a:p>
            <a:pPr marL="742950" indent="-742950">
              <a:lnSpc>
                <a:spcPct val="120000"/>
              </a:lnSpc>
              <a:buFont typeface="+mj-lt"/>
              <a:buAutoNum type="arabicPeriod"/>
            </a:pPr>
            <a:r>
              <a:rPr lang="en-US" sz="3600" dirty="0">
                <a:latin typeface="Lato" panose="020F0502020204030203" pitchFamily="34" charset="0"/>
                <a:cs typeface="Segoe UI" panose="020B0502040204020203" pitchFamily="34" charset="0"/>
              </a:rPr>
              <a:t>Created one sheets answering FAQs for both librarians and faculty.</a:t>
            </a:r>
          </a:p>
          <a:p>
            <a:pPr>
              <a:lnSpc>
                <a:spcPct val="120000"/>
              </a:lnSpc>
            </a:pPr>
            <a:endParaRPr lang="en-US" sz="3600" b="1" dirty="0">
              <a:latin typeface="Lato" panose="020F0502020204030203" pitchFamily="34" charset="0"/>
              <a:cs typeface="Segoe UI" panose="020B0502040204020203" pitchFamily="34" charset="0"/>
            </a:endParaRPr>
          </a:p>
          <a:p>
            <a:pPr>
              <a:lnSpc>
                <a:spcPct val="120000"/>
              </a:lnSpc>
            </a:pPr>
            <a:r>
              <a:rPr lang="en-US" sz="3600" b="1" dirty="0">
                <a:solidFill>
                  <a:srgbClr val="4F2670"/>
                </a:solidFill>
                <a:latin typeface="Lato" panose="020F0502020204030203" pitchFamily="34" charset="0"/>
                <a:cs typeface="Segoe UI" panose="020B0502040204020203" pitchFamily="34" charset="0"/>
              </a:rPr>
              <a:t>RESULTS</a:t>
            </a:r>
          </a:p>
          <a:p>
            <a:pPr marL="571500" indent="-571500">
              <a:lnSpc>
                <a:spcPct val="120000"/>
              </a:lnSpc>
              <a:buFont typeface="Arial" panose="020B0604020202020204" pitchFamily="34" charset="0"/>
              <a:buChar char="•"/>
            </a:pPr>
            <a:r>
              <a:rPr lang="en-US" sz="3600" dirty="0">
                <a:latin typeface="Lato" panose="020F0502020204030203" pitchFamily="34" charset="0"/>
                <a:cs typeface="Segoe UI" panose="020B0502040204020203" pitchFamily="34" charset="0"/>
              </a:rPr>
              <a:t>Different </a:t>
            </a:r>
            <a:r>
              <a:rPr lang="en-US" sz="3600" b="1" dirty="0">
                <a:latin typeface="Lato" panose="020F0502020204030203" pitchFamily="34" charset="0"/>
                <a:cs typeface="Segoe UI" panose="020B0502040204020203" pitchFamily="34" charset="0"/>
              </a:rPr>
              <a:t>stakeholders</a:t>
            </a:r>
            <a:r>
              <a:rPr lang="en-US" sz="3600" dirty="0">
                <a:latin typeface="Lato" panose="020F0502020204030203" pitchFamily="34" charset="0"/>
                <a:cs typeface="Segoe UI" panose="020B0502040204020203" pitchFamily="34" charset="0"/>
              </a:rPr>
              <a:t> have different </a:t>
            </a:r>
            <a:r>
              <a:rPr lang="en-US" sz="3600" b="1" dirty="0">
                <a:latin typeface="Lato" panose="020F0502020204030203" pitchFamily="34" charset="0"/>
                <a:cs typeface="Segoe UI" panose="020B0502040204020203" pitchFamily="34" charset="0"/>
              </a:rPr>
              <a:t>priorities</a:t>
            </a:r>
            <a:r>
              <a:rPr lang="en-US" sz="3600" dirty="0">
                <a:latin typeface="Lato" panose="020F0502020204030203" pitchFamily="34" charset="0"/>
                <a:cs typeface="Segoe UI" panose="020B0502040204020203" pitchFamily="34" charset="0"/>
              </a:rPr>
              <a:t>: creating resources to address these priorities will create </a:t>
            </a:r>
            <a:r>
              <a:rPr lang="en-US" sz="3600" b="1" dirty="0">
                <a:latin typeface="Lato" panose="020F0502020204030203" pitchFamily="34" charset="0"/>
                <a:cs typeface="Segoe UI" panose="020B0502040204020203" pitchFamily="34" charset="0"/>
              </a:rPr>
              <a:t>broader OA buy-in and information literacy</a:t>
            </a:r>
            <a:r>
              <a:rPr lang="en-US" sz="3600" dirty="0">
                <a:latin typeface="Lato" panose="020F0502020204030203" pitchFamily="34" charset="0"/>
                <a:cs typeface="Segoe UI" panose="020B0502040204020203" pitchFamily="34" charset="0"/>
              </a:rPr>
              <a:t> across the university.</a:t>
            </a:r>
          </a:p>
          <a:p>
            <a:pPr marL="571500" indent="-571500">
              <a:lnSpc>
                <a:spcPct val="120000"/>
              </a:lnSpc>
              <a:buFont typeface="Arial" panose="020B0604020202020204" pitchFamily="34" charset="0"/>
              <a:buChar char="•"/>
            </a:pPr>
            <a:r>
              <a:rPr lang="en-US" sz="3600" dirty="0">
                <a:solidFill>
                  <a:srgbClr val="0076A8"/>
                </a:solidFill>
                <a:latin typeface="Lato" panose="020F0502020204030203" pitchFamily="34" charset="0"/>
                <a:cs typeface="Segoe UI" panose="020B0502040204020203" pitchFamily="34" charset="0"/>
              </a:rPr>
              <a:t>Librarians</a:t>
            </a:r>
            <a:r>
              <a:rPr lang="en-US" sz="3600" dirty="0">
                <a:latin typeface="Lato" panose="020F0502020204030203" pitchFamily="34" charset="0"/>
                <a:cs typeface="Segoe UI" panose="020B0502040204020203" pitchFamily="34" charset="0"/>
              </a:rPr>
              <a:t> tend to have a much broader knowledge of OA publishing and so are interested in the structure of agreements and </a:t>
            </a:r>
            <a:r>
              <a:rPr lang="en-US" sz="3600" b="1" dirty="0">
                <a:latin typeface="Lato" panose="020F0502020204030203" pitchFamily="34" charset="0"/>
                <a:cs typeface="Segoe UI" panose="020B0502040204020203" pitchFamily="34" charset="0"/>
              </a:rPr>
              <a:t>how NYU’s deal promotes equitable publishing globally.</a:t>
            </a:r>
          </a:p>
          <a:p>
            <a:pPr marL="571500" indent="-571500">
              <a:lnSpc>
                <a:spcPct val="120000"/>
              </a:lnSpc>
              <a:buFont typeface="Arial" panose="020B0604020202020204" pitchFamily="34" charset="0"/>
              <a:buChar char="•"/>
            </a:pPr>
            <a:r>
              <a:rPr lang="en-US" sz="3600" dirty="0">
                <a:solidFill>
                  <a:srgbClr val="CF0001"/>
                </a:solidFill>
                <a:latin typeface="Lato" panose="020F0502020204030203" pitchFamily="34" charset="0"/>
                <a:cs typeface="Segoe UI" panose="020B0502040204020203" pitchFamily="34" charset="0"/>
              </a:rPr>
              <a:t>Faculty</a:t>
            </a:r>
            <a:r>
              <a:rPr lang="en-US" sz="3600" dirty="0">
                <a:latin typeface="Lato" panose="020F0502020204030203" pitchFamily="34" charset="0"/>
                <a:cs typeface="Segoe UI" panose="020B0502040204020203" pitchFamily="34" charset="0"/>
              </a:rPr>
              <a:t> are not motivated to publish for altruistic reasons and so are most open to OA when librarians conducting outreach explain </a:t>
            </a:r>
            <a:r>
              <a:rPr lang="en-US" sz="3600" b="1" dirty="0">
                <a:latin typeface="Lato" panose="020F0502020204030203" pitchFamily="34" charset="0"/>
                <a:cs typeface="Segoe UI" panose="020B0502040204020203" pitchFamily="34" charset="0"/>
              </a:rPr>
              <a:t>how OA will best benefit them and protect their rights</a:t>
            </a:r>
            <a:r>
              <a:rPr lang="en-US" sz="3600" dirty="0">
                <a:latin typeface="Lato" panose="020F0502020204030203" pitchFamily="34" charset="0"/>
                <a:cs typeface="Segoe UI" panose="020B0502040204020203" pitchFamily="34" charset="0"/>
              </a:rPr>
              <a:t>. </a:t>
            </a:r>
          </a:p>
          <a:p>
            <a:pPr>
              <a:lnSpc>
                <a:spcPct val="120000"/>
              </a:lnSpc>
            </a:pPr>
            <a:endParaRPr lang="en-US" sz="3600" dirty="0">
              <a:latin typeface="Lato" panose="020F0502020204030203" pitchFamily="34" charset="0"/>
              <a:cs typeface="Segoe UI" panose="020B0502040204020203" pitchFamily="34" charset="0"/>
            </a:endParaRPr>
          </a:p>
          <a:p>
            <a:pPr marL="571500" indent="-571500">
              <a:lnSpc>
                <a:spcPct val="120000"/>
              </a:lnSpc>
              <a:buFont typeface="Arial" panose="020B0604020202020204" pitchFamily="34" charset="0"/>
              <a:buChar char="•"/>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AC4B58-8623-4DBE-951A-DDF821787031}"/>
              </a:ext>
            </a:extLst>
          </p:cNvPr>
          <p:cNvSpPr txBox="1"/>
          <p:nvPr/>
        </p:nvSpPr>
        <p:spPr>
          <a:xfrm>
            <a:off x="39883413" y="1831671"/>
            <a:ext cx="8762099" cy="24468237"/>
          </a:xfrm>
          <a:prstGeom prst="rect">
            <a:avLst/>
          </a:prstGeom>
          <a:noFill/>
        </p:spPr>
        <p:txBody>
          <a:bodyPr wrap="square" rtlCol="0">
            <a:spAutoFit/>
          </a:bodyPr>
          <a:lstStyle/>
          <a:p>
            <a:r>
              <a:rPr lang="en-US" sz="5400" b="1" dirty="0">
                <a:solidFill>
                  <a:srgbClr val="4F2670"/>
                </a:solidFill>
                <a:latin typeface="Lato" panose="020F0502020204030203" pitchFamily="34" charset="0"/>
                <a:cs typeface="Segoe UI" panose="020B0502040204020203" pitchFamily="34" charset="0"/>
              </a:rPr>
              <a:t>STAKEHOLDER PRIORITIES</a:t>
            </a:r>
          </a:p>
          <a:p>
            <a:endParaRPr lang="en-US" sz="3600" b="1" dirty="0">
              <a:latin typeface="Lato" panose="020F0502020204030203" pitchFamily="34" charset="0"/>
              <a:cs typeface="Segoe UI" panose="020B0502040204020203" pitchFamily="34" charset="0"/>
            </a:endParaRPr>
          </a:p>
          <a:p>
            <a:r>
              <a:rPr lang="en-US" sz="3600" b="1" dirty="0">
                <a:solidFill>
                  <a:srgbClr val="0076A8"/>
                </a:solidFill>
                <a:latin typeface="Lato" panose="020F0502020204030203" pitchFamily="34" charset="0"/>
                <a:cs typeface="Segoe UI" panose="020B0502040204020203" pitchFamily="34" charset="0"/>
              </a:rPr>
              <a:t>Librarians</a:t>
            </a:r>
            <a:r>
              <a:rPr lang="en-US" sz="3600" b="1" dirty="0">
                <a:solidFill>
                  <a:srgbClr val="4F2670"/>
                </a:solidFill>
                <a:latin typeface="Lato" panose="020F0502020204030203" pitchFamily="34" charset="0"/>
                <a:cs typeface="Segoe UI" panose="020B0502040204020203" pitchFamily="34" charset="0"/>
              </a:rPr>
              <a:t>:</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How do OA deals promote equity in publishing outside of NYU?</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How does NYU funding contribute to an OA market with fewer APCs or toll access publications?</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How do I explain the deal to faculty in a concise and effective way?</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Which OA publishing method is most accessible to faculty in my subject area?</a:t>
            </a:r>
          </a:p>
          <a:p>
            <a:pPr marL="1143000" indent="-1143000">
              <a:buFont typeface="Arial" panose="020B0604020202020204" pitchFamily="34" charset="0"/>
              <a:buChar char="•"/>
            </a:pPr>
            <a:endParaRPr lang="en-US" sz="3600" dirty="0">
              <a:latin typeface="Lato" panose="020F0502020204030203" pitchFamily="34" charset="0"/>
              <a:cs typeface="Segoe UI" panose="020B0502040204020203" pitchFamily="34" charset="0"/>
            </a:endParaRPr>
          </a:p>
          <a:p>
            <a:r>
              <a:rPr lang="en-US" sz="3600" b="1" dirty="0">
                <a:solidFill>
                  <a:srgbClr val="CF0001"/>
                </a:solidFill>
                <a:latin typeface="Lato" panose="020F0502020204030203" pitchFamily="34" charset="0"/>
                <a:cs typeface="Segoe UI" panose="020B0502040204020203" pitchFamily="34" charset="0"/>
              </a:rPr>
              <a:t>Faculty</a:t>
            </a:r>
            <a:r>
              <a:rPr lang="en-US" sz="3600" b="1" dirty="0">
                <a:solidFill>
                  <a:srgbClr val="4F2670"/>
                </a:solidFill>
                <a:latin typeface="Lato" panose="020F0502020204030203" pitchFamily="34" charset="0"/>
                <a:cs typeface="Segoe UI" panose="020B0502040204020203" pitchFamily="34" charset="0"/>
              </a:rPr>
              <a:t>: </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Do OA journals count equally for tenure evaluation?</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Do I have to pay to publish OA?</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Do I lose my copyright if I publish OA?</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Can I embargo my OA article?</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Will my research get scooped while I’m waiting for NYU to approve that my article is covered under the deal?</a:t>
            </a:r>
          </a:p>
          <a:p>
            <a:pPr marL="1143000" indent="-1143000">
              <a:buFont typeface="Arial" panose="020B0604020202020204" pitchFamily="34" charset="0"/>
              <a:buChar char="•"/>
            </a:pPr>
            <a:r>
              <a:rPr lang="en-US" sz="3600" dirty="0">
                <a:latin typeface="Lato" panose="020F0502020204030203" pitchFamily="34" charset="0"/>
                <a:cs typeface="Segoe UI" panose="020B0502040204020203" pitchFamily="34" charset="0"/>
              </a:rPr>
              <a:t>How does OA publishing affect the impact of my research on the field?</a:t>
            </a:r>
          </a:p>
          <a:p>
            <a:endParaRPr lang="en-US" sz="4800" dirty="0">
              <a:latin typeface="Lato" panose="020F0502020204030203" pitchFamily="34" charset="0"/>
              <a:cs typeface="Segoe UI" panose="020B0502040204020203" pitchFamily="34" charset="0"/>
            </a:endParaRPr>
          </a:p>
          <a:p>
            <a:r>
              <a:rPr lang="en-US" sz="4800" b="1" dirty="0">
                <a:solidFill>
                  <a:srgbClr val="4F2670"/>
                </a:solidFill>
                <a:latin typeface="Lato" panose="020F0502020204030203" pitchFamily="34" charset="0"/>
                <a:cs typeface="Segoe UI" panose="020B0502040204020203" pitchFamily="34" charset="0"/>
              </a:rPr>
              <a:t>NEXT STEPS</a:t>
            </a:r>
          </a:p>
          <a:p>
            <a:r>
              <a:rPr lang="en-US" sz="3600" dirty="0">
                <a:latin typeface="Lato" panose="020F0502020204030203" pitchFamily="34" charset="0"/>
                <a:cs typeface="Segoe UI" panose="020B0502040204020203" pitchFamily="34" charset="0"/>
              </a:rPr>
              <a:t>In the future, I would like to continue this research by:</a:t>
            </a:r>
          </a:p>
          <a:p>
            <a:pPr marL="571500" indent="-571500">
              <a:buFont typeface="Arial" panose="020B0604020202020204" pitchFamily="34" charset="0"/>
              <a:buChar char="•"/>
            </a:pPr>
            <a:r>
              <a:rPr lang="en-US" sz="3600" dirty="0">
                <a:latin typeface="Lato" panose="020F0502020204030203" pitchFamily="34" charset="0"/>
                <a:cs typeface="Segoe UI" panose="020B0502040204020203" pitchFamily="34" charset="0"/>
              </a:rPr>
              <a:t>doing more direct outreach with faculty.</a:t>
            </a:r>
          </a:p>
          <a:p>
            <a:pPr marL="571500" indent="-571500">
              <a:buFont typeface="Arial" panose="020B0604020202020204" pitchFamily="34" charset="0"/>
              <a:buChar char="•"/>
            </a:pPr>
            <a:r>
              <a:rPr lang="en-US" sz="3600" dirty="0">
                <a:latin typeface="Lato" panose="020F0502020204030203" pitchFamily="34" charset="0"/>
                <a:cs typeface="Segoe UI" panose="020B0502040204020203" pitchFamily="34" charset="0"/>
              </a:rPr>
              <a:t> creating a LibGuide about NYU’s OA deals.</a:t>
            </a:r>
          </a:p>
          <a:p>
            <a:pPr marL="571500" indent="-571500">
              <a:buFont typeface="Arial" panose="020B0604020202020204" pitchFamily="34" charset="0"/>
              <a:buChar char="•"/>
            </a:pPr>
            <a:endParaRPr lang="en-US" sz="3600" dirty="0">
              <a:latin typeface="Lato" panose="020F0502020204030203" pitchFamily="34" charset="0"/>
              <a:cs typeface="Segoe UI" panose="020B0502040204020203" pitchFamily="34" charset="0"/>
            </a:endParaRPr>
          </a:p>
          <a:p>
            <a:r>
              <a:rPr lang="en-US" sz="3600" dirty="0">
                <a:latin typeface="Lato" panose="020F0502020204030203" pitchFamily="34" charset="0"/>
                <a:cs typeface="Segoe UI" panose="020B0502040204020203" pitchFamily="34" charset="0"/>
              </a:rPr>
              <a:t>This phase of research created resources for subject liaisons to use with faculty, but I would like to harness what I learned to create resources specifically for NYU researchers.</a:t>
            </a:r>
          </a:p>
          <a:p>
            <a:endParaRPr lang="en-US" sz="4800" dirty="0">
              <a:latin typeface="Lato" panose="020F050202020403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F33A7B10-D6D9-4BF7-9A8B-B3113FDC3D80}"/>
              </a:ext>
            </a:extLst>
          </p:cNvPr>
          <p:cNvSpPr/>
          <p:nvPr/>
        </p:nvSpPr>
        <p:spPr>
          <a:xfrm>
            <a:off x="1169537" y="3212650"/>
            <a:ext cx="1670876" cy="159080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raphic 18">
            <a:extLst>
              <a:ext uri="{FF2B5EF4-FFF2-40B4-BE49-F238E27FC236}">
                <a16:creationId xmlns:a16="http://schemas.microsoft.com/office/drawing/2014/main" id="{C1210836-80D5-470E-883D-041B85957069}"/>
              </a:ext>
            </a:extLst>
          </p:cNvPr>
          <p:cNvSpPr/>
          <p:nvPr/>
        </p:nvSpPr>
        <p:spPr>
          <a:xfrm>
            <a:off x="1568455" y="3652878"/>
            <a:ext cx="794104" cy="73850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dirty="0"/>
          </a:p>
        </p:txBody>
      </p:sp>
      <p:sp>
        <p:nvSpPr>
          <p:cNvPr id="20" name="Rectangle 19">
            <a:extLst>
              <a:ext uri="{FF2B5EF4-FFF2-40B4-BE49-F238E27FC236}">
                <a16:creationId xmlns:a16="http://schemas.microsoft.com/office/drawing/2014/main" id="{6BA4CF46-E210-4322-91D1-2A41779F64E4}"/>
              </a:ext>
            </a:extLst>
          </p:cNvPr>
          <p:cNvSpPr/>
          <p:nvPr/>
        </p:nvSpPr>
        <p:spPr>
          <a:xfrm>
            <a:off x="2987437" y="3134063"/>
            <a:ext cx="3425938" cy="1486689"/>
          </a:xfrm>
          <a:prstGeom prst="rect">
            <a:avLst/>
          </a:prstGeom>
        </p:spPr>
        <p:txBody>
          <a:bodyPr wrap="none">
            <a:spAutoFit/>
          </a:bodyPr>
          <a:lstStyle/>
          <a:p>
            <a:pPr>
              <a:lnSpc>
                <a:spcPct val="120000"/>
              </a:lnSpc>
            </a:pPr>
            <a:r>
              <a:rPr lang="en-US" sz="3600" dirty="0">
                <a:solidFill>
                  <a:schemeClr val="bg1">
                    <a:lumMod val="50000"/>
                  </a:schemeClr>
                </a:solidFill>
                <a:latin typeface="Lato" panose="020F0502020204030203" pitchFamily="34" charset="0"/>
                <a:cs typeface="Segoe UI" panose="020B0502040204020203" pitchFamily="34" charset="0"/>
              </a:rPr>
              <a:t>PRESENTER:</a:t>
            </a:r>
            <a:r>
              <a:rPr lang="en-US" sz="3600" b="1" dirty="0">
                <a:latin typeface="Lato" panose="020F0502020204030203" pitchFamily="34" charset="0"/>
                <a:cs typeface="Segoe UI" panose="020B0502040204020203" pitchFamily="34" charset="0"/>
              </a:rPr>
              <a:t> </a:t>
            </a:r>
          </a:p>
          <a:p>
            <a:pPr>
              <a:lnSpc>
                <a:spcPct val="120000"/>
              </a:lnSpc>
            </a:pPr>
            <a:r>
              <a:rPr lang="en-US" sz="4400" b="1" dirty="0">
                <a:latin typeface="Lato" panose="020F0502020204030203" pitchFamily="34" charset="0"/>
                <a:cs typeface="Segoe UI" panose="020B0502040204020203" pitchFamily="34" charset="0"/>
              </a:rPr>
              <a:t>Emma Quinn</a:t>
            </a:r>
          </a:p>
        </p:txBody>
      </p:sp>
      <p:sp>
        <p:nvSpPr>
          <p:cNvPr id="21" name="TextBox 20">
            <a:extLst>
              <a:ext uri="{FF2B5EF4-FFF2-40B4-BE49-F238E27FC236}">
                <a16:creationId xmlns:a16="http://schemas.microsoft.com/office/drawing/2014/main" id="{CAC155C6-7E35-4156-B9B3-271571AF60CC}"/>
              </a:ext>
            </a:extLst>
          </p:cNvPr>
          <p:cNvSpPr txBox="1"/>
          <p:nvPr/>
        </p:nvSpPr>
        <p:spPr>
          <a:xfrm>
            <a:off x="1092036" y="378017"/>
            <a:ext cx="9387435" cy="2585323"/>
          </a:xfrm>
          <a:prstGeom prst="rect">
            <a:avLst/>
          </a:prstGeom>
          <a:noFill/>
        </p:spPr>
        <p:txBody>
          <a:bodyPr wrap="square" rtlCol="0">
            <a:spAutoFit/>
          </a:bodyPr>
          <a:lstStyle/>
          <a:p>
            <a:r>
              <a:rPr lang="en-US" sz="5400" b="1" i="1" dirty="0">
                <a:latin typeface="Lato" panose="020F0502020204030203" pitchFamily="34" charset="0"/>
                <a:cs typeface="Segoe UI" panose="020B0502040204020203" pitchFamily="34" charset="0"/>
              </a:rPr>
              <a:t>Have Your Cake and Eat it Too:</a:t>
            </a:r>
            <a:br>
              <a:rPr lang="en-US" sz="5400" i="1" dirty="0">
                <a:latin typeface="Lato" panose="020F0502020204030203" pitchFamily="34" charset="0"/>
                <a:cs typeface="Segoe UI" panose="020B0502040204020203" pitchFamily="34" charset="0"/>
              </a:rPr>
            </a:br>
            <a:r>
              <a:rPr lang="en-US" sz="5400" i="1" dirty="0">
                <a:latin typeface="Lato" panose="020F0502020204030203" pitchFamily="34" charset="0"/>
                <a:cs typeface="Segoe UI" panose="020B0502040204020203" pitchFamily="34" charset="0"/>
              </a:rPr>
              <a:t>Publicizing Open Access Resources Across the University</a:t>
            </a:r>
          </a:p>
        </p:txBody>
      </p:sp>
      <p:sp>
        <p:nvSpPr>
          <p:cNvPr id="22" name="TextBox 21">
            <a:extLst>
              <a:ext uri="{FF2B5EF4-FFF2-40B4-BE49-F238E27FC236}">
                <a16:creationId xmlns:a16="http://schemas.microsoft.com/office/drawing/2014/main" id="{C3F61B32-8F5A-4CA2-B549-F3CD26098007}"/>
              </a:ext>
            </a:extLst>
          </p:cNvPr>
          <p:cNvSpPr txBox="1"/>
          <p:nvPr/>
        </p:nvSpPr>
        <p:spPr>
          <a:xfrm>
            <a:off x="41191824" y="25728183"/>
            <a:ext cx="7517322" cy="1446550"/>
          </a:xfrm>
          <a:prstGeom prst="rect">
            <a:avLst/>
          </a:prstGeom>
          <a:noFill/>
        </p:spPr>
        <p:txBody>
          <a:bodyPr wrap="square" rtlCol="0">
            <a:spAutoFit/>
          </a:bodyPr>
          <a:lstStyle/>
          <a:p>
            <a:pPr>
              <a:lnSpc>
                <a:spcPct val="100000"/>
              </a:lnSpc>
              <a:spcBef>
                <a:spcPts val="0"/>
              </a:spcBef>
            </a:pPr>
            <a:r>
              <a:rPr lang="en-US" sz="4400" dirty="0">
                <a:latin typeface="Lato" panose="020F0502020204030203" pitchFamily="34" charset="0"/>
                <a:cs typeface="Segoe UI" panose="020B0502040204020203" pitchFamily="34" charset="0"/>
              </a:rPr>
              <a:t>Emma Quinn ebq207@nyu.edu</a:t>
            </a:r>
            <a:endParaRPr lang="en-US" sz="4400" b="1" dirty="0">
              <a:latin typeface="Lato" panose="020F0502020204030203" pitchFamily="34" charset="0"/>
              <a:cs typeface="Segoe UI" panose="020B0502040204020203" pitchFamily="34" charset="0"/>
            </a:endParaRPr>
          </a:p>
        </p:txBody>
      </p:sp>
      <p:sp>
        <p:nvSpPr>
          <p:cNvPr id="23" name="Graphic 18">
            <a:extLst>
              <a:ext uri="{FF2B5EF4-FFF2-40B4-BE49-F238E27FC236}">
                <a16:creationId xmlns:a16="http://schemas.microsoft.com/office/drawing/2014/main" id="{1B355378-8069-4F41-9F33-76FF52B1D680}"/>
              </a:ext>
            </a:extLst>
          </p:cNvPr>
          <p:cNvSpPr/>
          <p:nvPr/>
        </p:nvSpPr>
        <p:spPr>
          <a:xfrm>
            <a:off x="40636456" y="25984682"/>
            <a:ext cx="360430" cy="33519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dirty="0"/>
          </a:p>
        </p:txBody>
      </p:sp>
      <p:pic>
        <p:nvPicPr>
          <p:cNvPr id="1026" name="Picture 2" descr="New York University Logo, PNG, Symbol, History, Meaning">
            <a:extLst>
              <a:ext uri="{FF2B5EF4-FFF2-40B4-BE49-F238E27FC236}">
                <a16:creationId xmlns:a16="http://schemas.microsoft.com/office/drawing/2014/main" id="{6D64F7B9-94E3-CCE1-C59F-34E10ECCF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6766" y="27304554"/>
            <a:ext cx="7517323" cy="4228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ng Island University - YouTube">
            <a:extLst>
              <a:ext uri="{FF2B5EF4-FFF2-40B4-BE49-F238E27FC236}">
                <a16:creationId xmlns:a16="http://schemas.microsoft.com/office/drawing/2014/main" id="{D03A0183-D1BC-1F1B-9EBB-19E5C9890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3170" y="27396357"/>
            <a:ext cx="3645323" cy="364532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onfused person with solid fill">
            <a:extLst>
              <a:ext uri="{FF2B5EF4-FFF2-40B4-BE49-F238E27FC236}">
                <a16:creationId xmlns:a16="http://schemas.microsoft.com/office/drawing/2014/main" id="{CF85EE6C-9402-4A22-0CA3-F92241E9CC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94392" y="23006699"/>
            <a:ext cx="8382000" cy="8382000"/>
          </a:xfrm>
          <a:prstGeom prst="rect">
            <a:avLst/>
          </a:prstGeom>
        </p:spPr>
      </p:pic>
      <p:pic>
        <p:nvPicPr>
          <p:cNvPr id="9" name="Graphic 8" descr="Man with solid fill">
            <a:extLst>
              <a:ext uri="{FF2B5EF4-FFF2-40B4-BE49-F238E27FC236}">
                <a16:creationId xmlns:a16="http://schemas.microsoft.com/office/drawing/2014/main" id="{D269BB57-8803-C989-1CE2-A7914D2355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4113" y="16459200"/>
            <a:ext cx="8692046" cy="8692046"/>
          </a:xfrm>
          <a:prstGeom prst="rect">
            <a:avLst/>
          </a:prstGeom>
        </p:spPr>
      </p:pic>
      <p:pic>
        <p:nvPicPr>
          <p:cNvPr id="11" name="Graphic 10" descr="Man with solid fill">
            <a:extLst>
              <a:ext uri="{FF2B5EF4-FFF2-40B4-BE49-F238E27FC236}">
                <a16:creationId xmlns:a16="http://schemas.microsoft.com/office/drawing/2014/main" id="{8D7AE547-B6CD-AB5F-4AA2-9607FD9C1E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124625" y="16459200"/>
            <a:ext cx="8692046" cy="8692046"/>
          </a:xfrm>
          <a:prstGeom prst="rect">
            <a:avLst/>
          </a:prstGeom>
        </p:spPr>
      </p:pic>
      <p:sp>
        <p:nvSpPr>
          <p:cNvPr id="18" name="Rectangular Callout 17">
            <a:extLst>
              <a:ext uri="{FF2B5EF4-FFF2-40B4-BE49-F238E27FC236}">
                <a16:creationId xmlns:a16="http://schemas.microsoft.com/office/drawing/2014/main" id="{E3EB456F-3444-DE89-3AEB-47378F5EF73A}"/>
              </a:ext>
            </a:extLst>
          </p:cNvPr>
          <p:cNvSpPr/>
          <p:nvPr/>
        </p:nvSpPr>
        <p:spPr>
          <a:xfrm>
            <a:off x="16442057" y="12861555"/>
            <a:ext cx="7213600" cy="5072571"/>
          </a:xfrm>
          <a:prstGeom prst="wedgeRectCallout">
            <a:avLst>
              <a:gd name="adj1" fmla="val -51115"/>
              <a:gd name="adj2" fmla="val 786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a:extLst>
              <a:ext uri="{FF2B5EF4-FFF2-40B4-BE49-F238E27FC236}">
                <a16:creationId xmlns:a16="http://schemas.microsoft.com/office/drawing/2014/main" id="{293427EC-EFF5-DAF9-7049-A49E8C4FB70F}"/>
              </a:ext>
            </a:extLst>
          </p:cNvPr>
          <p:cNvSpPr/>
          <p:nvPr/>
        </p:nvSpPr>
        <p:spPr>
          <a:xfrm>
            <a:off x="26985353" y="19898745"/>
            <a:ext cx="7213600" cy="5072571"/>
          </a:xfrm>
          <a:prstGeom prst="wedgeRectCallout">
            <a:avLst>
              <a:gd name="adj1" fmla="val -59566"/>
              <a:gd name="adj2" fmla="val 435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ular Callout 23">
            <a:extLst>
              <a:ext uri="{FF2B5EF4-FFF2-40B4-BE49-F238E27FC236}">
                <a16:creationId xmlns:a16="http://schemas.microsoft.com/office/drawing/2014/main" id="{88823EB2-E35A-01F3-E308-62361889A0C8}"/>
              </a:ext>
            </a:extLst>
          </p:cNvPr>
          <p:cNvSpPr/>
          <p:nvPr/>
        </p:nvSpPr>
        <p:spPr>
          <a:xfrm>
            <a:off x="27357798" y="12861555"/>
            <a:ext cx="7213600" cy="5072571"/>
          </a:xfrm>
          <a:prstGeom prst="wedgeRectCallout">
            <a:avLst>
              <a:gd name="adj1" fmla="val 50293"/>
              <a:gd name="adj2" fmla="val 736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ular Callout 24">
            <a:extLst>
              <a:ext uri="{FF2B5EF4-FFF2-40B4-BE49-F238E27FC236}">
                <a16:creationId xmlns:a16="http://schemas.microsoft.com/office/drawing/2014/main" id="{CA8E6267-7A62-9D72-E44C-5D6CA203669A}"/>
              </a:ext>
            </a:extLst>
          </p:cNvPr>
          <p:cNvSpPr/>
          <p:nvPr/>
        </p:nvSpPr>
        <p:spPr>
          <a:xfrm>
            <a:off x="16771832" y="19898745"/>
            <a:ext cx="7213600" cy="5072571"/>
          </a:xfrm>
          <a:prstGeom prst="wedgeRectCallout">
            <a:avLst>
              <a:gd name="adj1" fmla="val 59448"/>
              <a:gd name="adj2" fmla="val 435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01829B6-5F9E-6319-2FBE-D6F2F3D00C5F}"/>
              </a:ext>
            </a:extLst>
          </p:cNvPr>
          <p:cNvSpPr txBox="1"/>
          <p:nvPr/>
        </p:nvSpPr>
        <p:spPr>
          <a:xfrm>
            <a:off x="12822187" y="25191912"/>
            <a:ext cx="3306281" cy="1200329"/>
          </a:xfrm>
          <a:prstGeom prst="rect">
            <a:avLst/>
          </a:prstGeom>
          <a:noFill/>
        </p:spPr>
        <p:txBody>
          <a:bodyPr wrap="square" rtlCol="0">
            <a:spAutoFit/>
          </a:bodyPr>
          <a:lstStyle/>
          <a:p>
            <a:pPr algn="ctr"/>
            <a:r>
              <a:rPr lang="en-US" sz="3600" b="1" dirty="0">
                <a:latin typeface="Lato" panose="020F0502020204030203" pitchFamily="34" charset="0"/>
                <a:ea typeface="Lato" panose="020F0502020204030203" pitchFamily="34" charset="0"/>
                <a:cs typeface="Lato" panose="020F0502020204030203" pitchFamily="34" charset="0"/>
              </a:rPr>
              <a:t>Subject Liaison Librarians</a:t>
            </a:r>
          </a:p>
        </p:txBody>
      </p:sp>
      <p:sp>
        <p:nvSpPr>
          <p:cNvPr id="31" name="TextBox 30">
            <a:extLst>
              <a:ext uri="{FF2B5EF4-FFF2-40B4-BE49-F238E27FC236}">
                <a16:creationId xmlns:a16="http://schemas.microsoft.com/office/drawing/2014/main" id="{7BF0F047-418E-BA17-9DEC-CCB705CE5605}"/>
              </a:ext>
            </a:extLst>
          </p:cNvPr>
          <p:cNvSpPr txBox="1"/>
          <p:nvPr/>
        </p:nvSpPr>
        <p:spPr>
          <a:xfrm>
            <a:off x="35580242" y="25151246"/>
            <a:ext cx="1919758" cy="646331"/>
          </a:xfrm>
          <a:prstGeom prst="rect">
            <a:avLst/>
          </a:prstGeom>
          <a:noFill/>
        </p:spPr>
        <p:txBody>
          <a:bodyPr wrap="square" rtlCol="0">
            <a:spAutoFit/>
          </a:bodyPr>
          <a:lstStyle/>
          <a:p>
            <a:pPr algn="ctr"/>
            <a:r>
              <a:rPr lang="en-US" sz="3600" b="1" dirty="0">
                <a:latin typeface="Lato" panose="020F0502020204030203" pitchFamily="34" charset="0"/>
                <a:ea typeface="Lato" panose="020F0502020204030203" pitchFamily="34" charset="0"/>
                <a:cs typeface="Lato" panose="020F0502020204030203" pitchFamily="34" charset="0"/>
              </a:rPr>
              <a:t>Faculty</a:t>
            </a:r>
          </a:p>
        </p:txBody>
      </p:sp>
      <p:sp>
        <p:nvSpPr>
          <p:cNvPr id="32" name="TextBox 31">
            <a:extLst>
              <a:ext uri="{FF2B5EF4-FFF2-40B4-BE49-F238E27FC236}">
                <a16:creationId xmlns:a16="http://schemas.microsoft.com/office/drawing/2014/main" id="{E2703F71-5C63-7F81-585A-3F0EB4B7A9B2}"/>
              </a:ext>
            </a:extLst>
          </p:cNvPr>
          <p:cNvSpPr txBox="1"/>
          <p:nvPr/>
        </p:nvSpPr>
        <p:spPr>
          <a:xfrm>
            <a:off x="23077939" y="31209882"/>
            <a:ext cx="4666503" cy="646331"/>
          </a:xfrm>
          <a:prstGeom prst="rect">
            <a:avLst/>
          </a:prstGeom>
          <a:noFill/>
        </p:spPr>
        <p:txBody>
          <a:bodyPr wrap="square" rtlCol="0">
            <a:spAutoFit/>
          </a:bodyPr>
          <a:lstStyle/>
          <a:p>
            <a:pPr algn="ctr"/>
            <a:r>
              <a:rPr lang="en-US" sz="3600" b="1" dirty="0">
                <a:latin typeface="Lato" panose="020F0502020204030203" pitchFamily="34" charset="0"/>
                <a:ea typeface="Lato" panose="020F0502020204030203" pitchFamily="34" charset="0"/>
                <a:cs typeface="Lato" panose="020F0502020204030203" pitchFamily="34" charset="0"/>
              </a:rPr>
              <a:t>Collections Librarian</a:t>
            </a:r>
          </a:p>
        </p:txBody>
      </p:sp>
      <p:sp>
        <p:nvSpPr>
          <p:cNvPr id="33" name="TextBox 32">
            <a:extLst>
              <a:ext uri="{FF2B5EF4-FFF2-40B4-BE49-F238E27FC236}">
                <a16:creationId xmlns:a16="http://schemas.microsoft.com/office/drawing/2014/main" id="{CED47D1E-958E-E88B-FB7F-F45D349D1CAB}"/>
              </a:ext>
            </a:extLst>
          </p:cNvPr>
          <p:cNvSpPr txBox="1"/>
          <p:nvPr/>
        </p:nvSpPr>
        <p:spPr>
          <a:xfrm>
            <a:off x="16771832" y="13481362"/>
            <a:ext cx="6380309" cy="3785652"/>
          </a:xfrm>
          <a:prstGeom prst="rect">
            <a:avLst/>
          </a:prstGeom>
          <a:noFill/>
        </p:spPr>
        <p:txBody>
          <a:bodyPr wrap="square" rtlCol="0">
            <a:spAutoFit/>
          </a:bodyPr>
          <a:lstStyle/>
          <a:p>
            <a:pPr algn="ctr"/>
            <a:r>
              <a:rPr lang="en-US" sz="4800" dirty="0">
                <a:latin typeface="Lato" panose="020F0502020204030203" pitchFamily="34" charset="0"/>
                <a:ea typeface="Lato" panose="020F0502020204030203" pitchFamily="34" charset="0"/>
                <a:cs typeface="Lato" panose="020F0502020204030203" pitchFamily="34" charset="0"/>
              </a:rPr>
              <a:t>How do our open access publishing deals </a:t>
            </a:r>
            <a:r>
              <a:rPr lang="en-US" sz="4800" b="1" dirty="0">
                <a:latin typeface="Lato" panose="020F0502020204030203" pitchFamily="34" charset="0"/>
                <a:ea typeface="Lato" panose="020F0502020204030203" pitchFamily="34" charset="0"/>
                <a:cs typeface="Lato" panose="020F0502020204030203" pitchFamily="34" charset="0"/>
              </a:rPr>
              <a:t>promote equity </a:t>
            </a:r>
            <a:r>
              <a:rPr lang="en-US" sz="4800" dirty="0">
                <a:latin typeface="Lato" panose="020F0502020204030203" pitchFamily="34" charset="0"/>
                <a:ea typeface="Lato" panose="020F0502020204030203" pitchFamily="34" charset="0"/>
                <a:cs typeface="Lato" panose="020F0502020204030203" pitchFamily="34" charset="0"/>
              </a:rPr>
              <a:t>in the academic publishing field?</a:t>
            </a:r>
          </a:p>
        </p:txBody>
      </p:sp>
      <p:sp>
        <p:nvSpPr>
          <p:cNvPr id="34" name="TextBox 33">
            <a:extLst>
              <a:ext uri="{FF2B5EF4-FFF2-40B4-BE49-F238E27FC236}">
                <a16:creationId xmlns:a16="http://schemas.microsoft.com/office/drawing/2014/main" id="{A350271B-F6DD-F2F0-B993-3C95D10B4B40}"/>
              </a:ext>
            </a:extLst>
          </p:cNvPr>
          <p:cNvSpPr txBox="1"/>
          <p:nvPr/>
        </p:nvSpPr>
        <p:spPr>
          <a:xfrm>
            <a:off x="16982585" y="20172872"/>
            <a:ext cx="6982495" cy="4524315"/>
          </a:xfrm>
          <a:prstGeom prst="rect">
            <a:avLst/>
          </a:prstGeom>
          <a:noFill/>
        </p:spPr>
        <p:txBody>
          <a:bodyPr wrap="square" rtlCol="0">
            <a:spAutoFit/>
          </a:bodyPr>
          <a:lstStyle/>
          <a:p>
            <a:pPr algn="ctr"/>
            <a:r>
              <a:rPr lang="en-US" sz="3600" dirty="0">
                <a:latin typeface="Lato" panose="020F0502020204030203" pitchFamily="34" charset="0"/>
                <a:ea typeface="Lato" panose="020F0502020204030203" pitchFamily="34" charset="0"/>
                <a:cs typeface="Lato" panose="020F0502020204030203" pitchFamily="34" charset="0"/>
              </a:rPr>
              <a:t>Our deals help fund open access publishing  for researchers with less resources, work to shift open access publishing away from an APC-dependent business model, and encourage toll-access journal publishers to invest in open access.</a:t>
            </a:r>
          </a:p>
        </p:txBody>
      </p:sp>
      <p:sp>
        <p:nvSpPr>
          <p:cNvPr id="35" name="TextBox 34">
            <a:extLst>
              <a:ext uri="{FF2B5EF4-FFF2-40B4-BE49-F238E27FC236}">
                <a16:creationId xmlns:a16="http://schemas.microsoft.com/office/drawing/2014/main" id="{6396E685-A2F2-3FA3-7410-DD5CD432056C}"/>
              </a:ext>
            </a:extLst>
          </p:cNvPr>
          <p:cNvSpPr txBox="1"/>
          <p:nvPr/>
        </p:nvSpPr>
        <p:spPr>
          <a:xfrm>
            <a:off x="28146268" y="13564776"/>
            <a:ext cx="5636659" cy="3046988"/>
          </a:xfrm>
          <a:prstGeom prst="rect">
            <a:avLst/>
          </a:prstGeom>
          <a:noFill/>
        </p:spPr>
        <p:txBody>
          <a:bodyPr wrap="square" rtlCol="0">
            <a:spAutoFit/>
          </a:bodyPr>
          <a:lstStyle/>
          <a:p>
            <a:pPr algn="ctr"/>
            <a:r>
              <a:rPr lang="en-US" sz="4800" dirty="0">
                <a:latin typeface="Lato" panose="020F0502020204030203" pitchFamily="34" charset="0"/>
                <a:ea typeface="Lato" panose="020F0502020204030203" pitchFamily="34" charset="0"/>
                <a:cs typeface="Lato" panose="020F0502020204030203" pitchFamily="34" charset="0"/>
              </a:rPr>
              <a:t>How does publishing open access impact my </a:t>
            </a:r>
            <a:r>
              <a:rPr lang="en-US" sz="4800" b="1" dirty="0">
                <a:latin typeface="Lato" panose="020F0502020204030203" pitchFamily="34" charset="0"/>
                <a:ea typeface="Lato" panose="020F0502020204030203" pitchFamily="34" charset="0"/>
                <a:cs typeface="Lato" panose="020F0502020204030203" pitchFamily="34" charset="0"/>
              </a:rPr>
              <a:t>tenure evaluation</a:t>
            </a:r>
            <a:r>
              <a:rPr lang="en-US" sz="4800" dirty="0">
                <a:latin typeface="Lato" panose="020F0502020204030203" pitchFamily="34" charset="0"/>
                <a:ea typeface="Lato" panose="020F0502020204030203" pitchFamily="34" charset="0"/>
                <a:cs typeface="Lato" panose="020F0502020204030203" pitchFamily="34" charset="0"/>
              </a:rPr>
              <a:t>?</a:t>
            </a:r>
          </a:p>
        </p:txBody>
      </p:sp>
      <p:sp>
        <p:nvSpPr>
          <p:cNvPr id="36" name="TextBox 35">
            <a:extLst>
              <a:ext uri="{FF2B5EF4-FFF2-40B4-BE49-F238E27FC236}">
                <a16:creationId xmlns:a16="http://schemas.microsoft.com/office/drawing/2014/main" id="{365CAE0A-BD90-5D94-13DB-496C9762F626}"/>
              </a:ext>
            </a:extLst>
          </p:cNvPr>
          <p:cNvSpPr txBox="1"/>
          <p:nvPr/>
        </p:nvSpPr>
        <p:spPr>
          <a:xfrm>
            <a:off x="27357798" y="20003546"/>
            <a:ext cx="6425129" cy="4524315"/>
          </a:xfrm>
          <a:prstGeom prst="rect">
            <a:avLst/>
          </a:prstGeom>
          <a:noFill/>
        </p:spPr>
        <p:txBody>
          <a:bodyPr wrap="square" rtlCol="0">
            <a:spAutoFit/>
          </a:bodyPr>
          <a:lstStyle/>
          <a:p>
            <a:pPr algn="ctr"/>
            <a:r>
              <a:rPr lang="en-US" sz="3200" dirty="0">
                <a:latin typeface="Lato" panose="020F0502020204030203" pitchFamily="34" charset="0"/>
                <a:ea typeface="Lato" panose="020F0502020204030203" pitchFamily="34" charset="0"/>
                <a:cs typeface="Lato" panose="020F0502020204030203" pitchFamily="34" charset="0"/>
              </a:rPr>
              <a:t>Open access journals are peer reviewed to the same standard as toll-access journals, and so should count equally for your tenure package. Even better, open access articles often have much higher usage and reading metrics, which you can include to show the impact of your research.</a:t>
            </a:r>
          </a:p>
        </p:txBody>
      </p:sp>
      <p:sp>
        <p:nvSpPr>
          <p:cNvPr id="4" name="TextBox 3">
            <a:extLst>
              <a:ext uri="{FF2B5EF4-FFF2-40B4-BE49-F238E27FC236}">
                <a16:creationId xmlns:a16="http://schemas.microsoft.com/office/drawing/2014/main" id="{412CE659-05A1-8F45-5A1E-57591AAA9A7C}"/>
              </a:ext>
            </a:extLst>
          </p:cNvPr>
          <p:cNvSpPr txBox="1"/>
          <p:nvPr/>
        </p:nvSpPr>
        <p:spPr>
          <a:xfrm>
            <a:off x="30107465" y="29427062"/>
            <a:ext cx="9985073" cy="1446550"/>
          </a:xfrm>
          <a:prstGeom prst="rect">
            <a:avLst/>
          </a:prstGeom>
          <a:noFill/>
        </p:spPr>
        <p:txBody>
          <a:bodyPr wrap="square" rtlCol="0">
            <a:spAutoFit/>
          </a:bodyPr>
          <a:lstStyle/>
          <a:p>
            <a:r>
              <a:rPr lang="en-US" sz="4400" b="1" dirty="0">
                <a:latin typeface="Lato" panose="020F0502020204030203" pitchFamily="34" charset="0"/>
                <a:ea typeface="Lato" panose="020F0502020204030203" pitchFamily="34" charset="0"/>
                <a:cs typeface="Lato" panose="020F0502020204030203" pitchFamily="34" charset="0"/>
              </a:rPr>
              <a:t>See my one-sheet at: https://</a:t>
            </a:r>
            <a:r>
              <a:rPr lang="en-US" sz="4400" b="1" dirty="0" err="1">
                <a:latin typeface="Lato" panose="020F0502020204030203" pitchFamily="34" charset="0"/>
                <a:ea typeface="Lato" panose="020F0502020204030203" pitchFamily="34" charset="0"/>
                <a:cs typeface="Lato" panose="020F0502020204030203" pitchFamily="34" charset="0"/>
              </a:rPr>
              <a:t>tinyurl.com</a:t>
            </a:r>
            <a:r>
              <a:rPr lang="en-US" sz="4400" b="1" dirty="0">
                <a:latin typeface="Lato" panose="020F0502020204030203" pitchFamily="34" charset="0"/>
                <a:ea typeface="Lato" panose="020F0502020204030203" pitchFamily="34" charset="0"/>
                <a:cs typeface="Lato" panose="020F0502020204030203" pitchFamily="34" charset="0"/>
              </a:rPr>
              <a:t>/</a:t>
            </a:r>
            <a:r>
              <a:rPr lang="en-US" sz="4400" b="1" dirty="0" err="1">
                <a:latin typeface="Lato" panose="020F0502020204030203" pitchFamily="34" charset="0"/>
                <a:ea typeface="Lato" panose="020F0502020204030203" pitchFamily="34" charset="0"/>
                <a:cs typeface="Lato" panose="020F0502020204030203" pitchFamily="34" charset="0"/>
              </a:rPr>
              <a:t>OAonesheet</a:t>
            </a:r>
            <a:endParaRPr lang="en-US" sz="44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12615</TotalTime>
  <Words>589</Words>
  <Application>Microsoft Macintosh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Lato</vt:lpstr>
      <vt:lpstr>Calibri Light</vt:lpstr>
      <vt:lpstr>Lato Black</vt:lpstr>
      <vt:lpstr>Arial</vt:lpstr>
      <vt:lpstr>Office Theme</vt:lpstr>
      <vt:lpstr>While librarians want to understand the ethical considerations of open access publishing deals, faculty are primarily invested in how open access publishing addresses their career goals and reputation in the field.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Emma Quinn</cp:lastModifiedBy>
  <cp:revision>138</cp:revision>
  <dcterms:created xsi:type="dcterms:W3CDTF">2019-07-02T13:39:34Z</dcterms:created>
  <dcterms:modified xsi:type="dcterms:W3CDTF">2023-04-28T19:08:51Z</dcterms:modified>
</cp:coreProperties>
</file>